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4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54.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66.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80.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88.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1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Lst>
  <p:notesMasterIdLst>
    <p:notesMasterId r:id="rId142"/>
  </p:notesMasterIdLst>
  <p:sldIdLst>
    <p:sldId id="666" r:id="rId2"/>
    <p:sldId id="668" r:id="rId3"/>
    <p:sldId id="669" r:id="rId4"/>
    <p:sldId id="677" r:id="rId5"/>
    <p:sldId id="678" r:id="rId6"/>
    <p:sldId id="679" r:id="rId7"/>
    <p:sldId id="646" r:id="rId8"/>
    <p:sldId id="648" r:id="rId9"/>
    <p:sldId id="649" r:id="rId10"/>
    <p:sldId id="650" r:id="rId11"/>
    <p:sldId id="651" r:id="rId12"/>
    <p:sldId id="652" r:id="rId13"/>
    <p:sldId id="653" r:id="rId14"/>
    <p:sldId id="654" r:id="rId15"/>
    <p:sldId id="656" r:id="rId16"/>
    <p:sldId id="657" r:id="rId17"/>
    <p:sldId id="658" r:id="rId18"/>
    <p:sldId id="659" r:id="rId19"/>
    <p:sldId id="660" r:id="rId20"/>
    <p:sldId id="661" r:id="rId21"/>
    <p:sldId id="662" r:id="rId22"/>
    <p:sldId id="663" r:id="rId23"/>
    <p:sldId id="664" r:id="rId24"/>
    <p:sldId id="665" r:id="rId25"/>
    <p:sldId id="623" r:id="rId26"/>
    <p:sldId id="628" r:id="rId27"/>
    <p:sldId id="642" r:id="rId28"/>
    <p:sldId id="645" r:id="rId29"/>
    <p:sldId id="598" r:id="rId30"/>
    <p:sldId id="601" r:id="rId31"/>
    <p:sldId id="602" r:id="rId32"/>
    <p:sldId id="603" r:id="rId33"/>
    <p:sldId id="604" r:id="rId34"/>
    <p:sldId id="605" r:id="rId35"/>
    <p:sldId id="609" r:id="rId36"/>
    <p:sldId id="610" r:id="rId37"/>
    <p:sldId id="616" r:id="rId38"/>
    <p:sldId id="617" r:id="rId39"/>
    <p:sldId id="618" r:id="rId40"/>
    <p:sldId id="622" r:id="rId41"/>
    <p:sldId id="579" r:id="rId42"/>
    <p:sldId id="589" r:id="rId43"/>
    <p:sldId id="590" r:id="rId44"/>
    <p:sldId id="591" r:id="rId45"/>
    <p:sldId id="592" r:id="rId46"/>
    <p:sldId id="593" r:id="rId47"/>
    <p:sldId id="594" r:id="rId48"/>
    <p:sldId id="595" r:id="rId49"/>
    <p:sldId id="596" r:id="rId50"/>
    <p:sldId id="597" r:id="rId51"/>
    <p:sldId id="564" r:id="rId52"/>
    <p:sldId id="569" r:id="rId53"/>
    <p:sldId id="573" r:id="rId54"/>
    <p:sldId id="574" r:id="rId55"/>
    <p:sldId id="575" r:id="rId56"/>
    <p:sldId id="576" r:id="rId57"/>
    <p:sldId id="577" r:id="rId58"/>
    <p:sldId id="578" r:id="rId59"/>
    <p:sldId id="544" r:id="rId60"/>
    <p:sldId id="546" r:id="rId61"/>
    <p:sldId id="548" r:id="rId62"/>
    <p:sldId id="549" r:id="rId63"/>
    <p:sldId id="550" r:id="rId64"/>
    <p:sldId id="551" r:id="rId65"/>
    <p:sldId id="552" r:id="rId66"/>
    <p:sldId id="553" r:id="rId67"/>
    <p:sldId id="554" r:id="rId68"/>
    <p:sldId id="555" r:id="rId69"/>
    <p:sldId id="556" r:id="rId70"/>
    <p:sldId id="559" r:id="rId71"/>
    <p:sldId id="560" r:id="rId72"/>
    <p:sldId id="561" r:id="rId73"/>
    <p:sldId id="562" r:id="rId74"/>
    <p:sldId id="563" r:id="rId75"/>
    <p:sldId id="510" r:id="rId76"/>
    <p:sldId id="521" r:id="rId77"/>
    <p:sldId id="522" r:id="rId78"/>
    <p:sldId id="523" r:id="rId79"/>
    <p:sldId id="524" r:id="rId80"/>
    <p:sldId id="525" r:id="rId81"/>
    <p:sldId id="526" r:id="rId82"/>
    <p:sldId id="532" r:id="rId83"/>
    <p:sldId id="533" r:id="rId84"/>
    <p:sldId id="542" r:id="rId85"/>
    <p:sldId id="543" r:id="rId86"/>
    <p:sldId id="475" r:id="rId87"/>
    <p:sldId id="481" r:id="rId88"/>
    <p:sldId id="482" r:id="rId89"/>
    <p:sldId id="489" r:id="rId90"/>
    <p:sldId id="496" r:id="rId91"/>
    <p:sldId id="497" r:id="rId92"/>
    <p:sldId id="498" r:id="rId93"/>
    <p:sldId id="499" r:id="rId94"/>
    <p:sldId id="509" r:id="rId95"/>
    <p:sldId id="450" r:id="rId96"/>
    <p:sldId id="451" r:id="rId97"/>
    <p:sldId id="452" r:id="rId98"/>
    <p:sldId id="453" r:id="rId99"/>
    <p:sldId id="454" r:id="rId100"/>
    <p:sldId id="455" r:id="rId101"/>
    <p:sldId id="456" r:id="rId102"/>
    <p:sldId id="457" r:id="rId103"/>
    <p:sldId id="474" r:id="rId104"/>
    <p:sldId id="414" r:id="rId105"/>
    <p:sldId id="420" r:id="rId106"/>
    <p:sldId id="421" r:id="rId107"/>
    <p:sldId id="370" r:id="rId108"/>
    <p:sldId id="371" r:id="rId109"/>
    <p:sldId id="416" r:id="rId110"/>
    <p:sldId id="419" r:id="rId111"/>
    <p:sldId id="417" r:id="rId112"/>
    <p:sldId id="409" r:id="rId113"/>
    <p:sldId id="383" r:id="rId114"/>
    <p:sldId id="388" r:id="rId115"/>
    <p:sldId id="389" r:id="rId116"/>
    <p:sldId id="390" r:id="rId117"/>
    <p:sldId id="396" r:id="rId118"/>
    <p:sldId id="406" r:id="rId119"/>
    <p:sldId id="422" r:id="rId120"/>
    <p:sldId id="424" r:id="rId121"/>
    <p:sldId id="425" r:id="rId122"/>
    <p:sldId id="426" r:id="rId123"/>
    <p:sldId id="427" r:id="rId124"/>
    <p:sldId id="428" r:id="rId125"/>
    <p:sldId id="429" r:id="rId126"/>
    <p:sldId id="430" r:id="rId127"/>
    <p:sldId id="431" r:id="rId128"/>
    <p:sldId id="432" r:id="rId129"/>
    <p:sldId id="433" r:id="rId130"/>
    <p:sldId id="434" r:id="rId131"/>
    <p:sldId id="435" r:id="rId132"/>
    <p:sldId id="436" r:id="rId133"/>
    <p:sldId id="439" r:id="rId134"/>
    <p:sldId id="440" r:id="rId135"/>
    <p:sldId id="441" r:id="rId136"/>
    <p:sldId id="442" r:id="rId137"/>
    <p:sldId id="443" r:id="rId138"/>
    <p:sldId id="444" r:id="rId139"/>
    <p:sldId id="445" r:id="rId140"/>
    <p:sldId id="449" r:id="rId141"/>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10" charset="0"/>
        <a:ea typeface="+mn-ea"/>
        <a:cs typeface="+mn-cs"/>
      </a:defRPr>
    </a:lvl1pPr>
    <a:lvl2pPr marL="457200" algn="l" rtl="0" fontAlgn="base">
      <a:spcBef>
        <a:spcPct val="0"/>
      </a:spcBef>
      <a:spcAft>
        <a:spcPct val="0"/>
      </a:spcAft>
      <a:defRPr kern="1200">
        <a:solidFill>
          <a:schemeClr val="tx1"/>
        </a:solidFill>
        <a:latin typeface="Arial" pitchFamily="-110" charset="0"/>
        <a:ea typeface="+mn-ea"/>
        <a:cs typeface="+mn-cs"/>
      </a:defRPr>
    </a:lvl2pPr>
    <a:lvl3pPr marL="914400" algn="l" rtl="0" fontAlgn="base">
      <a:spcBef>
        <a:spcPct val="0"/>
      </a:spcBef>
      <a:spcAft>
        <a:spcPct val="0"/>
      </a:spcAft>
      <a:defRPr kern="1200">
        <a:solidFill>
          <a:schemeClr val="tx1"/>
        </a:solidFill>
        <a:latin typeface="Arial" pitchFamily="-110" charset="0"/>
        <a:ea typeface="+mn-ea"/>
        <a:cs typeface="+mn-cs"/>
      </a:defRPr>
    </a:lvl3pPr>
    <a:lvl4pPr marL="1371600" algn="l" rtl="0" fontAlgn="base">
      <a:spcBef>
        <a:spcPct val="0"/>
      </a:spcBef>
      <a:spcAft>
        <a:spcPct val="0"/>
      </a:spcAft>
      <a:defRPr kern="1200">
        <a:solidFill>
          <a:schemeClr val="tx1"/>
        </a:solidFill>
        <a:latin typeface="Arial" pitchFamily="-110" charset="0"/>
        <a:ea typeface="+mn-ea"/>
        <a:cs typeface="+mn-cs"/>
      </a:defRPr>
    </a:lvl4pPr>
    <a:lvl5pPr marL="1828800" algn="l" rtl="0" fontAlgn="base">
      <a:spcBef>
        <a:spcPct val="0"/>
      </a:spcBef>
      <a:spcAft>
        <a:spcPct val="0"/>
      </a:spcAft>
      <a:defRPr kern="1200">
        <a:solidFill>
          <a:schemeClr val="tx1"/>
        </a:solidFill>
        <a:latin typeface="Arial" pitchFamily="-110" charset="0"/>
        <a:ea typeface="+mn-ea"/>
        <a:cs typeface="+mn-cs"/>
      </a:defRPr>
    </a:lvl5pPr>
    <a:lvl6pPr marL="2286000" algn="l" defTabSz="457200" rtl="0" eaLnBrk="1" latinLnBrk="0" hangingPunct="1">
      <a:defRPr kern="1200">
        <a:solidFill>
          <a:schemeClr val="tx1"/>
        </a:solidFill>
        <a:latin typeface="Arial" pitchFamily="-110" charset="0"/>
        <a:ea typeface="+mn-ea"/>
        <a:cs typeface="+mn-cs"/>
      </a:defRPr>
    </a:lvl6pPr>
    <a:lvl7pPr marL="2743200" algn="l" defTabSz="457200" rtl="0" eaLnBrk="1" latinLnBrk="0" hangingPunct="1">
      <a:defRPr kern="1200">
        <a:solidFill>
          <a:schemeClr val="tx1"/>
        </a:solidFill>
        <a:latin typeface="Arial" pitchFamily="-110" charset="0"/>
        <a:ea typeface="+mn-ea"/>
        <a:cs typeface="+mn-cs"/>
      </a:defRPr>
    </a:lvl7pPr>
    <a:lvl8pPr marL="3200400" algn="l" defTabSz="457200" rtl="0" eaLnBrk="1" latinLnBrk="0" hangingPunct="1">
      <a:defRPr kern="1200">
        <a:solidFill>
          <a:schemeClr val="tx1"/>
        </a:solidFill>
        <a:latin typeface="Arial" pitchFamily="-110" charset="0"/>
        <a:ea typeface="+mn-ea"/>
        <a:cs typeface="+mn-cs"/>
      </a:defRPr>
    </a:lvl8pPr>
    <a:lvl9pPr marL="3657600" algn="l" defTabSz="457200" rtl="0" eaLnBrk="1" latinLnBrk="0" hangingPunct="1">
      <a:defRPr kern="1200">
        <a:solidFill>
          <a:schemeClr val="tx1"/>
        </a:solidFill>
        <a:latin typeface="Arial" pitchFamily="-110"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0A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70819" autoAdjust="0"/>
  </p:normalViewPr>
  <p:slideViewPr>
    <p:cSldViewPr>
      <p:cViewPr varScale="1">
        <p:scale>
          <a:sx n="82" d="100"/>
          <a:sy n="82" d="100"/>
        </p:scale>
        <p:origin x="2454"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73332"/>
    </p:cViewPr>
  </p:sorterViewPr>
  <p:notesViewPr>
    <p:cSldViewPr>
      <p:cViewPr varScale="1">
        <p:scale>
          <a:sx n="125" d="100"/>
          <a:sy n="125" d="100"/>
        </p:scale>
        <p:origin x="-285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371172-F3D2-4A4B-9BEF-D3215B49ABA9}" type="doc">
      <dgm:prSet loTypeId="urn:microsoft.com/office/officeart/2005/8/layout/chevron1" loCatId="process" qsTypeId="urn:microsoft.com/office/officeart/2005/8/quickstyle/simple4" qsCatId="simple" csTypeId="urn:microsoft.com/office/officeart/2005/8/colors/accent1_2" csCatId="accent1" phldr="1"/>
      <dgm:spPr/>
      <dgm:t>
        <a:bodyPr/>
        <a:lstStyle/>
        <a:p>
          <a:endParaRPr lang="en-US"/>
        </a:p>
      </dgm:t>
    </dgm:pt>
    <dgm:pt modelId="{CC2952DF-AC03-534F-B405-EB5CAF5DE705}">
      <dgm:prSet custT="1"/>
      <dgm:spPr/>
      <dgm:t>
        <a:bodyPr/>
        <a:lstStyle/>
        <a:p>
          <a:pPr rtl="0"/>
          <a:r>
            <a:rPr lang="en-US" sz="2300" b="1" dirty="0" smtClean="0">
              <a:solidFill>
                <a:schemeClr val="bg2">
                  <a:lumMod val="50000"/>
                </a:schemeClr>
              </a:solidFill>
              <a:latin typeface="+mj-lt"/>
            </a:rPr>
            <a:t>Confidentiality</a:t>
          </a:r>
          <a:endParaRPr lang="en-US" sz="2300" dirty="0">
            <a:solidFill>
              <a:schemeClr val="bg2">
                <a:lumMod val="50000"/>
              </a:schemeClr>
            </a:solidFill>
            <a:latin typeface="+mj-lt"/>
          </a:endParaRPr>
        </a:p>
      </dgm:t>
    </dgm:pt>
    <dgm:pt modelId="{40888F45-DB02-4E44-9784-95FA75AFD454}" type="parTrans" cxnId="{B4587728-C9A1-FA4E-82A9-D7B261438D1E}">
      <dgm:prSet/>
      <dgm:spPr/>
      <dgm:t>
        <a:bodyPr/>
        <a:lstStyle/>
        <a:p>
          <a:endParaRPr lang="en-US"/>
        </a:p>
      </dgm:t>
    </dgm:pt>
    <dgm:pt modelId="{9EB32828-026E-2046-BFE2-239970B8AE6B}" type="sibTrans" cxnId="{B4587728-C9A1-FA4E-82A9-D7B261438D1E}">
      <dgm:prSet/>
      <dgm:spPr/>
      <dgm:t>
        <a:bodyPr/>
        <a:lstStyle/>
        <a:p>
          <a:endParaRPr lang="en-US"/>
        </a:p>
      </dgm:t>
    </dgm:pt>
    <dgm:pt modelId="{09385EB0-9460-1347-8FDD-55234D987950}">
      <dgm:prSet/>
      <dgm:spPr/>
      <dgm:t>
        <a:bodyPr/>
        <a:lstStyle/>
        <a:p>
          <a:pPr rtl="0"/>
          <a:r>
            <a:rPr lang="en-US" b="1" dirty="0" smtClean="0">
              <a:latin typeface="+mj-lt"/>
            </a:rPr>
            <a:t>Preserving authorized restrictions on information access and disclosure, including means for protecting personal privacy and proprietary information</a:t>
          </a:r>
          <a:endParaRPr lang="en-US" dirty="0">
            <a:latin typeface="+mj-lt"/>
          </a:endParaRPr>
        </a:p>
      </dgm:t>
    </dgm:pt>
    <dgm:pt modelId="{F26493AF-F02E-8446-A9F1-A3B7F982E61B}" type="parTrans" cxnId="{7E42F8D5-6F18-5749-8B3D-A47D284552A5}">
      <dgm:prSet/>
      <dgm:spPr/>
      <dgm:t>
        <a:bodyPr/>
        <a:lstStyle/>
        <a:p>
          <a:endParaRPr lang="en-US"/>
        </a:p>
      </dgm:t>
    </dgm:pt>
    <dgm:pt modelId="{EEE25363-96A6-D04E-87EE-E3BEB479E232}" type="sibTrans" cxnId="{7E42F8D5-6F18-5749-8B3D-A47D284552A5}">
      <dgm:prSet/>
      <dgm:spPr/>
      <dgm:t>
        <a:bodyPr/>
        <a:lstStyle/>
        <a:p>
          <a:endParaRPr lang="en-US"/>
        </a:p>
      </dgm:t>
    </dgm:pt>
    <dgm:pt modelId="{40063ED1-409C-FC44-A2F5-9C91C751F2EE}">
      <dgm:prSet custT="1"/>
      <dgm:spPr/>
      <dgm:t>
        <a:bodyPr/>
        <a:lstStyle/>
        <a:p>
          <a:pPr rtl="0"/>
          <a:r>
            <a:rPr lang="en-US" sz="2400" b="1" dirty="0" smtClean="0">
              <a:solidFill>
                <a:schemeClr val="bg2">
                  <a:lumMod val="50000"/>
                </a:schemeClr>
              </a:solidFill>
              <a:latin typeface="+mj-lt"/>
            </a:rPr>
            <a:t>Integrity</a:t>
          </a:r>
          <a:endParaRPr lang="en-US" sz="2400" dirty="0">
            <a:solidFill>
              <a:schemeClr val="bg2">
                <a:lumMod val="50000"/>
              </a:schemeClr>
            </a:solidFill>
            <a:latin typeface="+mj-lt"/>
          </a:endParaRPr>
        </a:p>
      </dgm:t>
    </dgm:pt>
    <dgm:pt modelId="{63E50B16-A73A-4849-8B35-5EA33FEA9FF4}" type="parTrans" cxnId="{69B92DBC-A1A9-C44F-A377-1EE237E81319}">
      <dgm:prSet/>
      <dgm:spPr/>
      <dgm:t>
        <a:bodyPr/>
        <a:lstStyle/>
        <a:p>
          <a:endParaRPr lang="en-US"/>
        </a:p>
      </dgm:t>
    </dgm:pt>
    <dgm:pt modelId="{ABE2992F-EC88-5142-A882-07293919F130}" type="sibTrans" cxnId="{69B92DBC-A1A9-C44F-A377-1EE237E81319}">
      <dgm:prSet/>
      <dgm:spPr/>
      <dgm:t>
        <a:bodyPr/>
        <a:lstStyle/>
        <a:p>
          <a:endParaRPr lang="en-US"/>
        </a:p>
      </dgm:t>
    </dgm:pt>
    <dgm:pt modelId="{5978D22D-D756-1D49-B818-48A1EE68D56D}">
      <dgm:prSet/>
      <dgm:spPr/>
      <dgm:t>
        <a:bodyPr/>
        <a:lstStyle/>
        <a:p>
          <a:pPr rtl="0"/>
          <a:r>
            <a:rPr lang="en-US" b="1" dirty="0" smtClean="0">
              <a:latin typeface="+mj-lt"/>
            </a:rPr>
            <a:t>Guarding against improper information modification or destruction, including ensuring information nonrepudiation and authenticity</a:t>
          </a:r>
          <a:endParaRPr lang="en-US" b="1" dirty="0">
            <a:latin typeface="+mj-lt"/>
          </a:endParaRPr>
        </a:p>
      </dgm:t>
    </dgm:pt>
    <dgm:pt modelId="{D2589990-8548-C94F-98F7-890448CBA79D}" type="parTrans" cxnId="{6FDC73AF-FBF6-2548-ABBB-22743AD94915}">
      <dgm:prSet/>
      <dgm:spPr/>
      <dgm:t>
        <a:bodyPr/>
        <a:lstStyle/>
        <a:p>
          <a:endParaRPr lang="en-US"/>
        </a:p>
      </dgm:t>
    </dgm:pt>
    <dgm:pt modelId="{474EE7B6-01C7-E643-BAED-BED2D46F783F}" type="sibTrans" cxnId="{6FDC73AF-FBF6-2548-ABBB-22743AD94915}">
      <dgm:prSet/>
      <dgm:spPr/>
      <dgm:t>
        <a:bodyPr/>
        <a:lstStyle/>
        <a:p>
          <a:endParaRPr lang="en-US"/>
        </a:p>
      </dgm:t>
    </dgm:pt>
    <dgm:pt modelId="{EADF74B9-168E-944C-B968-82B720F1C125}">
      <dgm:prSet custT="1"/>
      <dgm:spPr/>
      <dgm:t>
        <a:bodyPr/>
        <a:lstStyle/>
        <a:p>
          <a:pPr rtl="0"/>
          <a:r>
            <a:rPr lang="en-US" sz="2400" b="1" dirty="0" smtClean="0">
              <a:solidFill>
                <a:schemeClr val="bg2">
                  <a:lumMod val="50000"/>
                </a:schemeClr>
              </a:solidFill>
              <a:latin typeface="+mj-lt"/>
            </a:rPr>
            <a:t>Availability</a:t>
          </a:r>
          <a:endParaRPr lang="en-US" sz="2400" dirty="0">
            <a:solidFill>
              <a:schemeClr val="bg2">
                <a:lumMod val="50000"/>
              </a:schemeClr>
            </a:solidFill>
            <a:latin typeface="+mj-lt"/>
          </a:endParaRPr>
        </a:p>
      </dgm:t>
    </dgm:pt>
    <dgm:pt modelId="{F74FE56B-E426-A745-85F1-83912FDA8101}" type="parTrans" cxnId="{D4CB0DBA-23FB-B447-B9A7-94713C18E119}">
      <dgm:prSet/>
      <dgm:spPr/>
      <dgm:t>
        <a:bodyPr/>
        <a:lstStyle/>
        <a:p>
          <a:endParaRPr lang="en-US"/>
        </a:p>
      </dgm:t>
    </dgm:pt>
    <dgm:pt modelId="{72BFDC2A-6676-644B-B953-978D0B972DF9}" type="sibTrans" cxnId="{D4CB0DBA-23FB-B447-B9A7-94713C18E119}">
      <dgm:prSet/>
      <dgm:spPr/>
      <dgm:t>
        <a:bodyPr/>
        <a:lstStyle/>
        <a:p>
          <a:endParaRPr lang="en-US"/>
        </a:p>
      </dgm:t>
    </dgm:pt>
    <dgm:pt modelId="{6B57FDDA-8F0C-8B42-BABC-39C99BE7864F}">
      <dgm:prSet/>
      <dgm:spPr/>
      <dgm:t>
        <a:bodyPr/>
        <a:lstStyle/>
        <a:p>
          <a:pPr rtl="0"/>
          <a:r>
            <a:rPr lang="en-US" b="1" dirty="0" smtClean="0">
              <a:latin typeface="+mj-lt"/>
            </a:rPr>
            <a:t>Ensuring timely and reliable access to and use of information</a:t>
          </a:r>
          <a:endParaRPr lang="en-US" b="1" dirty="0">
            <a:latin typeface="+mj-lt"/>
          </a:endParaRPr>
        </a:p>
      </dgm:t>
    </dgm:pt>
    <dgm:pt modelId="{B257E21D-7B0C-6A48-8CE5-DCA7C0C78347}" type="parTrans" cxnId="{43EDDF10-11C3-9542-93EF-D6E1EDFCB4D6}">
      <dgm:prSet/>
      <dgm:spPr/>
      <dgm:t>
        <a:bodyPr/>
        <a:lstStyle/>
        <a:p>
          <a:endParaRPr lang="en-US"/>
        </a:p>
      </dgm:t>
    </dgm:pt>
    <dgm:pt modelId="{D23D747C-9A87-3F48-B657-3DDC226BD5F6}" type="sibTrans" cxnId="{43EDDF10-11C3-9542-93EF-D6E1EDFCB4D6}">
      <dgm:prSet/>
      <dgm:spPr/>
      <dgm:t>
        <a:bodyPr/>
        <a:lstStyle/>
        <a:p>
          <a:endParaRPr lang="en-US"/>
        </a:p>
      </dgm:t>
    </dgm:pt>
    <dgm:pt modelId="{4FE5D1E9-ED82-0F45-86A4-7E3F6D691E65}" type="pres">
      <dgm:prSet presAssocID="{3C371172-F3D2-4A4B-9BEF-D3215B49ABA9}" presName="Name0" presStyleCnt="0">
        <dgm:presLayoutVars>
          <dgm:dir/>
          <dgm:animLvl val="lvl"/>
          <dgm:resizeHandles val="exact"/>
        </dgm:presLayoutVars>
      </dgm:prSet>
      <dgm:spPr/>
      <dgm:t>
        <a:bodyPr/>
        <a:lstStyle/>
        <a:p>
          <a:endParaRPr lang="en-US"/>
        </a:p>
      </dgm:t>
    </dgm:pt>
    <dgm:pt modelId="{E3E77CF0-4539-1549-8A27-6B602C871039}" type="pres">
      <dgm:prSet presAssocID="{CC2952DF-AC03-534F-B405-EB5CAF5DE705}" presName="composite" presStyleCnt="0"/>
      <dgm:spPr/>
    </dgm:pt>
    <dgm:pt modelId="{2669473D-5311-9F43-858A-DA4F11AAF30A}" type="pres">
      <dgm:prSet presAssocID="{CC2952DF-AC03-534F-B405-EB5CAF5DE705}" presName="parTx" presStyleLbl="node1" presStyleIdx="0" presStyleCnt="3" custScaleX="111077">
        <dgm:presLayoutVars>
          <dgm:chMax val="0"/>
          <dgm:chPref val="0"/>
          <dgm:bulletEnabled val="1"/>
        </dgm:presLayoutVars>
      </dgm:prSet>
      <dgm:spPr/>
      <dgm:t>
        <a:bodyPr/>
        <a:lstStyle/>
        <a:p>
          <a:endParaRPr lang="en-US"/>
        </a:p>
      </dgm:t>
    </dgm:pt>
    <dgm:pt modelId="{C5173CA9-CAEE-B642-8B8F-CD4B816E3BFB}" type="pres">
      <dgm:prSet presAssocID="{CC2952DF-AC03-534F-B405-EB5CAF5DE705}" presName="desTx" presStyleLbl="revTx" presStyleIdx="0" presStyleCnt="3" custScaleY="118826" custLinFactNeighborX="5402" custLinFactNeighborY="12065">
        <dgm:presLayoutVars>
          <dgm:bulletEnabled val="1"/>
        </dgm:presLayoutVars>
      </dgm:prSet>
      <dgm:spPr/>
      <dgm:t>
        <a:bodyPr/>
        <a:lstStyle/>
        <a:p>
          <a:endParaRPr lang="en-US"/>
        </a:p>
      </dgm:t>
    </dgm:pt>
    <dgm:pt modelId="{8D6DA9DC-68B9-3346-8820-35A9B4A9FB2F}" type="pres">
      <dgm:prSet presAssocID="{9EB32828-026E-2046-BFE2-239970B8AE6B}" presName="space" presStyleCnt="0"/>
      <dgm:spPr/>
    </dgm:pt>
    <dgm:pt modelId="{6EDEFE10-E2C8-1448-8A31-9FAB252E7F00}" type="pres">
      <dgm:prSet presAssocID="{40063ED1-409C-FC44-A2F5-9C91C751F2EE}" presName="composite" presStyleCnt="0"/>
      <dgm:spPr/>
    </dgm:pt>
    <dgm:pt modelId="{EC783FE8-0006-004E-9EC5-CCA2F7583147}" type="pres">
      <dgm:prSet presAssocID="{40063ED1-409C-FC44-A2F5-9C91C751F2EE}" presName="parTx" presStyleLbl="node1" presStyleIdx="1" presStyleCnt="3">
        <dgm:presLayoutVars>
          <dgm:chMax val="0"/>
          <dgm:chPref val="0"/>
          <dgm:bulletEnabled val="1"/>
        </dgm:presLayoutVars>
      </dgm:prSet>
      <dgm:spPr/>
      <dgm:t>
        <a:bodyPr/>
        <a:lstStyle/>
        <a:p>
          <a:endParaRPr lang="en-US"/>
        </a:p>
      </dgm:t>
    </dgm:pt>
    <dgm:pt modelId="{92F85E19-9F62-2146-BBFE-59F35C65EE0E}" type="pres">
      <dgm:prSet presAssocID="{40063ED1-409C-FC44-A2F5-9C91C751F2EE}" presName="desTx" presStyleLbl="revTx" presStyleIdx="1" presStyleCnt="3" custScaleY="113872" custLinFactNeighborX="5343" custLinFactNeighborY="5872">
        <dgm:presLayoutVars>
          <dgm:bulletEnabled val="1"/>
        </dgm:presLayoutVars>
      </dgm:prSet>
      <dgm:spPr/>
      <dgm:t>
        <a:bodyPr/>
        <a:lstStyle/>
        <a:p>
          <a:endParaRPr lang="en-US"/>
        </a:p>
      </dgm:t>
    </dgm:pt>
    <dgm:pt modelId="{3955E22D-6180-2644-BF8C-CF6687C98768}" type="pres">
      <dgm:prSet presAssocID="{ABE2992F-EC88-5142-A882-07293919F130}" presName="space" presStyleCnt="0"/>
      <dgm:spPr/>
    </dgm:pt>
    <dgm:pt modelId="{08E3F871-3101-EE48-8D9C-C734641FA3CF}" type="pres">
      <dgm:prSet presAssocID="{EADF74B9-168E-944C-B968-82B720F1C125}" presName="composite" presStyleCnt="0"/>
      <dgm:spPr/>
    </dgm:pt>
    <dgm:pt modelId="{FAB70A0B-6355-A049-80C7-D281E9662899}" type="pres">
      <dgm:prSet presAssocID="{EADF74B9-168E-944C-B968-82B720F1C125}" presName="parTx" presStyleLbl="node1" presStyleIdx="2" presStyleCnt="3">
        <dgm:presLayoutVars>
          <dgm:chMax val="0"/>
          <dgm:chPref val="0"/>
          <dgm:bulletEnabled val="1"/>
        </dgm:presLayoutVars>
      </dgm:prSet>
      <dgm:spPr/>
      <dgm:t>
        <a:bodyPr/>
        <a:lstStyle/>
        <a:p>
          <a:endParaRPr lang="en-US"/>
        </a:p>
      </dgm:t>
    </dgm:pt>
    <dgm:pt modelId="{2A12BD47-4BDB-3343-9554-B0171B10A11F}" type="pres">
      <dgm:prSet presAssocID="{EADF74B9-168E-944C-B968-82B720F1C125}" presName="desTx" presStyleLbl="revTx" presStyleIdx="2" presStyleCnt="3" custScaleY="113872" custLinFactNeighborX="9067" custLinFactNeighborY="8349">
        <dgm:presLayoutVars>
          <dgm:bulletEnabled val="1"/>
        </dgm:presLayoutVars>
      </dgm:prSet>
      <dgm:spPr/>
      <dgm:t>
        <a:bodyPr/>
        <a:lstStyle/>
        <a:p>
          <a:endParaRPr lang="en-US"/>
        </a:p>
      </dgm:t>
    </dgm:pt>
  </dgm:ptLst>
  <dgm:cxnLst>
    <dgm:cxn modelId="{B4587728-C9A1-FA4E-82A9-D7B261438D1E}" srcId="{3C371172-F3D2-4A4B-9BEF-D3215B49ABA9}" destId="{CC2952DF-AC03-534F-B405-EB5CAF5DE705}" srcOrd="0" destOrd="0" parTransId="{40888F45-DB02-4E44-9784-95FA75AFD454}" sibTransId="{9EB32828-026E-2046-BFE2-239970B8AE6B}"/>
    <dgm:cxn modelId="{7E42F8D5-6F18-5749-8B3D-A47D284552A5}" srcId="{CC2952DF-AC03-534F-B405-EB5CAF5DE705}" destId="{09385EB0-9460-1347-8FDD-55234D987950}" srcOrd="0" destOrd="0" parTransId="{F26493AF-F02E-8446-A9F1-A3B7F982E61B}" sibTransId="{EEE25363-96A6-D04E-87EE-E3BEB479E232}"/>
    <dgm:cxn modelId="{D4CB0DBA-23FB-B447-B9A7-94713C18E119}" srcId="{3C371172-F3D2-4A4B-9BEF-D3215B49ABA9}" destId="{EADF74B9-168E-944C-B968-82B720F1C125}" srcOrd="2" destOrd="0" parTransId="{F74FE56B-E426-A745-85F1-83912FDA8101}" sibTransId="{72BFDC2A-6676-644B-B953-978D0B972DF9}"/>
    <dgm:cxn modelId="{8BC74A2A-3469-4AE2-9636-A0172F5B2ECC}" type="presOf" srcId="{09385EB0-9460-1347-8FDD-55234D987950}" destId="{C5173CA9-CAEE-B642-8B8F-CD4B816E3BFB}" srcOrd="0" destOrd="0" presId="urn:microsoft.com/office/officeart/2005/8/layout/chevron1"/>
    <dgm:cxn modelId="{60D35F81-AB84-4E85-AD29-FFFC949304B5}" type="presOf" srcId="{5978D22D-D756-1D49-B818-48A1EE68D56D}" destId="{92F85E19-9F62-2146-BBFE-59F35C65EE0E}" srcOrd="0" destOrd="0" presId="urn:microsoft.com/office/officeart/2005/8/layout/chevron1"/>
    <dgm:cxn modelId="{D4F6B2E3-B20E-4346-B190-CF0B059C33F5}" type="presOf" srcId="{6B57FDDA-8F0C-8B42-BABC-39C99BE7864F}" destId="{2A12BD47-4BDB-3343-9554-B0171B10A11F}" srcOrd="0" destOrd="0" presId="urn:microsoft.com/office/officeart/2005/8/layout/chevron1"/>
    <dgm:cxn modelId="{6FDC73AF-FBF6-2548-ABBB-22743AD94915}" srcId="{40063ED1-409C-FC44-A2F5-9C91C751F2EE}" destId="{5978D22D-D756-1D49-B818-48A1EE68D56D}" srcOrd="0" destOrd="0" parTransId="{D2589990-8548-C94F-98F7-890448CBA79D}" sibTransId="{474EE7B6-01C7-E643-BAED-BED2D46F783F}"/>
    <dgm:cxn modelId="{43EDDF10-11C3-9542-93EF-D6E1EDFCB4D6}" srcId="{EADF74B9-168E-944C-B968-82B720F1C125}" destId="{6B57FDDA-8F0C-8B42-BABC-39C99BE7864F}" srcOrd="0" destOrd="0" parTransId="{B257E21D-7B0C-6A48-8CE5-DCA7C0C78347}" sibTransId="{D23D747C-9A87-3F48-B657-3DDC226BD5F6}"/>
    <dgm:cxn modelId="{0B728B6E-6D79-4EDF-A323-0AFF414B9E45}" type="presOf" srcId="{EADF74B9-168E-944C-B968-82B720F1C125}" destId="{FAB70A0B-6355-A049-80C7-D281E9662899}" srcOrd="0" destOrd="0" presId="urn:microsoft.com/office/officeart/2005/8/layout/chevron1"/>
    <dgm:cxn modelId="{830DD451-2021-485F-B9FA-2A9487816C07}" type="presOf" srcId="{CC2952DF-AC03-534F-B405-EB5CAF5DE705}" destId="{2669473D-5311-9F43-858A-DA4F11AAF30A}" srcOrd="0" destOrd="0" presId="urn:microsoft.com/office/officeart/2005/8/layout/chevron1"/>
    <dgm:cxn modelId="{8D5716AD-6A62-46AC-A21F-350CD85A5BB2}" type="presOf" srcId="{40063ED1-409C-FC44-A2F5-9C91C751F2EE}" destId="{EC783FE8-0006-004E-9EC5-CCA2F7583147}" srcOrd="0" destOrd="0" presId="urn:microsoft.com/office/officeart/2005/8/layout/chevron1"/>
    <dgm:cxn modelId="{901C746C-A181-487E-9DE0-03E68F4AC74F}" type="presOf" srcId="{3C371172-F3D2-4A4B-9BEF-D3215B49ABA9}" destId="{4FE5D1E9-ED82-0F45-86A4-7E3F6D691E65}" srcOrd="0" destOrd="0" presId="urn:microsoft.com/office/officeart/2005/8/layout/chevron1"/>
    <dgm:cxn modelId="{69B92DBC-A1A9-C44F-A377-1EE237E81319}" srcId="{3C371172-F3D2-4A4B-9BEF-D3215B49ABA9}" destId="{40063ED1-409C-FC44-A2F5-9C91C751F2EE}" srcOrd="1" destOrd="0" parTransId="{63E50B16-A73A-4849-8B35-5EA33FEA9FF4}" sibTransId="{ABE2992F-EC88-5142-A882-07293919F130}"/>
    <dgm:cxn modelId="{70F1D236-AF07-4E93-B5FE-BAC9ACA3A24C}" type="presParOf" srcId="{4FE5D1E9-ED82-0F45-86A4-7E3F6D691E65}" destId="{E3E77CF0-4539-1549-8A27-6B602C871039}" srcOrd="0" destOrd="0" presId="urn:microsoft.com/office/officeart/2005/8/layout/chevron1"/>
    <dgm:cxn modelId="{1270F167-7EAF-438F-8FB8-4378E0F5E02A}" type="presParOf" srcId="{E3E77CF0-4539-1549-8A27-6B602C871039}" destId="{2669473D-5311-9F43-858A-DA4F11AAF30A}" srcOrd="0" destOrd="0" presId="urn:microsoft.com/office/officeart/2005/8/layout/chevron1"/>
    <dgm:cxn modelId="{E7D1A001-2F2C-402C-86B8-30C0B30E89E9}" type="presParOf" srcId="{E3E77CF0-4539-1549-8A27-6B602C871039}" destId="{C5173CA9-CAEE-B642-8B8F-CD4B816E3BFB}" srcOrd="1" destOrd="0" presId="urn:microsoft.com/office/officeart/2005/8/layout/chevron1"/>
    <dgm:cxn modelId="{C77E4EF9-4CE6-4795-A096-5962EDB64DA6}" type="presParOf" srcId="{4FE5D1E9-ED82-0F45-86A4-7E3F6D691E65}" destId="{8D6DA9DC-68B9-3346-8820-35A9B4A9FB2F}" srcOrd="1" destOrd="0" presId="urn:microsoft.com/office/officeart/2005/8/layout/chevron1"/>
    <dgm:cxn modelId="{78C58B80-8AA1-4CDD-BC8D-01E1FCDA15AF}" type="presParOf" srcId="{4FE5D1E9-ED82-0F45-86A4-7E3F6D691E65}" destId="{6EDEFE10-E2C8-1448-8A31-9FAB252E7F00}" srcOrd="2" destOrd="0" presId="urn:microsoft.com/office/officeart/2005/8/layout/chevron1"/>
    <dgm:cxn modelId="{114D2B1D-A0BC-43AD-8074-7D5C0B372C43}" type="presParOf" srcId="{6EDEFE10-E2C8-1448-8A31-9FAB252E7F00}" destId="{EC783FE8-0006-004E-9EC5-CCA2F7583147}" srcOrd="0" destOrd="0" presId="urn:microsoft.com/office/officeart/2005/8/layout/chevron1"/>
    <dgm:cxn modelId="{39099291-13A9-4A12-9886-8F136A3395F7}" type="presParOf" srcId="{6EDEFE10-E2C8-1448-8A31-9FAB252E7F00}" destId="{92F85E19-9F62-2146-BBFE-59F35C65EE0E}" srcOrd="1" destOrd="0" presId="urn:microsoft.com/office/officeart/2005/8/layout/chevron1"/>
    <dgm:cxn modelId="{C3ACE1EB-657E-4503-8C02-1C0A64A39878}" type="presParOf" srcId="{4FE5D1E9-ED82-0F45-86A4-7E3F6D691E65}" destId="{3955E22D-6180-2644-BF8C-CF6687C98768}" srcOrd="3" destOrd="0" presId="urn:microsoft.com/office/officeart/2005/8/layout/chevron1"/>
    <dgm:cxn modelId="{128E60B5-66A6-4949-A693-F91C819DAA20}" type="presParOf" srcId="{4FE5D1E9-ED82-0F45-86A4-7E3F6D691E65}" destId="{08E3F871-3101-EE48-8D9C-C734641FA3CF}" srcOrd="4" destOrd="0" presId="urn:microsoft.com/office/officeart/2005/8/layout/chevron1"/>
    <dgm:cxn modelId="{C99830DE-587B-46C4-AB4F-1732BE2C2AEA}" type="presParOf" srcId="{08E3F871-3101-EE48-8D9C-C734641FA3CF}" destId="{FAB70A0B-6355-A049-80C7-D281E9662899}" srcOrd="0" destOrd="0" presId="urn:microsoft.com/office/officeart/2005/8/layout/chevron1"/>
    <dgm:cxn modelId="{7CE1CC12-67CF-46B3-A685-07F6EE126959}" type="presParOf" srcId="{08E3F871-3101-EE48-8D9C-C734641FA3CF}" destId="{2A12BD47-4BDB-3343-9554-B0171B10A11F}"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67ED640-C614-3E4A-9195-721F16A5A826}" type="doc">
      <dgm:prSet loTypeId="urn:microsoft.com/office/officeart/2005/8/layout/target3" loCatId="relationship" qsTypeId="urn:microsoft.com/office/officeart/2005/8/quickstyle/simple4" qsCatId="simple" csTypeId="urn:microsoft.com/office/officeart/2005/8/colors/accent1_2" csCatId="accent1" phldr="1"/>
      <dgm:spPr/>
      <dgm:t>
        <a:bodyPr/>
        <a:lstStyle/>
        <a:p>
          <a:endParaRPr lang="en-US"/>
        </a:p>
      </dgm:t>
    </dgm:pt>
    <dgm:pt modelId="{6A13F55D-EDBD-114A-AEDB-6520654B78A8}">
      <dgm:prSet/>
      <dgm:spPr/>
      <dgm:t>
        <a:bodyPr/>
        <a:lstStyle/>
        <a:p>
          <a:pPr rtl="0"/>
          <a:r>
            <a:rPr lang="en-US" b="0" dirty="0" smtClean="0">
              <a:latin typeface="+mj-lt"/>
            </a:rPr>
            <a:t>Protects against active attacks</a:t>
          </a:r>
          <a:endParaRPr lang="en-US" b="0" dirty="0">
            <a:latin typeface="+mj-lt"/>
          </a:endParaRPr>
        </a:p>
      </dgm:t>
    </dgm:pt>
    <dgm:pt modelId="{84E85784-E758-8C42-9487-0B1F55300D65}" type="parTrans" cxnId="{111B953E-F935-3E42-A51B-B65C106AC2C9}">
      <dgm:prSet/>
      <dgm:spPr/>
      <dgm:t>
        <a:bodyPr/>
        <a:lstStyle/>
        <a:p>
          <a:endParaRPr lang="en-US"/>
        </a:p>
      </dgm:t>
    </dgm:pt>
    <dgm:pt modelId="{DC55E9E6-6613-1B46-B0D0-01C16238BA73}" type="sibTrans" cxnId="{111B953E-F935-3E42-A51B-B65C106AC2C9}">
      <dgm:prSet/>
      <dgm:spPr/>
      <dgm:t>
        <a:bodyPr/>
        <a:lstStyle/>
        <a:p>
          <a:endParaRPr lang="en-US"/>
        </a:p>
      </dgm:t>
    </dgm:pt>
    <dgm:pt modelId="{F97FF3C3-A6A7-3F4B-8A53-19B20FA19182}">
      <dgm:prSet/>
      <dgm:spPr/>
      <dgm:t>
        <a:bodyPr/>
        <a:lstStyle/>
        <a:p>
          <a:pPr rtl="0"/>
          <a:r>
            <a:rPr lang="en-US" b="0" dirty="0" smtClean="0">
              <a:latin typeface="+mj-lt"/>
            </a:rPr>
            <a:t>Verifies received message is authentic</a:t>
          </a:r>
          <a:endParaRPr lang="en-US" b="0" dirty="0">
            <a:latin typeface="+mj-lt"/>
          </a:endParaRPr>
        </a:p>
      </dgm:t>
    </dgm:pt>
    <dgm:pt modelId="{28B0D4F4-DA6A-CC46-AFE4-163C3C62627D}" type="parTrans" cxnId="{85E9819D-9F60-A542-88F6-6E73397B37C8}">
      <dgm:prSet/>
      <dgm:spPr/>
      <dgm:t>
        <a:bodyPr/>
        <a:lstStyle/>
        <a:p>
          <a:endParaRPr lang="en-US"/>
        </a:p>
      </dgm:t>
    </dgm:pt>
    <dgm:pt modelId="{BC76B6A4-C13D-BA47-B643-B0BD85BEC4E5}" type="sibTrans" cxnId="{85E9819D-9F60-A542-88F6-6E73397B37C8}">
      <dgm:prSet/>
      <dgm:spPr/>
      <dgm:t>
        <a:bodyPr/>
        <a:lstStyle/>
        <a:p>
          <a:endParaRPr lang="en-US"/>
        </a:p>
      </dgm:t>
    </dgm:pt>
    <dgm:pt modelId="{B9D9C573-115F-BE44-B0DE-CCF6D4B01F53}">
      <dgm:prSet/>
      <dgm:spPr/>
      <dgm:t>
        <a:bodyPr/>
        <a:lstStyle/>
        <a:p>
          <a:pPr rtl="0"/>
          <a:r>
            <a:rPr lang="en-US" b="0" dirty="0" smtClean="0">
              <a:latin typeface="+mj-lt"/>
            </a:rPr>
            <a:t>Contents have not been altered</a:t>
          </a:r>
          <a:endParaRPr lang="en-US" b="0" dirty="0">
            <a:latin typeface="+mj-lt"/>
          </a:endParaRPr>
        </a:p>
      </dgm:t>
    </dgm:pt>
    <dgm:pt modelId="{0AEA0AD9-30FD-3D45-9972-FB5BE226CCA2}" type="parTrans" cxnId="{31A32C4D-4531-E24F-97D2-C5E1C099C4DF}">
      <dgm:prSet/>
      <dgm:spPr/>
      <dgm:t>
        <a:bodyPr/>
        <a:lstStyle/>
        <a:p>
          <a:endParaRPr lang="en-US"/>
        </a:p>
      </dgm:t>
    </dgm:pt>
    <dgm:pt modelId="{980400B9-A6D3-4044-B407-B8FF7B2F8ED8}" type="sibTrans" cxnId="{31A32C4D-4531-E24F-97D2-C5E1C099C4DF}">
      <dgm:prSet/>
      <dgm:spPr/>
      <dgm:t>
        <a:bodyPr/>
        <a:lstStyle/>
        <a:p>
          <a:endParaRPr lang="en-US"/>
        </a:p>
      </dgm:t>
    </dgm:pt>
    <dgm:pt modelId="{AD210C83-F373-0C44-B3B7-102B711D0327}">
      <dgm:prSet/>
      <dgm:spPr/>
      <dgm:t>
        <a:bodyPr/>
        <a:lstStyle/>
        <a:p>
          <a:pPr rtl="0"/>
          <a:r>
            <a:rPr lang="en-US" b="0" dirty="0" smtClean="0">
              <a:latin typeface="+mj-lt"/>
            </a:rPr>
            <a:t>From authentic source</a:t>
          </a:r>
          <a:endParaRPr lang="en-US" b="0" dirty="0">
            <a:latin typeface="+mj-lt"/>
          </a:endParaRPr>
        </a:p>
      </dgm:t>
    </dgm:pt>
    <dgm:pt modelId="{EAF3F70B-179D-844D-BB33-DB253CE16E7E}" type="parTrans" cxnId="{A53DE99A-90AF-1E4A-BA3F-EA3C76F67322}">
      <dgm:prSet/>
      <dgm:spPr/>
      <dgm:t>
        <a:bodyPr/>
        <a:lstStyle/>
        <a:p>
          <a:endParaRPr lang="en-US"/>
        </a:p>
      </dgm:t>
    </dgm:pt>
    <dgm:pt modelId="{DCC39777-A559-2148-A812-1366BBAF7197}" type="sibTrans" cxnId="{A53DE99A-90AF-1E4A-BA3F-EA3C76F67322}">
      <dgm:prSet/>
      <dgm:spPr/>
      <dgm:t>
        <a:bodyPr/>
        <a:lstStyle/>
        <a:p>
          <a:endParaRPr lang="en-US"/>
        </a:p>
      </dgm:t>
    </dgm:pt>
    <dgm:pt modelId="{6AD3880F-016F-D046-8948-37FF48B0EBB6}">
      <dgm:prSet/>
      <dgm:spPr/>
      <dgm:t>
        <a:bodyPr/>
        <a:lstStyle/>
        <a:p>
          <a:pPr rtl="0"/>
          <a:r>
            <a:rPr lang="en-US" b="0" dirty="0" smtClean="0">
              <a:latin typeface="+mj-lt"/>
            </a:rPr>
            <a:t>Timely and in correct sequence</a:t>
          </a:r>
          <a:endParaRPr lang="en-US" b="0" dirty="0">
            <a:latin typeface="+mj-lt"/>
          </a:endParaRPr>
        </a:p>
      </dgm:t>
    </dgm:pt>
    <dgm:pt modelId="{E1D1C5A6-C380-CB4A-A64F-6ADB2A7933D0}" type="parTrans" cxnId="{F2927914-5C62-9D4C-BF03-6812E0C17C4A}">
      <dgm:prSet/>
      <dgm:spPr/>
      <dgm:t>
        <a:bodyPr/>
        <a:lstStyle/>
        <a:p>
          <a:endParaRPr lang="en-US"/>
        </a:p>
      </dgm:t>
    </dgm:pt>
    <dgm:pt modelId="{220612C2-B472-E44D-BCF8-620FC6502369}" type="sibTrans" cxnId="{F2927914-5C62-9D4C-BF03-6812E0C17C4A}">
      <dgm:prSet/>
      <dgm:spPr/>
      <dgm:t>
        <a:bodyPr/>
        <a:lstStyle/>
        <a:p>
          <a:endParaRPr lang="en-US"/>
        </a:p>
      </dgm:t>
    </dgm:pt>
    <dgm:pt modelId="{46A5FF01-1017-4340-8BF9-A7EF0DA32086}">
      <dgm:prSet/>
      <dgm:spPr/>
      <dgm:t>
        <a:bodyPr/>
        <a:lstStyle/>
        <a:p>
          <a:pPr rtl="0"/>
          <a:r>
            <a:rPr lang="en-US" b="0" dirty="0" smtClean="0">
              <a:latin typeface="+mj-lt"/>
            </a:rPr>
            <a:t>Can use conventional encryption</a:t>
          </a:r>
          <a:endParaRPr lang="en-US" b="0" dirty="0">
            <a:latin typeface="+mj-lt"/>
          </a:endParaRPr>
        </a:p>
      </dgm:t>
    </dgm:pt>
    <dgm:pt modelId="{F3B89FEB-3B58-5D47-9E79-CE62A411B9C7}" type="parTrans" cxnId="{03197B1D-3C7D-A24B-9E0D-08EA637C10E9}">
      <dgm:prSet/>
      <dgm:spPr/>
      <dgm:t>
        <a:bodyPr/>
        <a:lstStyle/>
        <a:p>
          <a:endParaRPr lang="en-US"/>
        </a:p>
      </dgm:t>
    </dgm:pt>
    <dgm:pt modelId="{47234ADC-8CBB-D842-9673-3A74CD8AE12C}" type="sibTrans" cxnId="{03197B1D-3C7D-A24B-9E0D-08EA637C10E9}">
      <dgm:prSet/>
      <dgm:spPr/>
      <dgm:t>
        <a:bodyPr/>
        <a:lstStyle/>
        <a:p>
          <a:endParaRPr lang="en-US"/>
        </a:p>
      </dgm:t>
    </dgm:pt>
    <dgm:pt modelId="{8704466E-DCAE-7A4D-98EB-B7DF618A20AB}">
      <dgm:prSet/>
      <dgm:spPr/>
      <dgm:t>
        <a:bodyPr/>
        <a:lstStyle/>
        <a:p>
          <a:pPr rtl="0"/>
          <a:r>
            <a:rPr lang="en-US" b="0" dirty="0" smtClean="0">
              <a:latin typeface="+mj-lt"/>
            </a:rPr>
            <a:t>Only sender &amp; receiver share a key</a:t>
          </a:r>
          <a:endParaRPr lang="en-US" b="0" dirty="0">
            <a:latin typeface="+mj-lt"/>
          </a:endParaRPr>
        </a:p>
      </dgm:t>
    </dgm:pt>
    <dgm:pt modelId="{81DE89FA-19CE-6444-AD98-5F0C7A312918}" type="parTrans" cxnId="{98479848-F377-1640-A060-096FAB2C97BC}">
      <dgm:prSet/>
      <dgm:spPr/>
      <dgm:t>
        <a:bodyPr/>
        <a:lstStyle/>
        <a:p>
          <a:endParaRPr lang="en-US"/>
        </a:p>
      </dgm:t>
    </dgm:pt>
    <dgm:pt modelId="{B2A52291-5EAC-6A44-B56E-943C8206622C}" type="sibTrans" cxnId="{98479848-F377-1640-A060-096FAB2C97BC}">
      <dgm:prSet/>
      <dgm:spPr/>
      <dgm:t>
        <a:bodyPr/>
        <a:lstStyle/>
        <a:p>
          <a:endParaRPr lang="en-US"/>
        </a:p>
      </dgm:t>
    </dgm:pt>
    <dgm:pt modelId="{55EFEF62-1402-474C-946F-B429D1E63E58}" type="pres">
      <dgm:prSet presAssocID="{467ED640-C614-3E4A-9195-721F16A5A826}" presName="Name0" presStyleCnt="0">
        <dgm:presLayoutVars>
          <dgm:chMax val="7"/>
          <dgm:dir/>
          <dgm:animLvl val="lvl"/>
          <dgm:resizeHandles val="exact"/>
        </dgm:presLayoutVars>
      </dgm:prSet>
      <dgm:spPr/>
      <dgm:t>
        <a:bodyPr/>
        <a:lstStyle/>
        <a:p>
          <a:endParaRPr lang="en-US"/>
        </a:p>
      </dgm:t>
    </dgm:pt>
    <dgm:pt modelId="{04D1C139-1F44-7D42-97B4-7E1B3C61C310}" type="pres">
      <dgm:prSet presAssocID="{6A13F55D-EDBD-114A-AEDB-6520654B78A8}" presName="circle1" presStyleLbl="node1" presStyleIdx="0" presStyleCnt="3"/>
      <dgm:spPr>
        <a:solidFill>
          <a:schemeClr val="accent1"/>
        </a:solidFill>
      </dgm:spPr>
    </dgm:pt>
    <dgm:pt modelId="{7D143E97-AEB1-E044-87DF-3C76B48B3163}" type="pres">
      <dgm:prSet presAssocID="{6A13F55D-EDBD-114A-AEDB-6520654B78A8}" presName="space" presStyleCnt="0"/>
      <dgm:spPr/>
    </dgm:pt>
    <dgm:pt modelId="{162FAF4A-757D-EE44-8C29-6578B7BE8894}" type="pres">
      <dgm:prSet presAssocID="{6A13F55D-EDBD-114A-AEDB-6520654B78A8}" presName="rect1" presStyleLbl="alignAcc1" presStyleIdx="0" presStyleCnt="3"/>
      <dgm:spPr/>
      <dgm:t>
        <a:bodyPr/>
        <a:lstStyle/>
        <a:p>
          <a:endParaRPr lang="en-US"/>
        </a:p>
      </dgm:t>
    </dgm:pt>
    <dgm:pt modelId="{F824FDFB-5F5F-254B-9D5C-50BDF1E89105}" type="pres">
      <dgm:prSet presAssocID="{F97FF3C3-A6A7-3F4B-8A53-19B20FA19182}" presName="vertSpace2" presStyleLbl="node1" presStyleIdx="0" presStyleCnt="3"/>
      <dgm:spPr/>
    </dgm:pt>
    <dgm:pt modelId="{A56489F7-EC62-A848-9DD9-B3572A72D705}" type="pres">
      <dgm:prSet presAssocID="{F97FF3C3-A6A7-3F4B-8A53-19B20FA19182}" presName="circle2" presStyleLbl="node1" presStyleIdx="1" presStyleCnt="3"/>
      <dgm:spPr>
        <a:solidFill>
          <a:schemeClr val="accent2"/>
        </a:solidFill>
      </dgm:spPr>
    </dgm:pt>
    <dgm:pt modelId="{9C4DDA5F-2390-A549-90B9-5F960E28DDE6}" type="pres">
      <dgm:prSet presAssocID="{F97FF3C3-A6A7-3F4B-8A53-19B20FA19182}" presName="rect2" presStyleLbl="alignAcc1" presStyleIdx="1" presStyleCnt="3"/>
      <dgm:spPr/>
      <dgm:t>
        <a:bodyPr/>
        <a:lstStyle/>
        <a:p>
          <a:endParaRPr lang="en-US"/>
        </a:p>
      </dgm:t>
    </dgm:pt>
    <dgm:pt modelId="{1DFBBFEC-B6C6-484E-822C-6513579054B5}" type="pres">
      <dgm:prSet presAssocID="{46A5FF01-1017-4340-8BF9-A7EF0DA32086}" presName="vertSpace3" presStyleLbl="node1" presStyleIdx="1" presStyleCnt="3"/>
      <dgm:spPr/>
    </dgm:pt>
    <dgm:pt modelId="{9FB7C61E-C4DD-B747-BB29-DCE1D55CED32}" type="pres">
      <dgm:prSet presAssocID="{46A5FF01-1017-4340-8BF9-A7EF0DA32086}" presName="circle3" presStyleLbl="node1" presStyleIdx="2" presStyleCnt="3"/>
      <dgm:spPr>
        <a:solidFill>
          <a:schemeClr val="accent1"/>
        </a:solidFill>
      </dgm:spPr>
    </dgm:pt>
    <dgm:pt modelId="{4960AB30-E228-0044-AB56-9832EFB3F416}" type="pres">
      <dgm:prSet presAssocID="{46A5FF01-1017-4340-8BF9-A7EF0DA32086}" presName="rect3" presStyleLbl="alignAcc1" presStyleIdx="2" presStyleCnt="3"/>
      <dgm:spPr/>
      <dgm:t>
        <a:bodyPr/>
        <a:lstStyle/>
        <a:p>
          <a:endParaRPr lang="en-US"/>
        </a:p>
      </dgm:t>
    </dgm:pt>
    <dgm:pt modelId="{50000305-E90F-9F48-832D-1B551E78EEA1}" type="pres">
      <dgm:prSet presAssocID="{6A13F55D-EDBD-114A-AEDB-6520654B78A8}" presName="rect1ParTx" presStyleLbl="alignAcc1" presStyleIdx="2" presStyleCnt="3">
        <dgm:presLayoutVars>
          <dgm:chMax val="1"/>
          <dgm:bulletEnabled val="1"/>
        </dgm:presLayoutVars>
      </dgm:prSet>
      <dgm:spPr/>
      <dgm:t>
        <a:bodyPr/>
        <a:lstStyle/>
        <a:p>
          <a:endParaRPr lang="en-US"/>
        </a:p>
      </dgm:t>
    </dgm:pt>
    <dgm:pt modelId="{5BB68BD3-8944-314A-9722-C464DFC63A36}" type="pres">
      <dgm:prSet presAssocID="{6A13F55D-EDBD-114A-AEDB-6520654B78A8}" presName="rect1ChTx" presStyleLbl="alignAcc1" presStyleIdx="2" presStyleCnt="3">
        <dgm:presLayoutVars>
          <dgm:bulletEnabled val="1"/>
        </dgm:presLayoutVars>
      </dgm:prSet>
      <dgm:spPr/>
    </dgm:pt>
    <dgm:pt modelId="{E3C5539B-5B49-6644-93F1-0733497FD27B}" type="pres">
      <dgm:prSet presAssocID="{F97FF3C3-A6A7-3F4B-8A53-19B20FA19182}" presName="rect2ParTx" presStyleLbl="alignAcc1" presStyleIdx="2" presStyleCnt="3">
        <dgm:presLayoutVars>
          <dgm:chMax val="1"/>
          <dgm:bulletEnabled val="1"/>
        </dgm:presLayoutVars>
      </dgm:prSet>
      <dgm:spPr/>
      <dgm:t>
        <a:bodyPr/>
        <a:lstStyle/>
        <a:p>
          <a:endParaRPr lang="en-US"/>
        </a:p>
      </dgm:t>
    </dgm:pt>
    <dgm:pt modelId="{F63C5721-CDCD-0E44-857F-A3B146150CD4}" type="pres">
      <dgm:prSet presAssocID="{F97FF3C3-A6A7-3F4B-8A53-19B20FA19182}" presName="rect2ChTx" presStyleLbl="alignAcc1" presStyleIdx="2" presStyleCnt="3">
        <dgm:presLayoutVars>
          <dgm:bulletEnabled val="1"/>
        </dgm:presLayoutVars>
      </dgm:prSet>
      <dgm:spPr/>
      <dgm:t>
        <a:bodyPr/>
        <a:lstStyle/>
        <a:p>
          <a:endParaRPr lang="en-US"/>
        </a:p>
      </dgm:t>
    </dgm:pt>
    <dgm:pt modelId="{576C8ECA-F6A7-4D46-B348-ECB99A8DC954}" type="pres">
      <dgm:prSet presAssocID="{46A5FF01-1017-4340-8BF9-A7EF0DA32086}" presName="rect3ParTx" presStyleLbl="alignAcc1" presStyleIdx="2" presStyleCnt="3">
        <dgm:presLayoutVars>
          <dgm:chMax val="1"/>
          <dgm:bulletEnabled val="1"/>
        </dgm:presLayoutVars>
      </dgm:prSet>
      <dgm:spPr/>
      <dgm:t>
        <a:bodyPr/>
        <a:lstStyle/>
        <a:p>
          <a:endParaRPr lang="en-US"/>
        </a:p>
      </dgm:t>
    </dgm:pt>
    <dgm:pt modelId="{52907ABB-2798-234B-AC87-6694DC68A9CB}" type="pres">
      <dgm:prSet presAssocID="{46A5FF01-1017-4340-8BF9-A7EF0DA32086}" presName="rect3ChTx" presStyleLbl="alignAcc1" presStyleIdx="2" presStyleCnt="3">
        <dgm:presLayoutVars>
          <dgm:bulletEnabled val="1"/>
        </dgm:presLayoutVars>
      </dgm:prSet>
      <dgm:spPr/>
      <dgm:t>
        <a:bodyPr/>
        <a:lstStyle/>
        <a:p>
          <a:endParaRPr lang="en-US"/>
        </a:p>
      </dgm:t>
    </dgm:pt>
  </dgm:ptLst>
  <dgm:cxnLst>
    <dgm:cxn modelId="{CD074F89-2E70-4607-AA58-F1F00FA09AED}" type="presOf" srcId="{46A5FF01-1017-4340-8BF9-A7EF0DA32086}" destId="{4960AB30-E228-0044-AB56-9832EFB3F416}" srcOrd="0" destOrd="0" presId="urn:microsoft.com/office/officeart/2005/8/layout/target3"/>
    <dgm:cxn modelId="{3FE4D541-6805-4D65-A265-FC8E8E5470CC}" type="presOf" srcId="{8704466E-DCAE-7A4D-98EB-B7DF618A20AB}" destId="{52907ABB-2798-234B-AC87-6694DC68A9CB}" srcOrd="0" destOrd="0" presId="urn:microsoft.com/office/officeart/2005/8/layout/target3"/>
    <dgm:cxn modelId="{2741E785-1F30-4C8B-B265-8CD3D645363F}" type="presOf" srcId="{6AD3880F-016F-D046-8948-37FF48B0EBB6}" destId="{F63C5721-CDCD-0E44-857F-A3B146150CD4}" srcOrd="0" destOrd="2" presId="urn:microsoft.com/office/officeart/2005/8/layout/target3"/>
    <dgm:cxn modelId="{B27641E5-04B3-4549-8792-858B28DBF479}" type="presOf" srcId="{6A13F55D-EDBD-114A-AEDB-6520654B78A8}" destId="{50000305-E90F-9F48-832D-1B551E78EEA1}" srcOrd="1" destOrd="0" presId="urn:microsoft.com/office/officeart/2005/8/layout/target3"/>
    <dgm:cxn modelId="{CEE02DFC-F945-453F-923F-DC3339F5C20A}" type="presOf" srcId="{B9D9C573-115F-BE44-B0DE-CCF6D4B01F53}" destId="{F63C5721-CDCD-0E44-857F-A3B146150CD4}" srcOrd="0" destOrd="0" presId="urn:microsoft.com/office/officeart/2005/8/layout/target3"/>
    <dgm:cxn modelId="{F2927914-5C62-9D4C-BF03-6812E0C17C4A}" srcId="{F97FF3C3-A6A7-3F4B-8A53-19B20FA19182}" destId="{6AD3880F-016F-D046-8948-37FF48B0EBB6}" srcOrd="2" destOrd="0" parTransId="{E1D1C5A6-C380-CB4A-A64F-6ADB2A7933D0}" sibTransId="{220612C2-B472-E44D-BCF8-620FC6502369}"/>
    <dgm:cxn modelId="{7775B738-90D1-4B81-A3D1-50342CA20338}" type="presOf" srcId="{467ED640-C614-3E4A-9195-721F16A5A826}" destId="{55EFEF62-1402-474C-946F-B429D1E63E58}" srcOrd="0" destOrd="0" presId="urn:microsoft.com/office/officeart/2005/8/layout/target3"/>
    <dgm:cxn modelId="{85E9819D-9F60-A542-88F6-6E73397B37C8}" srcId="{467ED640-C614-3E4A-9195-721F16A5A826}" destId="{F97FF3C3-A6A7-3F4B-8A53-19B20FA19182}" srcOrd="1" destOrd="0" parTransId="{28B0D4F4-DA6A-CC46-AFE4-163C3C62627D}" sibTransId="{BC76B6A4-C13D-BA47-B643-B0BD85BEC4E5}"/>
    <dgm:cxn modelId="{70ED1A1A-2442-4183-8491-3066448D87C2}" type="presOf" srcId="{F97FF3C3-A6A7-3F4B-8A53-19B20FA19182}" destId="{E3C5539B-5B49-6644-93F1-0733497FD27B}" srcOrd="1" destOrd="0" presId="urn:microsoft.com/office/officeart/2005/8/layout/target3"/>
    <dgm:cxn modelId="{58588A60-8CD6-48AE-B700-27D95A3255E7}" type="presOf" srcId="{6A13F55D-EDBD-114A-AEDB-6520654B78A8}" destId="{162FAF4A-757D-EE44-8C29-6578B7BE8894}" srcOrd="0" destOrd="0" presId="urn:microsoft.com/office/officeart/2005/8/layout/target3"/>
    <dgm:cxn modelId="{CACE55D8-F7AF-475D-AF99-67137FFEC32F}" type="presOf" srcId="{AD210C83-F373-0C44-B3B7-102B711D0327}" destId="{F63C5721-CDCD-0E44-857F-A3B146150CD4}" srcOrd="0" destOrd="1" presId="urn:microsoft.com/office/officeart/2005/8/layout/target3"/>
    <dgm:cxn modelId="{5158DF52-708E-4610-9C5A-40AE2B3C885F}" type="presOf" srcId="{46A5FF01-1017-4340-8BF9-A7EF0DA32086}" destId="{576C8ECA-F6A7-4D46-B348-ECB99A8DC954}" srcOrd="1" destOrd="0" presId="urn:microsoft.com/office/officeart/2005/8/layout/target3"/>
    <dgm:cxn modelId="{03197B1D-3C7D-A24B-9E0D-08EA637C10E9}" srcId="{467ED640-C614-3E4A-9195-721F16A5A826}" destId="{46A5FF01-1017-4340-8BF9-A7EF0DA32086}" srcOrd="2" destOrd="0" parTransId="{F3B89FEB-3B58-5D47-9E79-CE62A411B9C7}" sibTransId="{47234ADC-8CBB-D842-9673-3A74CD8AE12C}"/>
    <dgm:cxn modelId="{A53DE99A-90AF-1E4A-BA3F-EA3C76F67322}" srcId="{F97FF3C3-A6A7-3F4B-8A53-19B20FA19182}" destId="{AD210C83-F373-0C44-B3B7-102B711D0327}" srcOrd="1" destOrd="0" parTransId="{EAF3F70B-179D-844D-BB33-DB253CE16E7E}" sibTransId="{DCC39777-A559-2148-A812-1366BBAF7197}"/>
    <dgm:cxn modelId="{31A32C4D-4531-E24F-97D2-C5E1C099C4DF}" srcId="{F97FF3C3-A6A7-3F4B-8A53-19B20FA19182}" destId="{B9D9C573-115F-BE44-B0DE-CCF6D4B01F53}" srcOrd="0" destOrd="0" parTransId="{0AEA0AD9-30FD-3D45-9972-FB5BE226CCA2}" sibTransId="{980400B9-A6D3-4044-B407-B8FF7B2F8ED8}"/>
    <dgm:cxn modelId="{111B953E-F935-3E42-A51B-B65C106AC2C9}" srcId="{467ED640-C614-3E4A-9195-721F16A5A826}" destId="{6A13F55D-EDBD-114A-AEDB-6520654B78A8}" srcOrd="0" destOrd="0" parTransId="{84E85784-E758-8C42-9487-0B1F55300D65}" sibTransId="{DC55E9E6-6613-1B46-B0D0-01C16238BA73}"/>
    <dgm:cxn modelId="{98479848-F377-1640-A060-096FAB2C97BC}" srcId="{46A5FF01-1017-4340-8BF9-A7EF0DA32086}" destId="{8704466E-DCAE-7A4D-98EB-B7DF618A20AB}" srcOrd="0" destOrd="0" parTransId="{81DE89FA-19CE-6444-AD98-5F0C7A312918}" sibTransId="{B2A52291-5EAC-6A44-B56E-943C8206622C}"/>
    <dgm:cxn modelId="{AF660B42-4709-4A5A-800A-158822FC1575}" type="presOf" srcId="{F97FF3C3-A6A7-3F4B-8A53-19B20FA19182}" destId="{9C4DDA5F-2390-A549-90B9-5F960E28DDE6}" srcOrd="0" destOrd="0" presId="urn:microsoft.com/office/officeart/2005/8/layout/target3"/>
    <dgm:cxn modelId="{0A05E87C-C8A0-4987-A082-566D77F7D231}" type="presParOf" srcId="{55EFEF62-1402-474C-946F-B429D1E63E58}" destId="{04D1C139-1F44-7D42-97B4-7E1B3C61C310}" srcOrd="0" destOrd="0" presId="urn:microsoft.com/office/officeart/2005/8/layout/target3"/>
    <dgm:cxn modelId="{FDCB59C1-8196-4A9D-9F58-7CA635562731}" type="presParOf" srcId="{55EFEF62-1402-474C-946F-B429D1E63E58}" destId="{7D143E97-AEB1-E044-87DF-3C76B48B3163}" srcOrd="1" destOrd="0" presId="urn:microsoft.com/office/officeart/2005/8/layout/target3"/>
    <dgm:cxn modelId="{948DAA59-38DC-41AD-9A92-47E8689EDD67}" type="presParOf" srcId="{55EFEF62-1402-474C-946F-B429D1E63E58}" destId="{162FAF4A-757D-EE44-8C29-6578B7BE8894}" srcOrd="2" destOrd="0" presId="urn:microsoft.com/office/officeart/2005/8/layout/target3"/>
    <dgm:cxn modelId="{1C2F77BE-EDC8-4B41-BA9F-34352E8ADD1B}" type="presParOf" srcId="{55EFEF62-1402-474C-946F-B429D1E63E58}" destId="{F824FDFB-5F5F-254B-9D5C-50BDF1E89105}" srcOrd="3" destOrd="0" presId="urn:microsoft.com/office/officeart/2005/8/layout/target3"/>
    <dgm:cxn modelId="{92F6FEAB-E2C0-4B36-AD24-F1EF7722B783}" type="presParOf" srcId="{55EFEF62-1402-474C-946F-B429D1E63E58}" destId="{A56489F7-EC62-A848-9DD9-B3572A72D705}" srcOrd="4" destOrd="0" presId="urn:microsoft.com/office/officeart/2005/8/layout/target3"/>
    <dgm:cxn modelId="{210F2130-4BD6-4873-AD59-8DDFF7126A4A}" type="presParOf" srcId="{55EFEF62-1402-474C-946F-B429D1E63E58}" destId="{9C4DDA5F-2390-A549-90B9-5F960E28DDE6}" srcOrd="5" destOrd="0" presId="urn:microsoft.com/office/officeart/2005/8/layout/target3"/>
    <dgm:cxn modelId="{AB45059B-5ECC-419D-86FB-979878045631}" type="presParOf" srcId="{55EFEF62-1402-474C-946F-B429D1E63E58}" destId="{1DFBBFEC-B6C6-484E-822C-6513579054B5}" srcOrd="6" destOrd="0" presId="urn:microsoft.com/office/officeart/2005/8/layout/target3"/>
    <dgm:cxn modelId="{0BB49227-21F5-4FED-81FD-C5CADF1DFC63}" type="presParOf" srcId="{55EFEF62-1402-474C-946F-B429D1E63E58}" destId="{9FB7C61E-C4DD-B747-BB29-DCE1D55CED32}" srcOrd="7" destOrd="0" presId="urn:microsoft.com/office/officeart/2005/8/layout/target3"/>
    <dgm:cxn modelId="{B3435DA6-9ACA-48B9-9318-1A221095B98A}" type="presParOf" srcId="{55EFEF62-1402-474C-946F-B429D1E63E58}" destId="{4960AB30-E228-0044-AB56-9832EFB3F416}" srcOrd="8" destOrd="0" presId="urn:microsoft.com/office/officeart/2005/8/layout/target3"/>
    <dgm:cxn modelId="{206CCE58-5453-4124-A586-192DB11053C7}" type="presParOf" srcId="{55EFEF62-1402-474C-946F-B429D1E63E58}" destId="{50000305-E90F-9F48-832D-1B551E78EEA1}" srcOrd="9" destOrd="0" presId="urn:microsoft.com/office/officeart/2005/8/layout/target3"/>
    <dgm:cxn modelId="{2020EC0E-8F71-4164-8C42-358AF65B6E76}" type="presParOf" srcId="{55EFEF62-1402-474C-946F-B429D1E63E58}" destId="{5BB68BD3-8944-314A-9722-C464DFC63A36}" srcOrd="10" destOrd="0" presId="urn:microsoft.com/office/officeart/2005/8/layout/target3"/>
    <dgm:cxn modelId="{07ADF69E-0012-48A4-A967-A05F008655AE}" type="presParOf" srcId="{55EFEF62-1402-474C-946F-B429D1E63E58}" destId="{E3C5539B-5B49-6644-93F1-0733497FD27B}" srcOrd="11" destOrd="0" presId="urn:microsoft.com/office/officeart/2005/8/layout/target3"/>
    <dgm:cxn modelId="{024CF7E9-0849-4A66-9D47-5DEBDE02EA60}" type="presParOf" srcId="{55EFEF62-1402-474C-946F-B429D1E63E58}" destId="{F63C5721-CDCD-0E44-857F-A3B146150CD4}" srcOrd="12" destOrd="0" presId="urn:microsoft.com/office/officeart/2005/8/layout/target3"/>
    <dgm:cxn modelId="{D5711135-8444-4B04-AC21-536B567CAED0}" type="presParOf" srcId="{55EFEF62-1402-474C-946F-B429D1E63E58}" destId="{576C8ECA-F6A7-4D46-B348-ECB99A8DC954}" srcOrd="13" destOrd="0" presId="urn:microsoft.com/office/officeart/2005/8/layout/target3"/>
    <dgm:cxn modelId="{D4A8214A-A38E-4918-B4C8-C55C540CC5DB}" type="presParOf" srcId="{55EFEF62-1402-474C-946F-B429D1E63E58}" destId="{52907ABB-2798-234B-AC87-6694DC68A9CB}" srcOrd="14"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1E02B52-386E-404E-BE82-D495676AFFC8}" type="doc">
      <dgm:prSet loTypeId="urn:microsoft.com/office/officeart/2005/8/layout/hierarchy3" loCatId="hierarchy" qsTypeId="urn:microsoft.com/office/officeart/2005/8/quickstyle/simple4" qsCatId="simple" csTypeId="urn:microsoft.com/office/officeart/2005/8/colors/accent1_2" csCatId="accent1" phldr="1"/>
      <dgm:spPr/>
      <dgm:t>
        <a:bodyPr/>
        <a:lstStyle/>
        <a:p>
          <a:endParaRPr lang="en-US"/>
        </a:p>
      </dgm:t>
    </dgm:pt>
    <dgm:pt modelId="{706B5FDE-1B8C-8649-9529-DD99DF67A8E4}">
      <dgm:prSet/>
      <dgm:spPr/>
      <dgm:t>
        <a:bodyPr/>
        <a:lstStyle/>
        <a:p>
          <a:pPr rtl="0"/>
          <a:r>
            <a:rPr lang="en-US" dirty="0" smtClean="0"/>
            <a:t>Subject</a:t>
          </a:r>
          <a:endParaRPr lang="en-US" dirty="0"/>
        </a:p>
      </dgm:t>
    </dgm:pt>
    <dgm:pt modelId="{54DFA7A9-43C6-764B-9A42-55F30C2E113C}" type="parTrans" cxnId="{41DB8314-E9C4-D246-BE16-E7C74BFC36F9}">
      <dgm:prSet/>
      <dgm:spPr/>
      <dgm:t>
        <a:bodyPr/>
        <a:lstStyle/>
        <a:p>
          <a:endParaRPr lang="en-US"/>
        </a:p>
      </dgm:t>
    </dgm:pt>
    <dgm:pt modelId="{2E413553-9B7D-0E45-A864-0197CA9212A5}" type="sibTrans" cxnId="{41DB8314-E9C4-D246-BE16-E7C74BFC36F9}">
      <dgm:prSet/>
      <dgm:spPr/>
      <dgm:t>
        <a:bodyPr/>
        <a:lstStyle/>
        <a:p>
          <a:endParaRPr lang="en-US"/>
        </a:p>
      </dgm:t>
    </dgm:pt>
    <dgm:pt modelId="{11AAFE74-1611-454E-A274-238D429D6D26}">
      <dgm:prSet custT="1"/>
      <dgm:spPr/>
      <dgm:t>
        <a:bodyPr/>
        <a:lstStyle/>
        <a:p>
          <a:pPr rtl="0"/>
          <a:r>
            <a:rPr lang="en-US" sz="1600" dirty="0" smtClean="0">
              <a:latin typeface="+mj-lt"/>
            </a:rPr>
            <a:t>An entity capable of accessing </a:t>
          </a:r>
          <a:r>
            <a:rPr lang="en-US" sz="1400" dirty="0" smtClean="0">
              <a:latin typeface="+mj-lt"/>
            </a:rPr>
            <a:t>objects</a:t>
          </a:r>
          <a:endParaRPr lang="en-US" sz="1400" dirty="0">
            <a:latin typeface="+mj-lt"/>
          </a:endParaRPr>
        </a:p>
      </dgm:t>
    </dgm:pt>
    <dgm:pt modelId="{885CD814-982B-294D-A8BB-ECB3FB4987FE}" type="parTrans" cxnId="{3E4B0AC8-FFE9-7D40-83F7-35E76B3BD862}">
      <dgm:prSet/>
      <dgm:spPr/>
      <dgm:t>
        <a:bodyPr/>
        <a:lstStyle/>
        <a:p>
          <a:endParaRPr lang="en-US"/>
        </a:p>
      </dgm:t>
    </dgm:pt>
    <dgm:pt modelId="{32406191-90F7-9E46-84AA-919C12F2A5F4}" type="sibTrans" cxnId="{3E4B0AC8-FFE9-7D40-83F7-35E76B3BD862}">
      <dgm:prSet/>
      <dgm:spPr/>
      <dgm:t>
        <a:bodyPr/>
        <a:lstStyle/>
        <a:p>
          <a:endParaRPr lang="en-US"/>
        </a:p>
      </dgm:t>
    </dgm:pt>
    <dgm:pt modelId="{87354C1B-6753-C742-88E6-2749AB4236A5}">
      <dgm:prSet custT="1"/>
      <dgm:spPr/>
      <dgm:t>
        <a:bodyPr/>
        <a:lstStyle/>
        <a:p>
          <a:pPr rtl="0"/>
          <a:r>
            <a:rPr lang="en-US" sz="1600" dirty="0" smtClean="0">
              <a:latin typeface="+mj-lt"/>
            </a:rPr>
            <a:t>Three classes</a:t>
          </a:r>
          <a:endParaRPr lang="en-US" sz="1600" dirty="0">
            <a:latin typeface="+mj-lt"/>
          </a:endParaRPr>
        </a:p>
      </dgm:t>
    </dgm:pt>
    <dgm:pt modelId="{9B05CFFA-1A00-004B-9027-D05639CE2E4B}" type="parTrans" cxnId="{C9C873C4-8115-2C41-8518-58B5D62A71BE}">
      <dgm:prSet/>
      <dgm:spPr/>
      <dgm:t>
        <a:bodyPr/>
        <a:lstStyle/>
        <a:p>
          <a:endParaRPr lang="en-US"/>
        </a:p>
      </dgm:t>
    </dgm:pt>
    <dgm:pt modelId="{837B8399-3DD3-6D4F-A218-BD13AEFC7C99}" type="sibTrans" cxnId="{C9C873C4-8115-2C41-8518-58B5D62A71BE}">
      <dgm:prSet/>
      <dgm:spPr/>
      <dgm:t>
        <a:bodyPr/>
        <a:lstStyle/>
        <a:p>
          <a:endParaRPr lang="en-US"/>
        </a:p>
      </dgm:t>
    </dgm:pt>
    <dgm:pt modelId="{E7C074B8-C177-2F4F-A60A-C7DB914904FB}">
      <dgm:prSet custT="1"/>
      <dgm:spPr/>
      <dgm:t>
        <a:bodyPr/>
        <a:lstStyle/>
        <a:p>
          <a:pPr rtl="0"/>
          <a:r>
            <a:rPr lang="en-US" sz="1600" dirty="0" smtClean="0">
              <a:latin typeface="+mj-lt"/>
            </a:rPr>
            <a:t>Owner</a:t>
          </a:r>
          <a:endParaRPr lang="en-US" sz="1600" dirty="0">
            <a:latin typeface="+mj-lt"/>
          </a:endParaRPr>
        </a:p>
      </dgm:t>
    </dgm:pt>
    <dgm:pt modelId="{40C6DD54-1788-5942-908A-630ED4C43B10}" type="parTrans" cxnId="{6E436FB4-9578-544F-8581-6A1A2AE012FA}">
      <dgm:prSet/>
      <dgm:spPr/>
      <dgm:t>
        <a:bodyPr/>
        <a:lstStyle/>
        <a:p>
          <a:endParaRPr lang="en-US"/>
        </a:p>
      </dgm:t>
    </dgm:pt>
    <dgm:pt modelId="{E55B0399-F0D7-284A-A14C-BFA89374610D}" type="sibTrans" cxnId="{6E436FB4-9578-544F-8581-6A1A2AE012FA}">
      <dgm:prSet/>
      <dgm:spPr/>
      <dgm:t>
        <a:bodyPr/>
        <a:lstStyle/>
        <a:p>
          <a:endParaRPr lang="en-US"/>
        </a:p>
      </dgm:t>
    </dgm:pt>
    <dgm:pt modelId="{DD2EF354-602C-6E46-B9C1-93D8A00B1813}">
      <dgm:prSet custT="1"/>
      <dgm:spPr/>
      <dgm:t>
        <a:bodyPr/>
        <a:lstStyle/>
        <a:p>
          <a:pPr rtl="0"/>
          <a:r>
            <a:rPr lang="en-US" sz="1600" dirty="0" smtClean="0">
              <a:latin typeface="+mj-lt"/>
            </a:rPr>
            <a:t>Group</a:t>
          </a:r>
          <a:endParaRPr lang="en-US" sz="1600" dirty="0">
            <a:latin typeface="+mj-lt"/>
          </a:endParaRPr>
        </a:p>
      </dgm:t>
    </dgm:pt>
    <dgm:pt modelId="{DBACAF61-96D2-0B46-BC84-7D44B6894273}" type="parTrans" cxnId="{408785A0-8335-5A4F-9694-9A82B2D0B8C3}">
      <dgm:prSet/>
      <dgm:spPr/>
      <dgm:t>
        <a:bodyPr/>
        <a:lstStyle/>
        <a:p>
          <a:endParaRPr lang="en-US"/>
        </a:p>
      </dgm:t>
    </dgm:pt>
    <dgm:pt modelId="{32ED3F57-D6B5-894B-8936-E183F5720F36}" type="sibTrans" cxnId="{408785A0-8335-5A4F-9694-9A82B2D0B8C3}">
      <dgm:prSet/>
      <dgm:spPr/>
      <dgm:t>
        <a:bodyPr/>
        <a:lstStyle/>
        <a:p>
          <a:endParaRPr lang="en-US"/>
        </a:p>
      </dgm:t>
    </dgm:pt>
    <dgm:pt modelId="{E2D0BC85-DBA5-5545-901B-2FB5F17E1DA6}">
      <dgm:prSet custT="1"/>
      <dgm:spPr/>
      <dgm:t>
        <a:bodyPr/>
        <a:lstStyle/>
        <a:p>
          <a:pPr rtl="0"/>
          <a:r>
            <a:rPr lang="en-US" sz="1600" dirty="0" smtClean="0">
              <a:latin typeface="+mj-lt"/>
            </a:rPr>
            <a:t>World </a:t>
          </a:r>
          <a:endParaRPr lang="en-US" sz="1600" dirty="0">
            <a:latin typeface="+mj-lt"/>
          </a:endParaRPr>
        </a:p>
      </dgm:t>
    </dgm:pt>
    <dgm:pt modelId="{338FFBBD-BAA1-DA47-BCD6-832891D81163}" type="parTrans" cxnId="{80E8EFA1-D763-834F-9F61-5CC82224A9B4}">
      <dgm:prSet/>
      <dgm:spPr/>
      <dgm:t>
        <a:bodyPr/>
        <a:lstStyle/>
        <a:p>
          <a:endParaRPr lang="en-US"/>
        </a:p>
      </dgm:t>
    </dgm:pt>
    <dgm:pt modelId="{7E48BBBD-B50C-2040-A0BA-68144536DCFF}" type="sibTrans" cxnId="{80E8EFA1-D763-834F-9F61-5CC82224A9B4}">
      <dgm:prSet/>
      <dgm:spPr/>
      <dgm:t>
        <a:bodyPr/>
        <a:lstStyle/>
        <a:p>
          <a:endParaRPr lang="en-US"/>
        </a:p>
      </dgm:t>
    </dgm:pt>
    <dgm:pt modelId="{B4049728-E96E-6842-BE9D-FB3A9AD162B1}">
      <dgm:prSet/>
      <dgm:spPr/>
      <dgm:t>
        <a:bodyPr/>
        <a:lstStyle/>
        <a:p>
          <a:pPr rtl="0"/>
          <a:r>
            <a:rPr lang="en-US" dirty="0" smtClean="0"/>
            <a:t>Object</a:t>
          </a:r>
          <a:endParaRPr lang="en-US" dirty="0"/>
        </a:p>
      </dgm:t>
    </dgm:pt>
    <dgm:pt modelId="{D2BBAED2-6D04-724F-977D-ABAF7A177AD2}" type="parTrans" cxnId="{616FD14F-546D-394F-BD5C-40FF5EAD9A9E}">
      <dgm:prSet/>
      <dgm:spPr/>
      <dgm:t>
        <a:bodyPr/>
        <a:lstStyle/>
        <a:p>
          <a:endParaRPr lang="en-US"/>
        </a:p>
      </dgm:t>
    </dgm:pt>
    <dgm:pt modelId="{8B9292EB-D04C-264C-B69C-74C6F5EDA427}" type="sibTrans" cxnId="{616FD14F-546D-394F-BD5C-40FF5EAD9A9E}">
      <dgm:prSet/>
      <dgm:spPr/>
      <dgm:t>
        <a:bodyPr/>
        <a:lstStyle/>
        <a:p>
          <a:endParaRPr lang="en-US"/>
        </a:p>
      </dgm:t>
    </dgm:pt>
    <dgm:pt modelId="{4984516E-24CA-504C-9742-C8C701E01755}">
      <dgm:prSet custT="1"/>
      <dgm:spPr/>
      <dgm:t>
        <a:bodyPr/>
        <a:lstStyle/>
        <a:p>
          <a:pPr rtl="0"/>
          <a:r>
            <a:rPr lang="en-US" sz="1600" dirty="0" smtClean="0">
              <a:latin typeface="+mj-lt"/>
            </a:rPr>
            <a:t>A resource to which access is controlled</a:t>
          </a:r>
          <a:endParaRPr lang="en-US" sz="1600" dirty="0">
            <a:latin typeface="+mj-lt"/>
          </a:endParaRPr>
        </a:p>
      </dgm:t>
    </dgm:pt>
    <dgm:pt modelId="{C5EB2781-6404-664E-AA68-A873DA37E96A}" type="parTrans" cxnId="{1D5DAD39-028F-094B-8564-1F139442A40F}">
      <dgm:prSet/>
      <dgm:spPr/>
      <dgm:t>
        <a:bodyPr/>
        <a:lstStyle/>
        <a:p>
          <a:endParaRPr lang="en-US"/>
        </a:p>
      </dgm:t>
    </dgm:pt>
    <dgm:pt modelId="{2EE0F926-F75D-6C46-B090-C94B6E9D5515}" type="sibTrans" cxnId="{1D5DAD39-028F-094B-8564-1F139442A40F}">
      <dgm:prSet/>
      <dgm:spPr/>
      <dgm:t>
        <a:bodyPr/>
        <a:lstStyle/>
        <a:p>
          <a:endParaRPr lang="en-US"/>
        </a:p>
      </dgm:t>
    </dgm:pt>
    <dgm:pt modelId="{9A794CDC-2CEE-3E4F-9B30-053B7CC6291C}">
      <dgm:prSet custT="1"/>
      <dgm:spPr/>
      <dgm:t>
        <a:bodyPr/>
        <a:lstStyle/>
        <a:p>
          <a:pPr rtl="0"/>
          <a:r>
            <a:rPr lang="en-US" sz="1600" dirty="0" smtClean="0">
              <a:latin typeface="+mj-lt"/>
            </a:rPr>
            <a:t>Entity used to contain and/or receive information</a:t>
          </a:r>
          <a:endParaRPr lang="en-US" sz="1600" dirty="0">
            <a:latin typeface="+mj-lt"/>
          </a:endParaRPr>
        </a:p>
      </dgm:t>
    </dgm:pt>
    <dgm:pt modelId="{8191F20F-A952-CD41-9A80-21149E7F6EB1}" type="parTrans" cxnId="{A8529722-4798-084A-BCD2-6500D547C44B}">
      <dgm:prSet/>
      <dgm:spPr/>
      <dgm:t>
        <a:bodyPr/>
        <a:lstStyle/>
        <a:p>
          <a:endParaRPr lang="en-US"/>
        </a:p>
      </dgm:t>
    </dgm:pt>
    <dgm:pt modelId="{F4366696-690E-9E42-97E1-AB950252A82B}" type="sibTrans" cxnId="{A8529722-4798-084A-BCD2-6500D547C44B}">
      <dgm:prSet/>
      <dgm:spPr/>
      <dgm:t>
        <a:bodyPr/>
        <a:lstStyle/>
        <a:p>
          <a:endParaRPr lang="en-US"/>
        </a:p>
      </dgm:t>
    </dgm:pt>
    <dgm:pt modelId="{91F4008A-17C0-D54B-99DB-5D6DAED7E29A}">
      <dgm:prSet/>
      <dgm:spPr/>
      <dgm:t>
        <a:bodyPr/>
        <a:lstStyle/>
        <a:p>
          <a:pPr rtl="0"/>
          <a:r>
            <a:rPr lang="en-US" dirty="0" smtClean="0"/>
            <a:t>Access right</a:t>
          </a:r>
          <a:endParaRPr lang="en-US" dirty="0"/>
        </a:p>
      </dgm:t>
    </dgm:pt>
    <dgm:pt modelId="{975E9E39-3E46-2B45-B13C-D62A712A56B3}" type="parTrans" cxnId="{AEBBFA34-3839-6A4C-9A78-1AFE2C3B2882}">
      <dgm:prSet/>
      <dgm:spPr/>
      <dgm:t>
        <a:bodyPr/>
        <a:lstStyle/>
        <a:p>
          <a:endParaRPr lang="en-US"/>
        </a:p>
      </dgm:t>
    </dgm:pt>
    <dgm:pt modelId="{93AD40CB-21FF-D240-AB05-AB7FFE73CD75}" type="sibTrans" cxnId="{AEBBFA34-3839-6A4C-9A78-1AFE2C3B2882}">
      <dgm:prSet/>
      <dgm:spPr/>
      <dgm:t>
        <a:bodyPr/>
        <a:lstStyle/>
        <a:p>
          <a:endParaRPr lang="en-US"/>
        </a:p>
      </dgm:t>
    </dgm:pt>
    <dgm:pt modelId="{7670846F-B6CE-8C47-8A91-B0A82EABAE3F}">
      <dgm:prSet custT="1"/>
      <dgm:spPr/>
      <dgm:t>
        <a:bodyPr/>
        <a:lstStyle/>
        <a:p>
          <a:pPr rtl="0"/>
          <a:r>
            <a:rPr lang="en-US" sz="1600" dirty="0" smtClean="0">
              <a:latin typeface="+mj-lt"/>
            </a:rPr>
            <a:t>Describes the way in which a subject may access an object</a:t>
          </a:r>
          <a:endParaRPr lang="en-US" sz="1600" dirty="0">
            <a:latin typeface="+mj-lt"/>
          </a:endParaRPr>
        </a:p>
      </dgm:t>
    </dgm:pt>
    <dgm:pt modelId="{4F837F1F-AD65-1346-826D-5AB683919AF2}" type="parTrans" cxnId="{6D77BC4F-5BCD-0F4D-8FB5-3EED533AF0BF}">
      <dgm:prSet/>
      <dgm:spPr/>
      <dgm:t>
        <a:bodyPr/>
        <a:lstStyle/>
        <a:p>
          <a:endParaRPr lang="en-US"/>
        </a:p>
      </dgm:t>
    </dgm:pt>
    <dgm:pt modelId="{00DB2397-AC3B-3B4C-B955-C02107A7727E}" type="sibTrans" cxnId="{6D77BC4F-5BCD-0F4D-8FB5-3EED533AF0BF}">
      <dgm:prSet/>
      <dgm:spPr/>
      <dgm:t>
        <a:bodyPr/>
        <a:lstStyle/>
        <a:p>
          <a:endParaRPr lang="en-US"/>
        </a:p>
      </dgm:t>
    </dgm:pt>
    <dgm:pt modelId="{77A0F7DF-7174-674D-9B5F-BCC001F92FCD}">
      <dgm:prSet custT="1"/>
      <dgm:spPr/>
      <dgm:t>
        <a:bodyPr/>
        <a:lstStyle/>
        <a:p>
          <a:pPr rtl="0"/>
          <a:r>
            <a:rPr lang="en-US" sz="1800" dirty="0" smtClean="0">
              <a:latin typeface="+mj-lt"/>
              <a:cs typeface="Palatino Linotype (Body)"/>
            </a:rPr>
            <a:t>Could include:</a:t>
          </a:r>
          <a:endParaRPr lang="en-US" sz="1800" dirty="0">
            <a:latin typeface="+mj-lt"/>
            <a:cs typeface="Palatino Linotype (Body)"/>
          </a:endParaRPr>
        </a:p>
      </dgm:t>
    </dgm:pt>
    <dgm:pt modelId="{11E891B9-6768-BE46-9C18-9B27CA6A36E4}" type="parTrans" cxnId="{F8720B76-922D-3949-853E-628AEE6D6465}">
      <dgm:prSet/>
      <dgm:spPr/>
      <dgm:t>
        <a:bodyPr/>
        <a:lstStyle/>
        <a:p>
          <a:endParaRPr lang="en-US"/>
        </a:p>
      </dgm:t>
    </dgm:pt>
    <dgm:pt modelId="{32A13C38-7A51-BC4E-ABEC-8FC47B326FA6}" type="sibTrans" cxnId="{F8720B76-922D-3949-853E-628AEE6D6465}">
      <dgm:prSet/>
      <dgm:spPr/>
      <dgm:t>
        <a:bodyPr/>
        <a:lstStyle/>
        <a:p>
          <a:endParaRPr lang="en-US"/>
        </a:p>
      </dgm:t>
    </dgm:pt>
    <dgm:pt modelId="{E93BE589-167A-6449-B836-DA4690ED93BA}">
      <dgm:prSet custT="1"/>
      <dgm:spPr/>
      <dgm:t>
        <a:bodyPr/>
        <a:lstStyle/>
        <a:p>
          <a:pPr rtl="0"/>
          <a:r>
            <a:rPr lang="en-US" sz="1200" dirty="0" smtClean="0">
              <a:latin typeface="+mj-lt"/>
              <a:cs typeface="Palatino Linotype (Body)"/>
            </a:rPr>
            <a:t>Read, Write, Execute, Delete, Create, </a:t>
          </a:r>
          <a:r>
            <a:rPr lang="en-US" sz="1200" dirty="0" smtClean="0">
              <a:latin typeface="+mj-lt"/>
            </a:rPr>
            <a:t>Search...</a:t>
          </a:r>
          <a:endParaRPr lang="en-US" sz="1200" dirty="0">
            <a:latin typeface="+mj-lt"/>
            <a:cs typeface="Palatino Linotype (Body)"/>
          </a:endParaRPr>
        </a:p>
      </dgm:t>
    </dgm:pt>
    <dgm:pt modelId="{18549B04-3332-BA49-BE66-C4BD385C5FCC}" type="parTrans" cxnId="{D2269C2F-E66F-964A-81C8-A7733C4E061E}">
      <dgm:prSet/>
      <dgm:spPr/>
      <dgm:t>
        <a:bodyPr/>
        <a:lstStyle/>
        <a:p>
          <a:endParaRPr lang="en-US"/>
        </a:p>
      </dgm:t>
    </dgm:pt>
    <dgm:pt modelId="{D6381FB9-46C9-2C4A-B792-33143D2EAC3A}" type="sibTrans" cxnId="{D2269C2F-E66F-964A-81C8-A7733C4E061E}">
      <dgm:prSet/>
      <dgm:spPr/>
      <dgm:t>
        <a:bodyPr/>
        <a:lstStyle/>
        <a:p>
          <a:endParaRPr lang="en-US"/>
        </a:p>
      </dgm:t>
    </dgm:pt>
    <dgm:pt modelId="{ED27CB50-4E32-5B48-A862-BB8AC5538CF0}" type="pres">
      <dgm:prSet presAssocID="{C1E02B52-386E-404E-BE82-D495676AFFC8}" presName="diagram" presStyleCnt="0">
        <dgm:presLayoutVars>
          <dgm:chPref val="1"/>
          <dgm:dir/>
          <dgm:animOne val="branch"/>
          <dgm:animLvl val="lvl"/>
          <dgm:resizeHandles/>
        </dgm:presLayoutVars>
      </dgm:prSet>
      <dgm:spPr/>
      <dgm:t>
        <a:bodyPr/>
        <a:lstStyle/>
        <a:p>
          <a:endParaRPr lang="en-US"/>
        </a:p>
      </dgm:t>
    </dgm:pt>
    <dgm:pt modelId="{D91E6F15-66B8-2044-8FAC-1C244EAB458C}" type="pres">
      <dgm:prSet presAssocID="{706B5FDE-1B8C-8649-9529-DD99DF67A8E4}" presName="root" presStyleCnt="0"/>
      <dgm:spPr/>
    </dgm:pt>
    <dgm:pt modelId="{1C7F09C0-0336-7B48-A2BC-7071FEDA4D45}" type="pres">
      <dgm:prSet presAssocID="{706B5FDE-1B8C-8649-9529-DD99DF67A8E4}" presName="rootComposite" presStyleCnt="0"/>
      <dgm:spPr/>
    </dgm:pt>
    <dgm:pt modelId="{0026DE38-2859-234E-A384-CD35DA059009}" type="pres">
      <dgm:prSet presAssocID="{706B5FDE-1B8C-8649-9529-DD99DF67A8E4}" presName="rootText" presStyleLbl="node1" presStyleIdx="0" presStyleCnt="3"/>
      <dgm:spPr/>
      <dgm:t>
        <a:bodyPr/>
        <a:lstStyle/>
        <a:p>
          <a:endParaRPr lang="en-US"/>
        </a:p>
      </dgm:t>
    </dgm:pt>
    <dgm:pt modelId="{C3259DDB-FFFC-4E43-8C0D-C431153F2720}" type="pres">
      <dgm:prSet presAssocID="{706B5FDE-1B8C-8649-9529-DD99DF67A8E4}" presName="rootConnector" presStyleLbl="node1" presStyleIdx="0" presStyleCnt="3"/>
      <dgm:spPr/>
      <dgm:t>
        <a:bodyPr/>
        <a:lstStyle/>
        <a:p>
          <a:endParaRPr lang="en-US"/>
        </a:p>
      </dgm:t>
    </dgm:pt>
    <dgm:pt modelId="{ABB6186E-4618-7B44-BE2D-C01EF758202B}" type="pres">
      <dgm:prSet presAssocID="{706B5FDE-1B8C-8649-9529-DD99DF67A8E4}" presName="childShape" presStyleCnt="0"/>
      <dgm:spPr/>
    </dgm:pt>
    <dgm:pt modelId="{4D9BCE03-01E7-8442-869B-F522DB954724}" type="pres">
      <dgm:prSet presAssocID="{885CD814-982B-294D-A8BB-ECB3FB4987FE}" presName="Name13" presStyleLbl="parChTrans1D2" presStyleIdx="0" presStyleCnt="6"/>
      <dgm:spPr/>
      <dgm:t>
        <a:bodyPr/>
        <a:lstStyle/>
        <a:p>
          <a:endParaRPr lang="en-US"/>
        </a:p>
      </dgm:t>
    </dgm:pt>
    <dgm:pt modelId="{CDC5A4C9-84B9-8D4B-ABB0-8B751FEFC374}" type="pres">
      <dgm:prSet presAssocID="{11AAFE74-1611-454E-A274-238D429D6D26}" presName="childText" presStyleLbl="bgAcc1" presStyleIdx="0" presStyleCnt="6">
        <dgm:presLayoutVars>
          <dgm:bulletEnabled val="1"/>
        </dgm:presLayoutVars>
      </dgm:prSet>
      <dgm:spPr/>
      <dgm:t>
        <a:bodyPr/>
        <a:lstStyle/>
        <a:p>
          <a:endParaRPr lang="en-US"/>
        </a:p>
      </dgm:t>
    </dgm:pt>
    <dgm:pt modelId="{69A672A6-2F67-DE42-BA13-99F6E1FB1730}" type="pres">
      <dgm:prSet presAssocID="{9B05CFFA-1A00-004B-9027-D05639CE2E4B}" presName="Name13" presStyleLbl="parChTrans1D2" presStyleIdx="1" presStyleCnt="6"/>
      <dgm:spPr/>
      <dgm:t>
        <a:bodyPr/>
        <a:lstStyle/>
        <a:p>
          <a:endParaRPr lang="en-US"/>
        </a:p>
      </dgm:t>
    </dgm:pt>
    <dgm:pt modelId="{4F0C771B-DDE4-6B47-B4DC-008564CEE0E5}" type="pres">
      <dgm:prSet presAssocID="{87354C1B-6753-C742-88E6-2749AB4236A5}" presName="childText" presStyleLbl="bgAcc1" presStyleIdx="1" presStyleCnt="6">
        <dgm:presLayoutVars>
          <dgm:bulletEnabled val="1"/>
        </dgm:presLayoutVars>
      </dgm:prSet>
      <dgm:spPr/>
      <dgm:t>
        <a:bodyPr/>
        <a:lstStyle/>
        <a:p>
          <a:endParaRPr lang="en-US"/>
        </a:p>
      </dgm:t>
    </dgm:pt>
    <dgm:pt modelId="{BE9D9C38-EA58-ED43-9BC6-6D32B0844A70}" type="pres">
      <dgm:prSet presAssocID="{B4049728-E96E-6842-BE9D-FB3A9AD162B1}" presName="root" presStyleCnt="0"/>
      <dgm:spPr/>
    </dgm:pt>
    <dgm:pt modelId="{5575A1CF-2624-294E-A770-0D0AA262BECB}" type="pres">
      <dgm:prSet presAssocID="{B4049728-E96E-6842-BE9D-FB3A9AD162B1}" presName="rootComposite" presStyleCnt="0"/>
      <dgm:spPr/>
    </dgm:pt>
    <dgm:pt modelId="{48B88BE4-134C-C84A-B477-DFC03883A819}" type="pres">
      <dgm:prSet presAssocID="{B4049728-E96E-6842-BE9D-FB3A9AD162B1}" presName="rootText" presStyleLbl="node1" presStyleIdx="1" presStyleCnt="3"/>
      <dgm:spPr/>
      <dgm:t>
        <a:bodyPr/>
        <a:lstStyle/>
        <a:p>
          <a:endParaRPr lang="en-US"/>
        </a:p>
      </dgm:t>
    </dgm:pt>
    <dgm:pt modelId="{9D2D03CE-52D3-204F-BC25-08CD9BA99245}" type="pres">
      <dgm:prSet presAssocID="{B4049728-E96E-6842-BE9D-FB3A9AD162B1}" presName="rootConnector" presStyleLbl="node1" presStyleIdx="1" presStyleCnt="3"/>
      <dgm:spPr/>
      <dgm:t>
        <a:bodyPr/>
        <a:lstStyle/>
        <a:p>
          <a:endParaRPr lang="en-US"/>
        </a:p>
      </dgm:t>
    </dgm:pt>
    <dgm:pt modelId="{55A9AC2D-2DC4-EA40-979D-AC9A26F15270}" type="pres">
      <dgm:prSet presAssocID="{B4049728-E96E-6842-BE9D-FB3A9AD162B1}" presName="childShape" presStyleCnt="0"/>
      <dgm:spPr/>
    </dgm:pt>
    <dgm:pt modelId="{33D72060-E235-0E41-8D2F-EB3C45D4CE02}" type="pres">
      <dgm:prSet presAssocID="{C5EB2781-6404-664E-AA68-A873DA37E96A}" presName="Name13" presStyleLbl="parChTrans1D2" presStyleIdx="2" presStyleCnt="6"/>
      <dgm:spPr/>
      <dgm:t>
        <a:bodyPr/>
        <a:lstStyle/>
        <a:p>
          <a:endParaRPr lang="en-US"/>
        </a:p>
      </dgm:t>
    </dgm:pt>
    <dgm:pt modelId="{BB6F0E16-4B1A-404A-9518-54A090B1A22D}" type="pres">
      <dgm:prSet presAssocID="{4984516E-24CA-504C-9742-C8C701E01755}" presName="childText" presStyleLbl="bgAcc1" presStyleIdx="2" presStyleCnt="6">
        <dgm:presLayoutVars>
          <dgm:bulletEnabled val="1"/>
        </dgm:presLayoutVars>
      </dgm:prSet>
      <dgm:spPr/>
      <dgm:t>
        <a:bodyPr/>
        <a:lstStyle/>
        <a:p>
          <a:endParaRPr lang="en-US"/>
        </a:p>
      </dgm:t>
    </dgm:pt>
    <dgm:pt modelId="{04BFF2C1-8F72-EE47-AEC2-0DD134469338}" type="pres">
      <dgm:prSet presAssocID="{8191F20F-A952-CD41-9A80-21149E7F6EB1}" presName="Name13" presStyleLbl="parChTrans1D2" presStyleIdx="3" presStyleCnt="6"/>
      <dgm:spPr/>
      <dgm:t>
        <a:bodyPr/>
        <a:lstStyle/>
        <a:p>
          <a:endParaRPr lang="en-US"/>
        </a:p>
      </dgm:t>
    </dgm:pt>
    <dgm:pt modelId="{CB41BC7C-E317-FA4D-AC23-8C55E05F4D0E}" type="pres">
      <dgm:prSet presAssocID="{9A794CDC-2CEE-3E4F-9B30-053B7CC6291C}" presName="childText" presStyleLbl="bgAcc1" presStyleIdx="3" presStyleCnt="6">
        <dgm:presLayoutVars>
          <dgm:bulletEnabled val="1"/>
        </dgm:presLayoutVars>
      </dgm:prSet>
      <dgm:spPr/>
      <dgm:t>
        <a:bodyPr/>
        <a:lstStyle/>
        <a:p>
          <a:endParaRPr lang="en-US"/>
        </a:p>
      </dgm:t>
    </dgm:pt>
    <dgm:pt modelId="{8CE2711B-CC95-CD48-8F3A-F295A94D3AEC}" type="pres">
      <dgm:prSet presAssocID="{91F4008A-17C0-D54B-99DB-5D6DAED7E29A}" presName="root" presStyleCnt="0"/>
      <dgm:spPr/>
    </dgm:pt>
    <dgm:pt modelId="{DA8AFFA5-F29C-3C41-BC5E-FC28ECDE75C8}" type="pres">
      <dgm:prSet presAssocID="{91F4008A-17C0-D54B-99DB-5D6DAED7E29A}" presName="rootComposite" presStyleCnt="0"/>
      <dgm:spPr/>
    </dgm:pt>
    <dgm:pt modelId="{D5A2FB43-E767-9348-8AA1-AA50D365A6F3}" type="pres">
      <dgm:prSet presAssocID="{91F4008A-17C0-D54B-99DB-5D6DAED7E29A}" presName="rootText" presStyleLbl="node1" presStyleIdx="2" presStyleCnt="3"/>
      <dgm:spPr/>
      <dgm:t>
        <a:bodyPr/>
        <a:lstStyle/>
        <a:p>
          <a:endParaRPr lang="en-US"/>
        </a:p>
      </dgm:t>
    </dgm:pt>
    <dgm:pt modelId="{7F9E0957-F5E8-3E40-A084-ABB6B05A937C}" type="pres">
      <dgm:prSet presAssocID="{91F4008A-17C0-D54B-99DB-5D6DAED7E29A}" presName="rootConnector" presStyleLbl="node1" presStyleIdx="2" presStyleCnt="3"/>
      <dgm:spPr/>
      <dgm:t>
        <a:bodyPr/>
        <a:lstStyle/>
        <a:p>
          <a:endParaRPr lang="en-US"/>
        </a:p>
      </dgm:t>
    </dgm:pt>
    <dgm:pt modelId="{B78BEEDB-83EF-2740-919E-C121BBE6B948}" type="pres">
      <dgm:prSet presAssocID="{91F4008A-17C0-D54B-99DB-5D6DAED7E29A}" presName="childShape" presStyleCnt="0"/>
      <dgm:spPr/>
    </dgm:pt>
    <dgm:pt modelId="{6D843FA0-C694-9346-AC8A-DE12C2286F40}" type="pres">
      <dgm:prSet presAssocID="{4F837F1F-AD65-1346-826D-5AB683919AF2}" presName="Name13" presStyleLbl="parChTrans1D2" presStyleIdx="4" presStyleCnt="6"/>
      <dgm:spPr/>
      <dgm:t>
        <a:bodyPr/>
        <a:lstStyle/>
        <a:p>
          <a:endParaRPr lang="en-US"/>
        </a:p>
      </dgm:t>
    </dgm:pt>
    <dgm:pt modelId="{D6A0F7E4-7B09-0B49-8B79-15F8D9840480}" type="pres">
      <dgm:prSet presAssocID="{7670846F-B6CE-8C47-8A91-B0A82EABAE3F}" presName="childText" presStyleLbl="bgAcc1" presStyleIdx="4" presStyleCnt="6">
        <dgm:presLayoutVars>
          <dgm:bulletEnabled val="1"/>
        </dgm:presLayoutVars>
      </dgm:prSet>
      <dgm:spPr/>
      <dgm:t>
        <a:bodyPr/>
        <a:lstStyle/>
        <a:p>
          <a:endParaRPr lang="en-US"/>
        </a:p>
      </dgm:t>
    </dgm:pt>
    <dgm:pt modelId="{422975D2-FB83-5A4F-AF43-C42608220E05}" type="pres">
      <dgm:prSet presAssocID="{11E891B9-6768-BE46-9C18-9B27CA6A36E4}" presName="Name13" presStyleLbl="parChTrans1D2" presStyleIdx="5" presStyleCnt="6"/>
      <dgm:spPr/>
      <dgm:t>
        <a:bodyPr/>
        <a:lstStyle/>
        <a:p>
          <a:endParaRPr lang="en-US"/>
        </a:p>
      </dgm:t>
    </dgm:pt>
    <dgm:pt modelId="{F1306691-4486-5547-9EE1-B6477D677FF6}" type="pres">
      <dgm:prSet presAssocID="{77A0F7DF-7174-674D-9B5F-BCC001F92FCD}" presName="childText" presStyleLbl="bgAcc1" presStyleIdx="5" presStyleCnt="6">
        <dgm:presLayoutVars>
          <dgm:bulletEnabled val="1"/>
        </dgm:presLayoutVars>
      </dgm:prSet>
      <dgm:spPr/>
      <dgm:t>
        <a:bodyPr/>
        <a:lstStyle/>
        <a:p>
          <a:endParaRPr lang="en-US"/>
        </a:p>
      </dgm:t>
    </dgm:pt>
  </dgm:ptLst>
  <dgm:cxnLst>
    <dgm:cxn modelId="{6D77BC4F-5BCD-0F4D-8FB5-3EED533AF0BF}" srcId="{91F4008A-17C0-D54B-99DB-5D6DAED7E29A}" destId="{7670846F-B6CE-8C47-8A91-B0A82EABAE3F}" srcOrd="0" destOrd="0" parTransId="{4F837F1F-AD65-1346-826D-5AB683919AF2}" sibTransId="{00DB2397-AC3B-3B4C-B955-C02107A7727E}"/>
    <dgm:cxn modelId="{C9C873C4-8115-2C41-8518-58B5D62A71BE}" srcId="{706B5FDE-1B8C-8649-9529-DD99DF67A8E4}" destId="{87354C1B-6753-C742-88E6-2749AB4236A5}" srcOrd="1" destOrd="0" parTransId="{9B05CFFA-1A00-004B-9027-D05639CE2E4B}" sibTransId="{837B8399-3DD3-6D4F-A218-BD13AEFC7C99}"/>
    <dgm:cxn modelId="{C6DF9BD6-FDE8-4A3C-9D10-2FA2C1950851}" type="presOf" srcId="{E2D0BC85-DBA5-5545-901B-2FB5F17E1DA6}" destId="{4F0C771B-DDE4-6B47-B4DC-008564CEE0E5}" srcOrd="0" destOrd="3" presId="urn:microsoft.com/office/officeart/2005/8/layout/hierarchy3"/>
    <dgm:cxn modelId="{A763329C-AFE0-42F8-91E5-FEB0F70EFF21}" type="presOf" srcId="{11AAFE74-1611-454E-A274-238D429D6D26}" destId="{CDC5A4C9-84B9-8D4B-ABB0-8B751FEFC374}" srcOrd="0" destOrd="0" presId="urn:microsoft.com/office/officeart/2005/8/layout/hierarchy3"/>
    <dgm:cxn modelId="{7D5EA6F9-25AF-4496-AC26-3D97B1071F0D}" type="presOf" srcId="{8191F20F-A952-CD41-9A80-21149E7F6EB1}" destId="{04BFF2C1-8F72-EE47-AEC2-0DD134469338}" srcOrd="0" destOrd="0" presId="urn:microsoft.com/office/officeart/2005/8/layout/hierarchy3"/>
    <dgm:cxn modelId="{AEBBFA34-3839-6A4C-9A78-1AFE2C3B2882}" srcId="{C1E02B52-386E-404E-BE82-D495676AFFC8}" destId="{91F4008A-17C0-D54B-99DB-5D6DAED7E29A}" srcOrd="2" destOrd="0" parTransId="{975E9E39-3E46-2B45-B13C-D62A712A56B3}" sibTransId="{93AD40CB-21FF-D240-AB05-AB7FFE73CD75}"/>
    <dgm:cxn modelId="{1D5DAD39-028F-094B-8564-1F139442A40F}" srcId="{B4049728-E96E-6842-BE9D-FB3A9AD162B1}" destId="{4984516E-24CA-504C-9742-C8C701E01755}" srcOrd="0" destOrd="0" parTransId="{C5EB2781-6404-664E-AA68-A873DA37E96A}" sibTransId="{2EE0F926-F75D-6C46-B090-C94B6E9D5515}"/>
    <dgm:cxn modelId="{253AEF7F-295B-4348-B769-406E7C99B359}" type="presOf" srcId="{7670846F-B6CE-8C47-8A91-B0A82EABAE3F}" destId="{D6A0F7E4-7B09-0B49-8B79-15F8D9840480}" srcOrd="0" destOrd="0" presId="urn:microsoft.com/office/officeart/2005/8/layout/hierarchy3"/>
    <dgm:cxn modelId="{3EE22D3A-EA6C-4824-B404-F57726B26DEA}" type="presOf" srcId="{E93BE589-167A-6449-B836-DA4690ED93BA}" destId="{F1306691-4486-5547-9EE1-B6477D677FF6}" srcOrd="0" destOrd="1" presId="urn:microsoft.com/office/officeart/2005/8/layout/hierarchy3"/>
    <dgm:cxn modelId="{D2269C2F-E66F-964A-81C8-A7733C4E061E}" srcId="{77A0F7DF-7174-674D-9B5F-BCC001F92FCD}" destId="{E93BE589-167A-6449-B836-DA4690ED93BA}" srcOrd="0" destOrd="0" parTransId="{18549B04-3332-BA49-BE66-C4BD385C5FCC}" sibTransId="{D6381FB9-46C9-2C4A-B792-33143D2EAC3A}"/>
    <dgm:cxn modelId="{4037F3B5-044E-40D2-A7B8-61B5EAE0ECC2}" type="presOf" srcId="{B4049728-E96E-6842-BE9D-FB3A9AD162B1}" destId="{9D2D03CE-52D3-204F-BC25-08CD9BA99245}" srcOrd="1" destOrd="0" presId="urn:microsoft.com/office/officeart/2005/8/layout/hierarchy3"/>
    <dgm:cxn modelId="{80E8EFA1-D763-834F-9F61-5CC82224A9B4}" srcId="{87354C1B-6753-C742-88E6-2749AB4236A5}" destId="{E2D0BC85-DBA5-5545-901B-2FB5F17E1DA6}" srcOrd="2" destOrd="0" parTransId="{338FFBBD-BAA1-DA47-BCD6-832891D81163}" sibTransId="{7E48BBBD-B50C-2040-A0BA-68144536DCFF}"/>
    <dgm:cxn modelId="{73EBF246-9FE8-444B-8220-BADB8A81186B}" type="presOf" srcId="{9B05CFFA-1A00-004B-9027-D05639CE2E4B}" destId="{69A672A6-2F67-DE42-BA13-99F6E1FB1730}" srcOrd="0" destOrd="0" presId="urn:microsoft.com/office/officeart/2005/8/layout/hierarchy3"/>
    <dgm:cxn modelId="{753D2BE6-F377-42B0-BF2D-F3AEDA7BC025}" type="presOf" srcId="{77A0F7DF-7174-674D-9B5F-BCC001F92FCD}" destId="{F1306691-4486-5547-9EE1-B6477D677FF6}" srcOrd="0" destOrd="0" presId="urn:microsoft.com/office/officeart/2005/8/layout/hierarchy3"/>
    <dgm:cxn modelId="{6E436FB4-9578-544F-8581-6A1A2AE012FA}" srcId="{87354C1B-6753-C742-88E6-2749AB4236A5}" destId="{E7C074B8-C177-2F4F-A60A-C7DB914904FB}" srcOrd="0" destOrd="0" parTransId="{40C6DD54-1788-5942-908A-630ED4C43B10}" sibTransId="{E55B0399-F0D7-284A-A14C-BFA89374610D}"/>
    <dgm:cxn modelId="{FFCE3753-8875-4B78-8E3F-85A54EEBB34A}" type="presOf" srcId="{C5EB2781-6404-664E-AA68-A873DA37E96A}" destId="{33D72060-E235-0E41-8D2F-EB3C45D4CE02}" srcOrd="0" destOrd="0" presId="urn:microsoft.com/office/officeart/2005/8/layout/hierarchy3"/>
    <dgm:cxn modelId="{5B4758CF-CB9F-4319-9083-83ACFA88ED14}" type="presOf" srcId="{9A794CDC-2CEE-3E4F-9B30-053B7CC6291C}" destId="{CB41BC7C-E317-FA4D-AC23-8C55E05F4D0E}" srcOrd="0" destOrd="0" presId="urn:microsoft.com/office/officeart/2005/8/layout/hierarchy3"/>
    <dgm:cxn modelId="{FAE08942-504F-4986-B9ED-AAF28D7FB2FA}" type="presOf" srcId="{91F4008A-17C0-D54B-99DB-5D6DAED7E29A}" destId="{D5A2FB43-E767-9348-8AA1-AA50D365A6F3}" srcOrd="0" destOrd="0" presId="urn:microsoft.com/office/officeart/2005/8/layout/hierarchy3"/>
    <dgm:cxn modelId="{616FD14F-546D-394F-BD5C-40FF5EAD9A9E}" srcId="{C1E02B52-386E-404E-BE82-D495676AFFC8}" destId="{B4049728-E96E-6842-BE9D-FB3A9AD162B1}" srcOrd="1" destOrd="0" parTransId="{D2BBAED2-6D04-724F-977D-ABAF7A177AD2}" sibTransId="{8B9292EB-D04C-264C-B69C-74C6F5EDA427}"/>
    <dgm:cxn modelId="{A9637D77-6D17-4872-9B6C-654DE908FDAC}" type="presOf" srcId="{4F837F1F-AD65-1346-826D-5AB683919AF2}" destId="{6D843FA0-C694-9346-AC8A-DE12C2286F40}" srcOrd="0" destOrd="0" presId="urn:microsoft.com/office/officeart/2005/8/layout/hierarchy3"/>
    <dgm:cxn modelId="{B9251700-40D7-45AA-8348-D87D275F32A9}" type="presOf" srcId="{706B5FDE-1B8C-8649-9529-DD99DF67A8E4}" destId="{C3259DDB-FFFC-4E43-8C0D-C431153F2720}" srcOrd="1" destOrd="0" presId="urn:microsoft.com/office/officeart/2005/8/layout/hierarchy3"/>
    <dgm:cxn modelId="{A8529722-4798-084A-BCD2-6500D547C44B}" srcId="{B4049728-E96E-6842-BE9D-FB3A9AD162B1}" destId="{9A794CDC-2CEE-3E4F-9B30-053B7CC6291C}" srcOrd="1" destOrd="0" parTransId="{8191F20F-A952-CD41-9A80-21149E7F6EB1}" sibTransId="{F4366696-690E-9E42-97E1-AB950252A82B}"/>
    <dgm:cxn modelId="{3E4B0AC8-FFE9-7D40-83F7-35E76B3BD862}" srcId="{706B5FDE-1B8C-8649-9529-DD99DF67A8E4}" destId="{11AAFE74-1611-454E-A274-238D429D6D26}" srcOrd="0" destOrd="0" parTransId="{885CD814-982B-294D-A8BB-ECB3FB4987FE}" sibTransId="{32406191-90F7-9E46-84AA-919C12F2A5F4}"/>
    <dgm:cxn modelId="{343F00B7-2B5A-4328-86C2-3C37D5D89C1C}" type="presOf" srcId="{11E891B9-6768-BE46-9C18-9B27CA6A36E4}" destId="{422975D2-FB83-5A4F-AF43-C42608220E05}" srcOrd="0" destOrd="0" presId="urn:microsoft.com/office/officeart/2005/8/layout/hierarchy3"/>
    <dgm:cxn modelId="{F8720B76-922D-3949-853E-628AEE6D6465}" srcId="{91F4008A-17C0-D54B-99DB-5D6DAED7E29A}" destId="{77A0F7DF-7174-674D-9B5F-BCC001F92FCD}" srcOrd="1" destOrd="0" parTransId="{11E891B9-6768-BE46-9C18-9B27CA6A36E4}" sibTransId="{32A13C38-7A51-BC4E-ABEC-8FC47B326FA6}"/>
    <dgm:cxn modelId="{408785A0-8335-5A4F-9694-9A82B2D0B8C3}" srcId="{87354C1B-6753-C742-88E6-2749AB4236A5}" destId="{DD2EF354-602C-6E46-B9C1-93D8A00B1813}" srcOrd="1" destOrd="0" parTransId="{DBACAF61-96D2-0B46-BC84-7D44B6894273}" sibTransId="{32ED3F57-D6B5-894B-8936-E183F5720F36}"/>
    <dgm:cxn modelId="{FABD3216-7B18-448B-8071-145B72FAEADF}" type="presOf" srcId="{706B5FDE-1B8C-8649-9529-DD99DF67A8E4}" destId="{0026DE38-2859-234E-A384-CD35DA059009}" srcOrd="0" destOrd="0" presId="urn:microsoft.com/office/officeart/2005/8/layout/hierarchy3"/>
    <dgm:cxn modelId="{0F34E723-512A-408A-BAB9-493F6D7B989B}" type="presOf" srcId="{885CD814-982B-294D-A8BB-ECB3FB4987FE}" destId="{4D9BCE03-01E7-8442-869B-F522DB954724}" srcOrd="0" destOrd="0" presId="urn:microsoft.com/office/officeart/2005/8/layout/hierarchy3"/>
    <dgm:cxn modelId="{CCF2BAA5-3698-4E21-A06A-14CBF9C6D98C}" type="presOf" srcId="{DD2EF354-602C-6E46-B9C1-93D8A00B1813}" destId="{4F0C771B-DDE4-6B47-B4DC-008564CEE0E5}" srcOrd="0" destOrd="2" presId="urn:microsoft.com/office/officeart/2005/8/layout/hierarchy3"/>
    <dgm:cxn modelId="{2A6CC5BF-B873-44C8-939B-9D541ABC808D}" type="presOf" srcId="{87354C1B-6753-C742-88E6-2749AB4236A5}" destId="{4F0C771B-DDE4-6B47-B4DC-008564CEE0E5}" srcOrd="0" destOrd="0" presId="urn:microsoft.com/office/officeart/2005/8/layout/hierarchy3"/>
    <dgm:cxn modelId="{81C4DF55-25AE-4EF9-8D75-E0364F8D7CC4}" type="presOf" srcId="{E7C074B8-C177-2F4F-A60A-C7DB914904FB}" destId="{4F0C771B-DDE4-6B47-B4DC-008564CEE0E5}" srcOrd="0" destOrd="1" presId="urn:microsoft.com/office/officeart/2005/8/layout/hierarchy3"/>
    <dgm:cxn modelId="{C6D75D39-1E34-454B-91E2-C717CAD8305E}" type="presOf" srcId="{C1E02B52-386E-404E-BE82-D495676AFFC8}" destId="{ED27CB50-4E32-5B48-A862-BB8AC5538CF0}" srcOrd="0" destOrd="0" presId="urn:microsoft.com/office/officeart/2005/8/layout/hierarchy3"/>
    <dgm:cxn modelId="{41DB8314-E9C4-D246-BE16-E7C74BFC36F9}" srcId="{C1E02B52-386E-404E-BE82-D495676AFFC8}" destId="{706B5FDE-1B8C-8649-9529-DD99DF67A8E4}" srcOrd="0" destOrd="0" parTransId="{54DFA7A9-43C6-764B-9A42-55F30C2E113C}" sibTransId="{2E413553-9B7D-0E45-A864-0197CA9212A5}"/>
    <dgm:cxn modelId="{292A14FF-8EB4-4E82-9EF2-A8A354FEEE08}" type="presOf" srcId="{91F4008A-17C0-D54B-99DB-5D6DAED7E29A}" destId="{7F9E0957-F5E8-3E40-A084-ABB6B05A937C}" srcOrd="1" destOrd="0" presId="urn:microsoft.com/office/officeart/2005/8/layout/hierarchy3"/>
    <dgm:cxn modelId="{840807FD-F515-451B-8519-7867628628C0}" type="presOf" srcId="{4984516E-24CA-504C-9742-C8C701E01755}" destId="{BB6F0E16-4B1A-404A-9518-54A090B1A22D}" srcOrd="0" destOrd="0" presId="urn:microsoft.com/office/officeart/2005/8/layout/hierarchy3"/>
    <dgm:cxn modelId="{C0A766A4-A889-40E5-B827-7358BE8BB5C2}" type="presOf" srcId="{B4049728-E96E-6842-BE9D-FB3A9AD162B1}" destId="{48B88BE4-134C-C84A-B477-DFC03883A819}" srcOrd="0" destOrd="0" presId="urn:microsoft.com/office/officeart/2005/8/layout/hierarchy3"/>
    <dgm:cxn modelId="{09A3D39F-8521-4BFD-B796-74E3328C4C95}" type="presParOf" srcId="{ED27CB50-4E32-5B48-A862-BB8AC5538CF0}" destId="{D91E6F15-66B8-2044-8FAC-1C244EAB458C}" srcOrd="0" destOrd="0" presId="urn:microsoft.com/office/officeart/2005/8/layout/hierarchy3"/>
    <dgm:cxn modelId="{D064BB85-80D3-432F-ADB5-BE6953BF853E}" type="presParOf" srcId="{D91E6F15-66B8-2044-8FAC-1C244EAB458C}" destId="{1C7F09C0-0336-7B48-A2BC-7071FEDA4D45}" srcOrd="0" destOrd="0" presId="urn:microsoft.com/office/officeart/2005/8/layout/hierarchy3"/>
    <dgm:cxn modelId="{0C966C0D-F586-4709-863C-F834846033CA}" type="presParOf" srcId="{1C7F09C0-0336-7B48-A2BC-7071FEDA4D45}" destId="{0026DE38-2859-234E-A384-CD35DA059009}" srcOrd="0" destOrd="0" presId="urn:microsoft.com/office/officeart/2005/8/layout/hierarchy3"/>
    <dgm:cxn modelId="{36CEF222-019F-44BC-B7E6-28C1B4491ED4}" type="presParOf" srcId="{1C7F09C0-0336-7B48-A2BC-7071FEDA4D45}" destId="{C3259DDB-FFFC-4E43-8C0D-C431153F2720}" srcOrd="1" destOrd="0" presId="urn:microsoft.com/office/officeart/2005/8/layout/hierarchy3"/>
    <dgm:cxn modelId="{49C5D21B-C424-4D0B-9912-F95AFE772A11}" type="presParOf" srcId="{D91E6F15-66B8-2044-8FAC-1C244EAB458C}" destId="{ABB6186E-4618-7B44-BE2D-C01EF758202B}" srcOrd="1" destOrd="0" presId="urn:microsoft.com/office/officeart/2005/8/layout/hierarchy3"/>
    <dgm:cxn modelId="{6B996270-BB31-48B2-B26A-800BBDE8B2BA}" type="presParOf" srcId="{ABB6186E-4618-7B44-BE2D-C01EF758202B}" destId="{4D9BCE03-01E7-8442-869B-F522DB954724}" srcOrd="0" destOrd="0" presId="urn:microsoft.com/office/officeart/2005/8/layout/hierarchy3"/>
    <dgm:cxn modelId="{0E0D833D-ED12-48DB-834B-B4488DFBD93C}" type="presParOf" srcId="{ABB6186E-4618-7B44-BE2D-C01EF758202B}" destId="{CDC5A4C9-84B9-8D4B-ABB0-8B751FEFC374}" srcOrd="1" destOrd="0" presId="urn:microsoft.com/office/officeart/2005/8/layout/hierarchy3"/>
    <dgm:cxn modelId="{7212155C-67FF-4D37-A5DB-ABCA019DA947}" type="presParOf" srcId="{ABB6186E-4618-7B44-BE2D-C01EF758202B}" destId="{69A672A6-2F67-DE42-BA13-99F6E1FB1730}" srcOrd="2" destOrd="0" presId="urn:microsoft.com/office/officeart/2005/8/layout/hierarchy3"/>
    <dgm:cxn modelId="{861F4B1B-EB36-4D0F-92D4-69333FD088E9}" type="presParOf" srcId="{ABB6186E-4618-7B44-BE2D-C01EF758202B}" destId="{4F0C771B-DDE4-6B47-B4DC-008564CEE0E5}" srcOrd="3" destOrd="0" presId="urn:microsoft.com/office/officeart/2005/8/layout/hierarchy3"/>
    <dgm:cxn modelId="{81C5E50F-A7C8-48EF-A972-0D8103B229E3}" type="presParOf" srcId="{ED27CB50-4E32-5B48-A862-BB8AC5538CF0}" destId="{BE9D9C38-EA58-ED43-9BC6-6D32B0844A70}" srcOrd="1" destOrd="0" presId="urn:microsoft.com/office/officeart/2005/8/layout/hierarchy3"/>
    <dgm:cxn modelId="{94D6C65D-789F-4A52-909A-BF7285915E64}" type="presParOf" srcId="{BE9D9C38-EA58-ED43-9BC6-6D32B0844A70}" destId="{5575A1CF-2624-294E-A770-0D0AA262BECB}" srcOrd="0" destOrd="0" presId="urn:microsoft.com/office/officeart/2005/8/layout/hierarchy3"/>
    <dgm:cxn modelId="{3AC1F165-1006-4E56-890F-6F6D7CFD3BE8}" type="presParOf" srcId="{5575A1CF-2624-294E-A770-0D0AA262BECB}" destId="{48B88BE4-134C-C84A-B477-DFC03883A819}" srcOrd="0" destOrd="0" presId="urn:microsoft.com/office/officeart/2005/8/layout/hierarchy3"/>
    <dgm:cxn modelId="{78CC0218-51BE-4C50-8C01-EDB740D6E87B}" type="presParOf" srcId="{5575A1CF-2624-294E-A770-0D0AA262BECB}" destId="{9D2D03CE-52D3-204F-BC25-08CD9BA99245}" srcOrd="1" destOrd="0" presId="urn:microsoft.com/office/officeart/2005/8/layout/hierarchy3"/>
    <dgm:cxn modelId="{FDDB7DBE-8030-4B54-8D0C-94E1B6082D73}" type="presParOf" srcId="{BE9D9C38-EA58-ED43-9BC6-6D32B0844A70}" destId="{55A9AC2D-2DC4-EA40-979D-AC9A26F15270}" srcOrd="1" destOrd="0" presId="urn:microsoft.com/office/officeart/2005/8/layout/hierarchy3"/>
    <dgm:cxn modelId="{0AEF201F-A62E-47A4-9B3E-0176F10FCB96}" type="presParOf" srcId="{55A9AC2D-2DC4-EA40-979D-AC9A26F15270}" destId="{33D72060-E235-0E41-8D2F-EB3C45D4CE02}" srcOrd="0" destOrd="0" presId="urn:microsoft.com/office/officeart/2005/8/layout/hierarchy3"/>
    <dgm:cxn modelId="{6092D678-8EDF-4F5D-AB2B-29272D7B3336}" type="presParOf" srcId="{55A9AC2D-2DC4-EA40-979D-AC9A26F15270}" destId="{BB6F0E16-4B1A-404A-9518-54A090B1A22D}" srcOrd="1" destOrd="0" presId="urn:microsoft.com/office/officeart/2005/8/layout/hierarchy3"/>
    <dgm:cxn modelId="{0C877026-D574-4009-A1CC-29F3BAB5F7C1}" type="presParOf" srcId="{55A9AC2D-2DC4-EA40-979D-AC9A26F15270}" destId="{04BFF2C1-8F72-EE47-AEC2-0DD134469338}" srcOrd="2" destOrd="0" presId="urn:microsoft.com/office/officeart/2005/8/layout/hierarchy3"/>
    <dgm:cxn modelId="{DC100E2C-0E23-40F2-A661-A33B394836E6}" type="presParOf" srcId="{55A9AC2D-2DC4-EA40-979D-AC9A26F15270}" destId="{CB41BC7C-E317-FA4D-AC23-8C55E05F4D0E}" srcOrd="3" destOrd="0" presId="urn:microsoft.com/office/officeart/2005/8/layout/hierarchy3"/>
    <dgm:cxn modelId="{8826696D-0D9B-4EBC-9195-5994A229DBBD}" type="presParOf" srcId="{ED27CB50-4E32-5B48-A862-BB8AC5538CF0}" destId="{8CE2711B-CC95-CD48-8F3A-F295A94D3AEC}" srcOrd="2" destOrd="0" presId="urn:microsoft.com/office/officeart/2005/8/layout/hierarchy3"/>
    <dgm:cxn modelId="{B20CD432-44CD-4512-AA9A-0E39349DBA8E}" type="presParOf" srcId="{8CE2711B-CC95-CD48-8F3A-F295A94D3AEC}" destId="{DA8AFFA5-F29C-3C41-BC5E-FC28ECDE75C8}" srcOrd="0" destOrd="0" presId="urn:microsoft.com/office/officeart/2005/8/layout/hierarchy3"/>
    <dgm:cxn modelId="{9A862D4D-1D49-4839-9244-21F26141A2FD}" type="presParOf" srcId="{DA8AFFA5-F29C-3C41-BC5E-FC28ECDE75C8}" destId="{D5A2FB43-E767-9348-8AA1-AA50D365A6F3}" srcOrd="0" destOrd="0" presId="urn:microsoft.com/office/officeart/2005/8/layout/hierarchy3"/>
    <dgm:cxn modelId="{2F96E357-92C4-4E6E-A271-A6DDB361231B}" type="presParOf" srcId="{DA8AFFA5-F29C-3C41-BC5E-FC28ECDE75C8}" destId="{7F9E0957-F5E8-3E40-A084-ABB6B05A937C}" srcOrd="1" destOrd="0" presId="urn:microsoft.com/office/officeart/2005/8/layout/hierarchy3"/>
    <dgm:cxn modelId="{10E1822B-77D4-4414-A599-48D50A64E02F}" type="presParOf" srcId="{8CE2711B-CC95-CD48-8F3A-F295A94D3AEC}" destId="{B78BEEDB-83EF-2740-919E-C121BBE6B948}" srcOrd="1" destOrd="0" presId="urn:microsoft.com/office/officeart/2005/8/layout/hierarchy3"/>
    <dgm:cxn modelId="{D3FD0FD1-6DF7-4E7B-A01F-79C0688D9C82}" type="presParOf" srcId="{B78BEEDB-83EF-2740-919E-C121BBE6B948}" destId="{6D843FA0-C694-9346-AC8A-DE12C2286F40}" srcOrd="0" destOrd="0" presId="urn:microsoft.com/office/officeart/2005/8/layout/hierarchy3"/>
    <dgm:cxn modelId="{2285A181-1DDC-49EA-88BF-A8201E267C05}" type="presParOf" srcId="{B78BEEDB-83EF-2740-919E-C121BBE6B948}" destId="{D6A0F7E4-7B09-0B49-8B79-15F8D9840480}" srcOrd="1" destOrd="0" presId="urn:microsoft.com/office/officeart/2005/8/layout/hierarchy3"/>
    <dgm:cxn modelId="{C680936C-2A85-4963-8C16-0A04B9DAB321}" type="presParOf" srcId="{B78BEEDB-83EF-2740-919E-C121BBE6B948}" destId="{422975D2-FB83-5A4F-AF43-C42608220E05}" srcOrd="2" destOrd="0" presId="urn:microsoft.com/office/officeart/2005/8/layout/hierarchy3"/>
    <dgm:cxn modelId="{08F35C42-8EDF-4B41-9F9B-9A94C15D4E3B}" type="presParOf" srcId="{B78BEEDB-83EF-2740-919E-C121BBE6B948}" destId="{F1306691-4486-5547-9EE1-B6477D677FF6}"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85D1C91-6B73-D64A-B23E-04566BC3748A}" type="doc">
      <dgm:prSet loTypeId="urn:microsoft.com/office/officeart/2005/8/layout/hList6" loCatId="list" qsTypeId="urn:microsoft.com/office/officeart/2005/8/quickstyle/simple4" qsCatId="simple" csTypeId="urn:microsoft.com/office/officeart/2005/8/colors/accent1_2" csCatId="accent1" phldr="1"/>
      <dgm:spPr/>
      <dgm:t>
        <a:bodyPr/>
        <a:lstStyle/>
        <a:p>
          <a:endParaRPr lang="en-US"/>
        </a:p>
      </dgm:t>
    </dgm:pt>
    <dgm:pt modelId="{BB8A0D74-3C63-CF49-B3C5-FA471A6D594F}">
      <dgm:prSet custT="1"/>
      <dgm:spPr>
        <a:solidFill>
          <a:schemeClr val="accent6"/>
        </a:solidFill>
      </dgm:spPr>
      <dgm:t>
        <a:bodyPr/>
        <a:lstStyle/>
        <a:p>
          <a:pPr rtl="0"/>
          <a:r>
            <a:rPr lang="en-US" sz="1600" b="1" dirty="0" smtClean="0"/>
            <a:t>Can define authorizations that express conditions on properties of both the resource and the subject</a:t>
          </a:r>
          <a:endParaRPr lang="en-US" sz="1600" b="1" dirty="0"/>
        </a:p>
      </dgm:t>
    </dgm:pt>
    <dgm:pt modelId="{E64197CB-B392-C549-91F2-68AEFB5E867E}" type="parTrans" cxnId="{94FDF1FA-64C1-7740-A047-F289C0C42B9A}">
      <dgm:prSet/>
      <dgm:spPr/>
      <dgm:t>
        <a:bodyPr/>
        <a:lstStyle/>
        <a:p>
          <a:endParaRPr lang="en-US"/>
        </a:p>
      </dgm:t>
    </dgm:pt>
    <dgm:pt modelId="{8B3DFF98-38C6-D84C-964E-A1699ED1BD33}" type="sibTrans" cxnId="{94FDF1FA-64C1-7740-A047-F289C0C42B9A}">
      <dgm:prSet/>
      <dgm:spPr/>
      <dgm:t>
        <a:bodyPr/>
        <a:lstStyle/>
        <a:p>
          <a:endParaRPr lang="en-US"/>
        </a:p>
      </dgm:t>
    </dgm:pt>
    <dgm:pt modelId="{B0642AA6-6825-1443-BB0E-E9E172E85AF5}">
      <dgm:prSet/>
      <dgm:spPr>
        <a:solidFill>
          <a:schemeClr val="accent5">
            <a:lumMod val="75000"/>
          </a:schemeClr>
        </a:solidFill>
      </dgm:spPr>
      <dgm:t>
        <a:bodyPr/>
        <a:lstStyle/>
        <a:p>
          <a:pPr rtl="0"/>
          <a:r>
            <a:rPr lang="en-US" b="1" dirty="0" smtClean="0"/>
            <a:t>Strength is its flexibility and expressive power</a:t>
          </a:r>
          <a:endParaRPr lang="en-US" b="1" dirty="0"/>
        </a:p>
      </dgm:t>
    </dgm:pt>
    <dgm:pt modelId="{D419AE9A-87B0-B940-8B52-17CFA2EA07EB}" type="parTrans" cxnId="{2A302559-F6F0-034C-B10A-9CB91D23B59F}">
      <dgm:prSet/>
      <dgm:spPr/>
      <dgm:t>
        <a:bodyPr/>
        <a:lstStyle/>
        <a:p>
          <a:endParaRPr lang="en-US"/>
        </a:p>
      </dgm:t>
    </dgm:pt>
    <dgm:pt modelId="{8FF73336-9C4E-5B4F-B7DA-AA8C87D7693A}" type="sibTrans" cxnId="{2A302559-F6F0-034C-B10A-9CB91D23B59F}">
      <dgm:prSet/>
      <dgm:spPr/>
      <dgm:t>
        <a:bodyPr/>
        <a:lstStyle/>
        <a:p>
          <a:endParaRPr lang="en-US"/>
        </a:p>
      </dgm:t>
    </dgm:pt>
    <dgm:pt modelId="{E10A8ADF-E3D7-DC4C-8004-5E13179118FF}">
      <dgm:prSet/>
      <dgm:spPr>
        <a:solidFill>
          <a:schemeClr val="accent4">
            <a:lumMod val="75000"/>
          </a:schemeClr>
        </a:solidFill>
      </dgm:spPr>
      <dgm:t>
        <a:bodyPr/>
        <a:lstStyle/>
        <a:p>
          <a:pPr rtl="0"/>
          <a:r>
            <a:rPr lang="en-US" b="1" dirty="0" smtClean="0"/>
            <a:t>Main obstacle to its adoption in real systems has been concern about the performance impact of evaluating predicates on both resource and user properties for each access</a:t>
          </a:r>
          <a:endParaRPr lang="en-US" b="1" dirty="0"/>
        </a:p>
      </dgm:t>
    </dgm:pt>
    <dgm:pt modelId="{ED5B44C8-1517-DA49-B07B-DBE64EB85312}" type="parTrans" cxnId="{ACFD75EE-DA87-0445-BC0F-CD765E7D086A}">
      <dgm:prSet/>
      <dgm:spPr/>
      <dgm:t>
        <a:bodyPr/>
        <a:lstStyle/>
        <a:p>
          <a:endParaRPr lang="en-US"/>
        </a:p>
      </dgm:t>
    </dgm:pt>
    <dgm:pt modelId="{48E8EA27-9619-384C-8500-B51C867F7F78}" type="sibTrans" cxnId="{ACFD75EE-DA87-0445-BC0F-CD765E7D086A}">
      <dgm:prSet/>
      <dgm:spPr/>
      <dgm:t>
        <a:bodyPr/>
        <a:lstStyle/>
        <a:p>
          <a:endParaRPr lang="en-US"/>
        </a:p>
      </dgm:t>
    </dgm:pt>
    <dgm:pt modelId="{44CFF86E-46B1-D448-B841-BA8682E66064}">
      <dgm:prSet/>
      <dgm:spPr>
        <a:solidFill>
          <a:schemeClr val="accent3">
            <a:lumMod val="75000"/>
          </a:schemeClr>
        </a:solidFill>
      </dgm:spPr>
      <dgm:t>
        <a:bodyPr/>
        <a:lstStyle/>
        <a:p>
          <a:pPr rtl="0"/>
          <a:r>
            <a:rPr lang="en-US" b="1" dirty="0" smtClean="0"/>
            <a:t>Web services have been pioneering technologies through the introduction of the </a:t>
          </a:r>
          <a:r>
            <a:rPr lang="en-US" b="1" dirty="0" err="1" smtClean="0"/>
            <a:t>eXtensible</a:t>
          </a:r>
          <a:r>
            <a:rPr lang="en-US" b="1" dirty="0" smtClean="0"/>
            <a:t> Access Control Markup Language (XAMCL)</a:t>
          </a:r>
          <a:endParaRPr lang="en-US" b="1" dirty="0"/>
        </a:p>
      </dgm:t>
    </dgm:pt>
    <dgm:pt modelId="{1FBA5BB4-F812-9442-BC98-350FBE0343FF}" type="parTrans" cxnId="{229F71EC-F39C-E345-AEB4-5FFE20266042}">
      <dgm:prSet/>
      <dgm:spPr/>
      <dgm:t>
        <a:bodyPr/>
        <a:lstStyle/>
        <a:p>
          <a:endParaRPr lang="en-US"/>
        </a:p>
      </dgm:t>
    </dgm:pt>
    <dgm:pt modelId="{753E6DBF-8731-4A4C-9CAF-AF8F7F5C8A81}" type="sibTrans" cxnId="{229F71EC-F39C-E345-AEB4-5FFE20266042}">
      <dgm:prSet/>
      <dgm:spPr/>
      <dgm:t>
        <a:bodyPr/>
        <a:lstStyle/>
        <a:p>
          <a:endParaRPr lang="en-US"/>
        </a:p>
      </dgm:t>
    </dgm:pt>
    <dgm:pt modelId="{DCC605DC-5C83-1F4A-A3C7-A7FAAE618A5A}">
      <dgm:prSet/>
      <dgm:spPr>
        <a:solidFill>
          <a:schemeClr val="accent1"/>
        </a:solidFill>
      </dgm:spPr>
      <dgm:t>
        <a:bodyPr/>
        <a:lstStyle/>
        <a:p>
          <a:pPr rtl="0"/>
          <a:r>
            <a:rPr lang="en-US" b="1" dirty="0" smtClean="0"/>
            <a:t>There is considerable interest in applying the model to cloud services</a:t>
          </a:r>
          <a:endParaRPr lang="en-US" b="1" dirty="0"/>
        </a:p>
      </dgm:t>
    </dgm:pt>
    <dgm:pt modelId="{E0B9C2BE-3F9C-CE48-8742-A2620F9DBD76}" type="parTrans" cxnId="{F5E42370-679B-F946-ACA9-AB4D2D3EC880}">
      <dgm:prSet/>
      <dgm:spPr/>
      <dgm:t>
        <a:bodyPr/>
        <a:lstStyle/>
        <a:p>
          <a:endParaRPr lang="en-US"/>
        </a:p>
      </dgm:t>
    </dgm:pt>
    <dgm:pt modelId="{BC17340B-46A3-8B4C-8F01-E178D4F1E4FC}" type="sibTrans" cxnId="{F5E42370-679B-F946-ACA9-AB4D2D3EC880}">
      <dgm:prSet/>
      <dgm:spPr/>
      <dgm:t>
        <a:bodyPr/>
        <a:lstStyle/>
        <a:p>
          <a:endParaRPr lang="en-US"/>
        </a:p>
      </dgm:t>
    </dgm:pt>
    <dgm:pt modelId="{47B96F38-26FC-BE41-A500-F5EB450121D8}" type="pres">
      <dgm:prSet presAssocID="{485D1C91-6B73-D64A-B23E-04566BC3748A}" presName="Name0" presStyleCnt="0">
        <dgm:presLayoutVars>
          <dgm:dir/>
          <dgm:resizeHandles val="exact"/>
        </dgm:presLayoutVars>
      </dgm:prSet>
      <dgm:spPr/>
      <dgm:t>
        <a:bodyPr/>
        <a:lstStyle/>
        <a:p>
          <a:endParaRPr lang="en-US"/>
        </a:p>
      </dgm:t>
    </dgm:pt>
    <dgm:pt modelId="{B0EB2FE9-FA50-DA46-8BBC-B613515C1146}" type="pres">
      <dgm:prSet presAssocID="{BB8A0D74-3C63-CF49-B3C5-FA471A6D594F}" presName="node" presStyleLbl="node1" presStyleIdx="0" presStyleCnt="5">
        <dgm:presLayoutVars>
          <dgm:bulletEnabled val="1"/>
        </dgm:presLayoutVars>
      </dgm:prSet>
      <dgm:spPr/>
      <dgm:t>
        <a:bodyPr/>
        <a:lstStyle/>
        <a:p>
          <a:endParaRPr lang="en-US"/>
        </a:p>
      </dgm:t>
    </dgm:pt>
    <dgm:pt modelId="{AF675EEB-8531-7D49-9839-3B0F6FE46557}" type="pres">
      <dgm:prSet presAssocID="{8B3DFF98-38C6-D84C-964E-A1699ED1BD33}" presName="sibTrans" presStyleCnt="0"/>
      <dgm:spPr/>
    </dgm:pt>
    <dgm:pt modelId="{07A3739F-938E-034F-916B-9F2DC8996AD9}" type="pres">
      <dgm:prSet presAssocID="{B0642AA6-6825-1443-BB0E-E9E172E85AF5}" presName="node" presStyleLbl="node1" presStyleIdx="1" presStyleCnt="5">
        <dgm:presLayoutVars>
          <dgm:bulletEnabled val="1"/>
        </dgm:presLayoutVars>
      </dgm:prSet>
      <dgm:spPr/>
      <dgm:t>
        <a:bodyPr/>
        <a:lstStyle/>
        <a:p>
          <a:endParaRPr lang="en-US"/>
        </a:p>
      </dgm:t>
    </dgm:pt>
    <dgm:pt modelId="{E0D553D2-004C-F14D-893A-EF0B8034AF1A}" type="pres">
      <dgm:prSet presAssocID="{8FF73336-9C4E-5B4F-B7DA-AA8C87D7693A}" presName="sibTrans" presStyleCnt="0"/>
      <dgm:spPr/>
    </dgm:pt>
    <dgm:pt modelId="{86BAC080-CAC7-334F-A47F-247284CF062D}" type="pres">
      <dgm:prSet presAssocID="{E10A8ADF-E3D7-DC4C-8004-5E13179118FF}" presName="node" presStyleLbl="node1" presStyleIdx="2" presStyleCnt="5">
        <dgm:presLayoutVars>
          <dgm:bulletEnabled val="1"/>
        </dgm:presLayoutVars>
      </dgm:prSet>
      <dgm:spPr/>
      <dgm:t>
        <a:bodyPr/>
        <a:lstStyle/>
        <a:p>
          <a:endParaRPr lang="en-US"/>
        </a:p>
      </dgm:t>
    </dgm:pt>
    <dgm:pt modelId="{17664B13-4517-3E4A-A970-A0B4CE78E22E}" type="pres">
      <dgm:prSet presAssocID="{48E8EA27-9619-384C-8500-B51C867F7F78}" presName="sibTrans" presStyleCnt="0"/>
      <dgm:spPr/>
    </dgm:pt>
    <dgm:pt modelId="{7366F1B3-F41D-704B-8414-15AA9C1F35CD}" type="pres">
      <dgm:prSet presAssocID="{44CFF86E-46B1-D448-B841-BA8682E66064}" presName="node" presStyleLbl="node1" presStyleIdx="3" presStyleCnt="5">
        <dgm:presLayoutVars>
          <dgm:bulletEnabled val="1"/>
        </dgm:presLayoutVars>
      </dgm:prSet>
      <dgm:spPr/>
      <dgm:t>
        <a:bodyPr/>
        <a:lstStyle/>
        <a:p>
          <a:endParaRPr lang="en-US"/>
        </a:p>
      </dgm:t>
    </dgm:pt>
    <dgm:pt modelId="{D26B4BB2-21EB-7746-8CE0-5F8EFC9171EC}" type="pres">
      <dgm:prSet presAssocID="{753E6DBF-8731-4A4C-9CAF-AF8F7F5C8A81}" presName="sibTrans" presStyleCnt="0"/>
      <dgm:spPr/>
    </dgm:pt>
    <dgm:pt modelId="{22319A17-68EB-5042-8692-CE160831B4F6}" type="pres">
      <dgm:prSet presAssocID="{DCC605DC-5C83-1F4A-A3C7-A7FAAE618A5A}" presName="node" presStyleLbl="node1" presStyleIdx="4" presStyleCnt="5">
        <dgm:presLayoutVars>
          <dgm:bulletEnabled val="1"/>
        </dgm:presLayoutVars>
      </dgm:prSet>
      <dgm:spPr/>
      <dgm:t>
        <a:bodyPr/>
        <a:lstStyle/>
        <a:p>
          <a:endParaRPr lang="en-US"/>
        </a:p>
      </dgm:t>
    </dgm:pt>
  </dgm:ptLst>
  <dgm:cxnLst>
    <dgm:cxn modelId="{2A302559-F6F0-034C-B10A-9CB91D23B59F}" srcId="{485D1C91-6B73-D64A-B23E-04566BC3748A}" destId="{B0642AA6-6825-1443-BB0E-E9E172E85AF5}" srcOrd="1" destOrd="0" parTransId="{D419AE9A-87B0-B940-8B52-17CFA2EA07EB}" sibTransId="{8FF73336-9C4E-5B4F-B7DA-AA8C87D7693A}"/>
    <dgm:cxn modelId="{229F71EC-F39C-E345-AEB4-5FFE20266042}" srcId="{485D1C91-6B73-D64A-B23E-04566BC3748A}" destId="{44CFF86E-46B1-D448-B841-BA8682E66064}" srcOrd="3" destOrd="0" parTransId="{1FBA5BB4-F812-9442-BC98-350FBE0343FF}" sibTransId="{753E6DBF-8731-4A4C-9CAF-AF8F7F5C8A81}"/>
    <dgm:cxn modelId="{94FDF1FA-64C1-7740-A047-F289C0C42B9A}" srcId="{485D1C91-6B73-D64A-B23E-04566BC3748A}" destId="{BB8A0D74-3C63-CF49-B3C5-FA471A6D594F}" srcOrd="0" destOrd="0" parTransId="{E64197CB-B392-C549-91F2-68AEFB5E867E}" sibTransId="{8B3DFF98-38C6-D84C-964E-A1699ED1BD33}"/>
    <dgm:cxn modelId="{A0CFF8B5-FFC4-42D5-80B0-CD537FA7DFE3}" type="presOf" srcId="{E10A8ADF-E3D7-DC4C-8004-5E13179118FF}" destId="{86BAC080-CAC7-334F-A47F-247284CF062D}" srcOrd="0" destOrd="0" presId="urn:microsoft.com/office/officeart/2005/8/layout/hList6"/>
    <dgm:cxn modelId="{F5E42370-679B-F946-ACA9-AB4D2D3EC880}" srcId="{485D1C91-6B73-D64A-B23E-04566BC3748A}" destId="{DCC605DC-5C83-1F4A-A3C7-A7FAAE618A5A}" srcOrd="4" destOrd="0" parTransId="{E0B9C2BE-3F9C-CE48-8742-A2620F9DBD76}" sibTransId="{BC17340B-46A3-8B4C-8F01-E178D4F1E4FC}"/>
    <dgm:cxn modelId="{ABCC550D-C763-426F-9C39-00CF5EA824EC}" type="presOf" srcId="{44CFF86E-46B1-D448-B841-BA8682E66064}" destId="{7366F1B3-F41D-704B-8414-15AA9C1F35CD}" srcOrd="0" destOrd="0" presId="urn:microsoft.com/office/officeart/2005/8/layout/hList6"/>
    <dgm:cxn modelId="{889F811E-D114-4EB3-A563-F462FB48A044}" type="presOf" srcId="{B0642AA6-6825-1443-BB0E-E9E172E85AF5}" destId="{07A3739F-938E-034F-916B-9F2DC8996AD9}" srcOrd="0" destOrd="0" presId="urn:microsoft.com/office/officeart/2005/8/layout/hList6"/>
    <dgm:cxn modelId="{ACFD75EE-DA87-0445-BC0F-CD765E7D086A}" srcId="{485D1C91-6B73-D64A-B23E-04566BC3748A}" destId="{E10A8ADF-E3D7-DC4C-8004-5E13179118FF}" srcOrd="2" destOrd="0" parTransId="{ED5B44C8-1517-DA49-B07B-DBE64EB85312}" sibTransId="{48E8EA27-9619-384C-8500-B51C867F7F78}"/>
    <dgm:cxn modelId="{AF79F9A5-17A4-4F2E-9376-BD812FA91AB4}" type="presOf" srcId="{DCC605DC-5C83-1F4A-A3C7-A7FAAE618A5A}" destId="{22319A17-68EB-5042-8692-CE160831B4F6}" srcOrd="0" destOrd="0" presId="urn:microsoft.com/office/officeart/2005/8/layout/hList6"/>
    <dgm:cxn modelId="{F9D7FE10-E085-43C0-9478-AE4DD8373B0F}" type="presOf" srcId="{485D1C91-6B73-D64A-B23E-04566BC3748A}" destId="{47B96F38-26FC-BE41-A500-F5EB450121D8}" srcOrd="0" destOrd="0" presId="urn:microsoft.com/office/officeart/2005/8/layout/hList6"/>
    <dgm:cxn modelId="{B4D613BF-BD5F-4438-A2DC-9C92D441A20A}" type="presOf" srcId="{BB8A0D74-3C63-CF49-B3C5-FA471A6D594F}" destId="{B0EB2FE9-FA50-DA46-8BBC-B613515C1146}" srcOrd="0" destOrd="0" presId="urn:microsoft.com/office/officeart/2005/8/layout/hList6"/>
    <dgm:cxn modelId="{E4C3D27C-D2A6-4E1D-B538-DB2D5E412419}" type="presParOf" srcId="{47B96F38-26FC-BE41-A500-F5EB450121D8}" destId="{B0EB2FE9-FA50-DA46-8BBC-B613515C1146}" srcOrd="0" destOrd="0" presId="urn:microsoft.com/office/officeart/2005/8/layout/hList6"/>
    <dgm:cxn modelId="{892E8892-215F-4ED0-A34B-C21BDABE9257}" type="presParOf" srcId="{47B96F38-26FC-BE41-A500-F5EB450121D8}" destId="{AF675EEB-8531-7D49-9839-3B0F6FE46557}" srcOrd="1" destOrd="0" presId="urn:microsoft.com/office/officeart/2005/8/layout/hList6"/>
    <dgm:cxn modelId="{003D16F3-E2B7-4717-91AF-5B051CA09C95}" type="presParOf" srcId="{47B96F38-26FC-BE41-A500-F5EB450121D8}" destId="{07A3739F-938E-034F-916B-9F2DC8996AD9}" srcOrd="2" destOrd="0" presId="urn:microsoft.com/office/officeart/2005/8/layout/hList6"/>
    <dgm:cxn modelId="{1F9B380D-1B15-4C27-9D83-151E81372128}" type="presParOf" srcId="{47B96F38-26FC-BE41-A500-F5EB450121D8}" destId="{E0D553D2-004C-F14D-893A-EF0B8034AF1A}" srcOrd="3" destOrd="0" presId="urn:microsoft.com/office/officeart/2005/8/layout/hList6"/>
    <dgm:cxn modelId="{5FA33A0A-A562-4438-8CC5-F6A061527A64}" type="presParOf" srcId="{47B96F38-26FC-BE41-A500-F5EB450121D8}" destId="{86BAC080-CAC7-334F-A47F-247284CF062D}" srcOrd="4" destOrd="0" presId="urn:microsoft.com/office/officeart/2005/8/layout/hList6"/>
    <dgm:cxn modelId="{BC2D2A01-2A98-4543-817B-EB7D5C449851}" type="presParOf" srcId="{47B96F38-26FC-BE41-A500-F5EB450121D8}" destId="{17664B13-4517-3E4A-A970-A0B4CE78E22E}" srcOrd="5" destOrd="0" presId="urn:microsoft.com/office/officeart/2005/8/layout/hList6"/>
    <dgm:cxn modelId="{702F05AD-6DCE-4426-A41F-6BBFFC1C49FC}" type="presParOf" srcId="{47B96F38-26FC-BE41-A500-F5EB450121D8}" destId="{7366F1B3-F41D-704B-8414-15AA9C1F35CD}" srcOrd="6" destOrd="0" presId="urn:microsoft.com/office/officeart/2005/8/layout/hList6"/>
    <dgm:cxn modelId="{D91FC26D-887D-4B44-A5C1-6DCE58CF8B3A}" type="presParOf" srcId="{47B96F38-26FC-BE41-A500-F5EB450121D8}" destId="{D26B4BB2-21EB-7746-8CE0-5F8EFC9171EC}" srcOrd="7" destOrd="0" presId="urn:microsoft.com/office/officeart/2005/8/layout/hList6"/>
    <dgm:cxn modelId="{05DE1DB9-8F77-4DFB-BB64-0D6FA65E39FB}" type="presParOf" srcId="{47B96F38-26FC-BE41-A500-F5EB450121D8}" destId="{22319A17-68EB-5042-8692-CE160831B4F6}" srcOrd="8"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763B453-3003-BE4B-BC65-35A6048C2A70}"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en-US"/>
        </a:p>
      </dgm:t>
    </dgm:pt>
    <dgm:pt modelId="{630159A6-ECE4-5543-B8E1-904441480A3A}">
      <dgm:prSet phldrT="[Text]"/>
      <dgm:spPr/>
      <dgm:t>
        <a:bodyPr/>
        <a:lstStyle/>
        <a:p>
          <a:r>
            <a:rPr lang="en-US" dirty="0" smtClean="0"/>
            <a:t>Defensive coding</a:t>
          </a:r>
          <a:endParaRPr lang="en-US" dirty="0"/>
        </a:p>
      </dgm:t>
    </dgm:pt>
    <dgm:pt modelId="{E5017DA0-3D4F-A24B-995A-94A1F5027FAD}" type="parTrans" cxnId="{1047AEC1-882D-B54F-B1B6-AEC81B8E4D1A}">
      <dgm:prSet/>
      <dgm:spPr/>
      <dgm:t>
        <a:bodyPr/>
        <a:lstStyle/>
        <a:p>
          <a:endParaRPr lang="en-US"/>
        </a:p>
      </dgm:t>
    </dgm:pt>
    <dgm:pt modelId="{02AA66DA-C627-DE4F-A739-0F7DFC9D933E}" type="sibTrans" cxnId="{1047AEC1-882D-B54F-B1B6-AEC81B8E4D1A}">
      <dgm:prSet/>
      <dgm:spPr/>
      <dgm:t>
        <a:bodyPr/>
        <a:lstStyle/>
        <a:p>
          <a:endParaRPr lang="en-US"/>
        </a:p>
      </dgm:t>
    </dgm:pt>
    <dgm:pt modelId="{572EE7DF-398B-A543-9D3E-3EA859DEEC12}">
      <dgm:prSet/>
      <dgm:spPr/>
      <dgm:t>
        <a:bodyPr/>
        <a:lstStyle/>
        <a:p>
          <a:r>
            <a:rPr lang="en-US" smtClean="0"/>
            <a:t>Manual defensive coding practices</a:t>
          </a:r>
          <a:endParaRPr lang="en-US" dirty="0" smtClean="0"/>
        </a:p>
      </dgm:t>
    </dgm:pt>
    <dgm:pt modelId="{E21FE3DD-6B0A-4642-86B1-8147F147EEDB}" type="parTrans" cxnId="{9C517C95-14FF-D149-BC77-A85A154F33FD}">
      <dgm:prSet/>
      <dgm:spPr/>
      <dgm:t>
        <a:bodyPr/>
        <a:lstStyle/>
        <a:p>
          <a:endParaRPr lang="en-US"/>
        </a:p>
      </dgm:t>
    </dgm:pt>
    <dgm:pt modelId="{0789279E-D7BC-8B49-A23D-8ADA0C3861CE}" type="sibTrans" cxnId="{9C517C95-14FF-D149-BC77-A85A154F33FD}">
      <dgm:prSet/>
      <dgm:spPr/>
      <dgm:t>
        <a:bodyPr/>
        <a:lstStyle/>
        <a:p>
          <a:endParaRPr lang="en-US"/>
        </a:p>
      </dgm:t>
    </dgm:pt>
    <dgm:pt modelId="{4C26F655-A7BD-BB4A-B322-1F076A5EF829}">
      <dgm:prSet/>
      <dgm:spPr/>
      <dgm:t>
        <a:bodyPr/>
        <a:lstStyle/>
        <a:p>
          <a:r>
            <a:rPr lang="en-US" smtClean="0"/>
            <a:t>Parameterized query insertion</a:t>
          </a:r>
          <a:endParaRPr lang="en-US" dirty="0" smtClean="0"/>
        </a:p>
      </dgm:t>
    </dgm:pt>
    <dgm:pt modelId="{755531A6-5226-BB42-AE92-D3935260ED55}" type="parTrans" cxnId="{D64E6A8B-7FFB-A74D-9265-AA3AADD620AF}">
      <dgm:prSet/>
      <dgm:spPr/>
      <dgm:t>
        <a:bodyPr/>
        <a:lstStyle/>
        <a:p>
          <a:endParaRPr lang="en-US"/>
        </a:p>
      </dgm:t>
    </dgm:pt>
    <dgm:pt modelId="{21290E9B-F85B-EF40-944C-A8DC48F3D286}" type="sibTrans" cxnId="{D64E6A8B-7FFB-A74D-9265-AA3AADD620AF}">
      <dgm:prSet/>
      <dgm:spPr/>
      <dgm:t>
        <a:bodyPr/>
        <a:lstStyle/>
        <a:p>
          <a:endParaRPr lang="en-US"/>
        </a:p>
      </dgm:t>
    </dgm:pt>
    <dgm:pt modelId="{B0FF0038-6463-BC40-898A-D61307F146A9}">
      <dgm:prSet/>
      <dgm:spPr/>
      <dgm:t>
        <a:bodyPr/>
        <a:lstStyle/>
        <a:p>
          <a:r>
            <a:rPr lang="en-US" dirty="0" smtClean="0"/>
            <a:t>Detection </a:t>
          </a:r>
        </a:p>
      </dgm:t>
    </dgm:pt>
    <dgm:pt modelId="{3A9C8B28-6C7B-F54A-A80D-64EEB6FCEECE}" type="parTrans" cxnId="{199F5508-7359-134C-A241-8CC67A23AC89}">
      <dgm:prSet/>
      <dgm:spPr/>
      <dgm:t>
        <a:bodyPr/>
        <a:lstStyle/>
        <a:p>
          <a:endParaRPr lang="en-US"/>
        </a:p>
      </dgm:t>
    </dgm:pt>
    <dgm:pt modelId="{136A7F17-716C-1A40-B05C-66DC9343EB1F}" type="sibTrans" cxnId="{199F5508-7359-134C-A241-8CC67A23AC89}">
      <dgm:prSet/>
      <dgm:spPr/>
      <dgm:t>
        <a:bodyPr/>
        <a:lstStyle/>
        <a:p>
          <a:endParaRPr lang="en-US"/>
        </a:p>
      </dgm:t>
    </dgm:pt>
    <dgm:pt modelId="{16AD8A2E-B1ED-994B-A720-8D85DB77A14E}">
      <dgm:prSet/>
      <dgm:spPr/>
      <dgm:t>
        <a:bodyPr/>
        <a:lstStyle/>
        <a:p>
          <a:r>
            <a:rPr lang="en-US" smtClean="0"/>
            <a:t>Signature based</a:t>
          </a:r>
          <a:endParaRPr lang="en-US" dirty="0" smtClean="0"/>
        </a:p>
      </dgm:t>
    </dgm:pt>
    <dgm:pt modelId="{741B6F3A-3550-3D44-99B3-8C932960E449}" type="parTrans" cxnId="{0CFA3EE7-B30E-114F-A8BE-227C7859F6A7}">
      <dgm:prSet/>
      <dgm:spPr/>
      <dgm:t>
        <a:bodyPr/>
        <a:lstStyle/>
        <a:p>
          <a:endParaRPr lang="en-US"/>
        </a:p>
      </dgm:t>
    </dgm:pt>
    <dgm:pt modelId="{E13B2DF2-894F-5D46-A9B6-4078D489C551}" type="sibTrans" cxnId="{0CFA3EE7-B30E-114F-A8BE-227C7859F6A7}">
      <dgm:prSet/>
      <dgm:spPr/>
      <dgm:t>
        <a:bodyPr/>
        <a:lstStyle/>
        <a:p>
          <a:endParaRPr lang="en-US"/>
        </a:p>
      </dgm:t>
    </dgm:pt>
    <dgm:pt modelId="{F77A4EFE-0A6B-8345-8340-77B1A902EEE0}">
      <dgm:prSet/>
      <dgm:spPr/>
      <dgm:t>
        <a:bodyPr/>
        <a:lstStyle/>
        <a:p>
          <a:r>
            <a:rPr lang="en-US" smtClean="0"/>
            <a:t>Anomaly based</a:t>
          </a:r>
          <a:endParaRPr lang="en-US" dirty="0" smtClean="0"/>
        </a:p>
      </dgm:t>
    </dgm:pt>
    <dgm:pt modelId="{D4BF003D-EA09-864B-9501-78A7A7F9C785}" type="parTrans" cxnId="{4182B97D-FBDB-804D-9BDA-CEE68B0568F1}">
      <dgm:prSet/>
      <dgm:spPr/>
      <dgm:t>
        <a:bodyPr/>
        <a:lstStyle/>
        <a:p>
          <a:endParaRPr lang="en-US"/>
        </a:p>
      </dgm:t>
    </dgm:pt>
    <dgm:pt modelId="{235F8A43-61B8-1A4E-876F-2311ABEF2B98}" type="sibTrans" cxnId="{4182B97D-FBDB-804D-9BDA-CEE68B0568F1}">
      <dgm:prSet/>
      <dgm:spPr/>
      <dgm:t>
        <a:bodyPr/>
        <a:lstStyle/>
        <a:p>
          <a:endParaRPr lang="en-US"/>
        </a:p>
      </dgm:t>
    </dgm:pt>
    <dgm:pt modelId="{E4B73263-1453-AD48-978E-61B53AF7EB10}">
      <dgm:prSet/>
      <dgm:spPr/>
      <dgm:t>
        <a:bodyPr/>
        <a:lstStyle/>
        <a:p>
          <a:r>
            <a:rPr lang="en-US" smtClean="0"/>
            <a:t>Code analysis</a:t>
          </a:r>
          <a:endParaRPr lang="en-US" dirty="0" smtClean="0"/>
        </a:p>
      </dgm:t>
    </dgm:pt>
    <dgm:pt modelId="{59729CCC-D5AD-BF40-8004-B607C848920B}" type="parTrans" cxnId="{E9249FF9-397A-4B4B-97DC-7B9AA5C32165}">
      <dgm:prSet/>
      <dgm:spPr/>
      <dgm:t>
        <a:bodyPr/>
        <a:lstStyle/>
        <a:p>
          <a:endParaRPr lang="en-US"/>
        </a:p>
      </dgm:t>
    </dgm:pt>
    <dgm:pt modelId="{0C8F943F-6D51-1F4A-A3EC-14DDC71D2C7B}" type="sibTrans" cxnId="{E9249FF9-397A-4B4B-97DC-7B9AA5C32165}">
      <dgm:prSet/>
      <dgm:spPr/>
      <dgm:t>
        <a:bodyPr/>
        <a:lstStyle/>
        <a:p>
          <a:endParaRPr lang="en-US"/>
        </a:p>
      </dgm:t>
    </dgm:pt>
    <dgm:pt modelId="{A5EDDE4F-452F-B545-A52A-9B0A283818F9}">
      <dgm:prSet/>
      <dgm:spPr/>
      <dgm:t>
        <a:bodyPr/>
        <a:lstStyle/>
        <a:p>
          <a:r>
            <a:rPr lang="en-US" smtClean="0"/>
            <a:t>Run-time prevention</a:t>
          </a:r>
          <a:endParaRPr lang="en-US" dirty="0" smtClean="0"/>
        </a:p>
      </dgm:t>
    </dgm:pt>
    <dgm:pt modelId="{B0DA5D60-F0B4-1143-AAD3-988185BEAB54}" type="parTrans" cxnId="{59697A41-C96F-334A-B883-D4BF53BB4AC6}">
      <dgm:prSet/>
      <dgm:spPr/>
      <dgm:t>
        <a:bodyPr/>
        <a:lstStyle/>
        <a:p>
          <a:endParaRPr lang="en-US"/>
        </a:p>
      </dgm:t>
    </dgm:pt>
    <dgm:pt modelId="{37EA7F2B-1551-6A4F-8630-AC9DE64BD4E1}" type="sibTrans" cxnId="{59697A41-C96F-334A-B883-D4BF53BB4AC6}">
      <dgm:prSet/>
      <dgm:spPr/>
      <dgm:t>
        <a:bodyPr/>
        <a:lstStyle/>
        <a:p>
          <a:endParaRPr lang="en-US"/>
        </a:p>
      </dgm:t>
    </dgm:pt>
    <dgm:pt modelId="{D17B0FC4-6C12-9740-ACB9-7B41414C444D}">
      <dgm:prSet/>
      <dgm:spPr/>
      <dgm:t>
        <a:bodyPr/>
        <a:lstStyle/>
        <a:p>
          <a:r>
            <a:rPr lang="en-US" smtClean="0"/>
            <a:t>Check queries at runtime to see if they conform to a model of expected queries</a:t>
          </a:r>
          <a:endParaRPr lang="en-US" dirty="0"/>
        </a:p>
      </dgm:t>
    </dgm:pt>
    <dgm:pt modelId="{A3659257-24E3-584E-85B6-B250B54A1BBA}" type="parTrans" cxnId="{95ADB6D5-9663-D04F-9550-BA2AE32A510F}">
      <dgm:prSet/>
      <dgm:spPr/>
      <dgm:t>
        <a:bodyPr/>
        <a:lstStyle/>
        <a:p>
          <a:endParaRPr lang="en-US"/>
        </a:p>
      </dgm:t>
    </dgm:pt>
    <dgm:pt modelId="{1D0E7A55-F337-E245-890C-86F2A8560208}" type="sibTrans" cxnId="{95ADB6D5-9663-D04F-9550-BA2AE32A510F}">
      <dgm:prSet/>
      <dgm:spPr/>
      <dgm:t>
        <a:bodyPr/>
        <a:lstStyle/>
        <a:p>
          <a:endParaRPr lang="en-US"/>
        </a:p>
      </dgm:t>
    </dgm:pt>
    <dgm:pt modelId="{61DB9F86-B90E-384E-866B-526AE45BE440}" type="pres">
      <dgm:prSet presAssocID="{4763B453-3003-BE4B-BC65-35A6048C2A70}" presName="Name0" presStyleCnt="0">
        <dgm:presLayoutVars>
          <dgm:dir/>
          <dgm:animLvl val="lvl"/>
          <dgm:resizeHandles val="exact"/>
        </dgm:presLayoutVars>
      </dgm:prSet>
      <dgm:spPr/>
      <dgm:t>
        <a:bodyPr/>
        <a:lstStyle/>
        <a:p>
          <a:endParaRPr lang="en-US"/>
        </a:p>
      </dgm:t>
    </dgm:pt>
    <dgm:pt modelId="{BCABF4FF-8D6D-074B-83D5-8A5C25F1BC94}" type="pres">
      <dgm:prSet presAssocID="{4763B453-3003-BE4B-BC65-35A6048C2A70}" presName="tSp" presStyleCnt="0"/>
      <dgm:spPr/>
    </dgm:pt>
    <dgm:pt modelId="{3B029B1F-A4F1-F14C-80EF-A08ADFEBA288}" type="pres">
      <dgm:prSet presAssocID="{4763B453-3003-BE4B-BC65-35A6048C2A70}" presName="bSp" presStyleCnt="0"/>
      <dgm:spPr/>
    </dgm:pt>
    <dgm:pt modelId="{FAB08C7B-900D-7546-9604-6F738E9CE770}" type="pres">
      <dgm:prSet presAssocID="{4763B453-3003-BE4B-BC65-35A6048C2A70}" presName="process" presStyleCnt="0"/>
      <dgm:spPr/>
    </dgm:pt>
    <dgm:pt modelId="{EDBF8DC1-6A00-2943-8D05-979BFAE404DC}" type="pres">
      <dgm:prSet presAssocID="{630159A6-ECE4-5543-B8E1-904441480A3A}" presName="composite1" presStyleCnt="0"/>
      <dgm:spPr/>
    </dgm:pt>
    <dgm:pt modelId="{14727BB0-445E-DA4D-9C9E-00F3B0710F73}" type="pres">
      <dgm:prSet presAssocID="{630159A6-ECE4-5543-B8E1-904441480A3A}" presName="dummyNode1" presStyleLbl="node1" presStyleIdx="0" presStyleCnt="3"/>
      <dgm:spPr/>
    </dgm:pt>
    <dgm:pt modelId="{427D8EEB-2049-2648-AFC6-C22C20A27F4A}" type="pres">
      <dgm:prSet presAssocID="{630159A6-ECE4-5543-B8E1-904441480A3A}" presName="childNode1" presStyleLbl="bgAcc1" presStyleIdx="0" presStyleCnt="3">
        <dgm:presLayoutVars>
          <dgm:bulletEnabled val="1"/>
        </dgm:presLayoutVars>
      </dgm:prSet>
      <dgm:spPr/>
      <dgm:t>
        <a:bodyPr/>
        <a:lstStyle/>
        <a:p>
          <a:endParaRPr lang="en-US"/>
        </a:p>
      </dgm:t>
    </dgm:pt>
    <dgm:pt modelId="{2F70247C-A04B-AD45-AC70-BE918C630478}" type="pres">
      <dgm:prSet presAssocID="{630159A6-ECE4-5543-B8E1-904441480A3A}" presName="childNode1tx" presStyleLbl="bgAcc1" presStyleIdx="0" presStyleCnt="3">
        <dgm:presLayoutVars>
          <dgm:bulletEnabled val="1"/>
        </dgm:presLayoutVars>
      </dgm:prSet>
      <dgm:spPr/>
      <dgm:t>
        <a:bodyPr/>
        <a:lstStyle/>
        <a:p>
          <a:endParaRPr lang="en-US"/>
        </a:p>
      </dgm:t>
    </dgm:pt>
    <dgm:pt modelId="{33A75B8A-063E-3442-9A98-7A55C4BAC8A9}" type="pres">
      <dgm:prSet presAssocID="{630159A6-ECE4-5543-B8E1-904441480A3A}" presName="parentNode1" presStyleLbl="node1" presStyleIdx="0" presStyleCnt="3">
        <dgm:presLayoutVars>
          <dgm:chMax val="1"/>
          <dgm:bulletEnabled val="1"/>
        </dgm:presLayoutVars>
      </dgm:prSet>
      <dgm:spPr/>
      <dgm:t>
        <a:bodyPr/>
        <a:lstStyle/>
        <a:p>
          <a:endParaRPr lang="en-US"/>
        </a:p>
      </dgm:t>
    </dgm:pt>
    <dgm:pt modelId="{C571D011-0A28-9940-AF71-FA5AF3F2B7B4}" type="pres">
      <dgm:prSet presAssocID="{630159A6-ECE4-5543-B8E1-904441480A3A}" presName="connSite1" presStyleCnt="0"/>
      <dgm:spPr/>
    </dgm:pt>
    <dgm:pt modelId="{36B41190-F35A-FA4E-BE30-2333622E25B8}" type="pres">
      <dgm:prSet presAssocID="{02AA66DA-C627-DE4F-A739-0F7DFC9D933E}" presName="Name9" presStyleLbl="sibTrans2D1" presStyleIdx="0" presStyleCnt="2" custLinFactNeighborX="39626" custLinFactNeighborY="-18622"/>
      <dgm:spPr/>
      <dgm:t>
        <a:bodyPr/>
        <a:lstStyle/>
        <a:p>
          <a:endParaRPr lang="en-US"/>
        </a:p>
      </dgm:t>
    </dgm:pt>
    <dgm:pt modelId="{D9F6B144-7ACD-0141-8EAB-F7E7DF936771}" type="pres">
      <dgm:prSet presAssocID="{B0FF0038-6463-BC40-898A-D61307F146A9}" presName="composite2" presStyleCnt="0"/>
      <dgm:spPr/>
    </dgm:pt>
    <dgm:pt modelId="{F79BD0B0-F83A-E04D-94D4-10790FC27832}" type="pres">
      <dgm:prSet presAssocID="{B0FF0038-6463-BC40-898A-D61307F146A9}" presName="dummyNode2" presStyleLbl="node1" presStyleIdx="0" presStyleCnt="3"/>
      <dgm:spPr/>
    </dgm:pt>
    <dgm:pt modelId="{825BAB85-B5AC-C240-B731-B8A3809F9D5A}" type="pres">
      <dgm:prSet presAssocID="{B0FF0038-6463-BC40-898A-D61307F146A9}" presName="childNode2" presStyleLbl="bgAcc1" presStyleIdx="1" presStyleCnt="3">
        <dgm:presLayoutVars>
          <dgm:bulletEnabled val="1"/>
        </dgm:presLayoutVars>
      </dgm:prSet>
      <dgm:spPr/>
      <dgm:t>
        <a:bodyPr/>
        <a:lstStyle/>
        <a:p>
          <a:endParaRPr lang="en-US"/>
        </a:p>
      </dgm:t>
    </dgm:pt>
    <dgm:pt modelId="{26FC9599-7422-714F-B624-A5FFEAC53482}" type="pres">
      <dgm:prSet presAssocID="{B0FF0038-6463-BC40-898A-D61307F146A9}" presName="childNode2tx" presStyleLbl="bgAcc1" presStyleIdx="1" presStyleCnt="3">
        <dgm:presLayoutVars>
          <dgm:bulletEnabled val="1"/>
        </dgm:presLayoutVars>
      </dgm:prSet>
      <dgm:spPr/>
      <dgm:t>
        <a:bodyPr/>
        <a:lstStyle/>
        <a:p>
          <a:endParaRPr lang="en-US"/>
        </a:p>
      </dgm:t>
    </dgm:pt>
    <dgm:pt modelId="{40FD0C39-A57B-4746-83D5-D73CAC789D9D}" type="pres">
      <dgm:prSet presAssocID="{B0FF0038-6463-BC40-898A-D61307F146A9}" presName="parentNode2" presStyleLbl="node1" presStyleIdx="1" presStyleCnt="3">
        <dgm:presLayoutVars>
          <dgm:chMax val="0"/>
          <dgm:bulletEnabled val="1"/>
        </dgm:presLayoutVars>
      </dgm:prSet>
      <dgm:spPr/>
      <dgm:t>
        <a:bodyPr/>
        <a:lstStyle/>
        <a:p>
          <a:endParaRPr lang="en-US"/>
        </a:p>
      </dgm:t>
    </dgm:pt>
    <dgm:pt modelId="{20679EA1-1643-7743-A266-9F78A260C104}" type="pres">
      <dgm:prSet presAssocID="{B0FF0038-6463-BC40-898A-D61307F146A9}" presName="connSite2" presStyleCnt="0"/>
      <dgm:spPr/>
    </dgm:pt>
    <dgm:pt modelId="{079A0B5B-F15E-4046-9140-9BDD7C7AACA6}" type="pres">
      <dgm:prSet presAssocID="{136A7F17-716C-1A40-B05C-66DC9343EB1F}" presName="Name18" presStyleLbl="sibTrans2D1" presStyleIdx="1" presStyleCnt="2" custLinFactNeighborX="33901" custLinFactNeighborY="13942"/>
      <dgm:spPr/>
      <dgm:t>
        <a:bodyPr/>
        <a:lstStyle/>
        <a:p>
          <a:endParaRPr lang="en-US"/>
        </a:p>
      </dgm:t>
    </dgm:pt>
    <dgm:pt modelId="{5AAC19E9-AE2B-CA48-8544-B8C2C4EFA8CC}" type="pres">
      <dgm:prSet presAssocID="{A5EDDE4F-452F-B545-A52A-9B0A283818F9}" presName="composite1" presStyleCnt="0"/>
      <dgm:spPr/>
    </dgm:pt>
    <dgm:pt modelId="{19F59F81-2788-7E47-B3F8-3E32F0136CBE}" type="pres">
      <dgm:prSet presAssocID="{A5EDDE4F-452F-B545-A52A-9B0A283818F9}" presName="dummyNode1" presStyleLbl="node1" presStyleIdx="1" presStyleCnt="3"/>
      <dgm:spPr/>
    </dgm:pt>
    <dgm:pt modelId="{E95E5B31-3BA2-A045-AC9E-494CFC95ED76}" type="pres">
      <dgm:prSet presAssocID="{A5EDDE4F-452F-B545-A52A-9B0A283818F9}" presName="childNode1" presStyleLbl="bgAcc1" presStyleIdx="2" presStyleCnt="3">
        <dgm:presLayoutVars>
          <dgm:bulletEnabled val="1"/>
        </dgm:presLayoutVars>
      </dgm:prSet>
      <dgm:spPr/>
      <dgm:t>
        <a:bodyPr/>
        <a:lstStyle/>
        <a:p>
          <a:endParaRPr lang="en-US"/>
        </a:p>
      </dgm:t>
    </dgm:pt>
    <dgm:pt modelId="{D6927B3F-93FF-B241-A8CC-88E182CBC191}" type="pres">
      <dgm:prSet presAssocID="{A5EDDE4F-452F-B545-A52A-9B0A283818F9}" presName="childNode1tx" presStyleLbl="bgAcc1" presStyleIdx="2" presStyleCnt="3">
        <dgm:presLayoutVars>
          <dgm:bulletEnabled val="1"/>
        </dgm:presLayoutVars>
      </dgm:prSet>
      <dgm:spPr/>
      <dgm:t>
        <a:bodyPr/>
        <a:lstStyle/>
        <a:p>
          <a:endParaRPr lang="en-US"/>
        </a:p>
      </dgm:t>
    </dgm:pt>
    <dgm:pt modelId="{54341ACF-E68C-CA4B-900B-389E6B4A70FE}" type="pres">
      <dgm:prSet presAssocID="{A5EDDE4F-452F-B545-A52A-9B0A283818F9}" presName="parentNode1" presStyleLbl="node1" presStyleIdx="2" presStyleCnt="3">
        <dgm:presLayoutVars>
          <dgm:chMax val="1"/>
          <dgm:bulletEnabled val="1"/>
        </dgm:presLayoutVars>
      </dgm:prSet>
      <dgm:spPr/>
      <dgm:t>
        <a:bodyPr/>
        <a:lstStyle/>
        <a:p>
          <a:endParaRPr lang="en-US"/>
        </a:p>
      </dgm:t>
    </dgm:pt>
    <dgm:pt modelId="{0F171057-04C2-DD4F-9621-9E7128365318}" type="pres">
      <dgm:prSet presAssocID="{A5EDDE4F-452F-B545-A52A-9B0A283818F9}" presName="connSite1" presStyleCnt="0"/>
      <dgm:spPr/>
    </dgm:pt>
  </dgm:ptLst>
  <dgm:cxnLst>
    <dgm:cxn modelId="{7BA60450-F50E-49D3-A97B-5C648C994257}" type="presOf" srcId="{A5EDDE4F-452F-B545-A52A-9B0A283818F9}" destId="{54341ACF-E68C-CA4B-900B-389E6B4A70FE}" srcOrd="0" destOrd="0" presId="urn:microsoft.com/office/officeart/2005/8/layout/hProcess4"/>
    <dgm:cxn modelId="{9C517C95-14FF-D149-BC77-A85A154F33FD}" srcId="{630159A6-ECE4-5543-B8E1-904441480A3A}" destId="{572EE7DF-398B-A543-9D3E-3EA859DEEC12}" srcOrd="0" destOrd="0" parTransId="{E21FE3DD-6B0A-4642-86B1-8147F147EEDB}" sibTransId="{0789279E-D7BC-8B49-A23D-8ADA0C3861CE}"/>
    <dgm:cxn modelId="{1047AEC1-882D-B54F-B1B6-AEC81B8E4D1A}" srcId="{4763B453-3003-BE4B-BC65-35A6048C2A70}" destId="{630159A6-ECE4-5543-B8E1-904441480A3A}" srcOrd="0" destOrd="0" parTransId="{E5017DA0-3D4F-A24B-995A-94A1F5027FAD}" sibTransId="{02AA66DA-C627-DE4F-A739-0F7DFC9D933E}"/>
    <dgm:cxn modelId="{0CFA3EE7-B30E-114F-A8BE-227C7859F6A7}" srcId="{B0FF0038-6463-BC40-898A-D61307F146A9}" destId="{16AD8A2E-B1ED-994B-A720-8D85DB77A14E}" srcOrd="0" destOrd="0" parTransId="{741B6F3A-3550-3D44-99B3-8C932960E449}" sibTransId="{E13B2DF2-894F-5D46-A9B6-4078D489C551}"/>
    <dgm:cxn modelId="{CF168D7D-8F59-4BD1-8895-6CBCDBCF0E4F}" type="presOf" srcId="{F77A4EFE-0A6B-8345-8340-77B1A902EEE0}" destId="{825BAB85-B5AC-C240-B731-B8A3809F9D5A}" srcOrd="0" destOrd="1" presId="urn:microsoft.com/office/officeart/2005/8/layout/hProcess4"/>
    <dgm:cxn modelId="{248B64EE-6740-4CDC-A88B-8068989C5C5A}" type="presOf" srcId="{F77A4EFE-0A6B-8345-8340-77B1A902EEE0}" destId="{26FC9599-7422-714F-B624-A5FFEAC53482}" srcOrd="1" destOrd="1" presId="urn:microsoft.com/office/officeart/2005/8/layout/hProcess4"/>
    <dgm:cxn modelId="{F1E643D9-61D7-43FF-9AC3-3F7B1507EC17}" type="presOf" srcId="{630159A6-ECE4-5543-B8E1-904441480A3A}" destId="{33A75B8A-063E-3442-9A98-7A55C4BAC8A9}" srcOrd="0" destOrd="0" presId="urn:microsoft.com/office/officeart/2005/8/layout/hProcess4"/>
    <dgm:cxn modelId="{95ADB6D5-9663-D04F-9550-BA2AE32A510F}" srcId="{A5EDDE4F-452F-B545-A52A-9B0A283818F9}" destId="{D17B0FC4-6C12-9740-ACB9-7B41414C444D}" srcOrd="0" destOrd="0" parTransId="{A3659257-24E3-584E-85B6-B250B54A1BBA}" sibTransId="{1D0E7A55-F337-E245-890C-86F2A8560208}"/>
    <dgm:cxn modelId="{D64E6A8B-7FFB-A74D-9265-AA3AADD620AF}" srcId="{630159A6-ECE4-5543-B8E1-904441480A3A}" destId="{4C26F655-A7BD-BB4A-B322-1F076A5EF829}" srcOrd="1" destOrd="0" parTransId="{755531A6-5226-BB42-AE92-D3935260ED55}" sibTransId="{21290E9B-F85B-EF40-944C-A8DC48F3D286}"/>
    <dgm:cxn modelId="{51B8EFFF-B54D-4A81-B4DA-C34D9D5FBEF6}" type="presOf" srcId="{B0FF0038-6463-BC40-898A-D61307F146A9}" destId="{40FD0C39-A57B-4746-83D5-D73CAC789D9D}" srcOrd="0" destOrd="0" presId="urn:microsoft.com/office/officeart/2005/8/layout/hProcess4"/>
    <dgm:cxn modelId="{47D1A335-C50D-4A9F-8B56-396AFA5B88A0}" type="presOf" srcId="{E4B73263-1453-AD48-978E-61B53AF7EB10}" destId="{825BAB85-B5AC-C240-B731-B8A3809F9D5A}" srcOrd="0" destOrd="2" presId="urn:microsoft.com/office/officeart/2005/8/layout/hProcess4"/>
    <dgm:cxn modelId="{55B3DE84-C3C0-4135-BFC5-7199B0AE5008}" type="presOf" srcId="{16AD8A2E-B1ED-994B-A720-8D85DB77A14E}" destId="{825BAB85-B5AC-C240-B731-B8A3809F9D5A}" srcOrd="0" destOrd="0" presId="urn:microsoft.com/office/officeart/2005/8/layout/hProcess4"/>
    <dgm:cxn modelId="{5C325CA7-E243-42C6-912E-88BED7C18167}" type="presOf" srcId="{572EE7DF-398B-A543-9D3E-3EA859DEEC12}" destId="{2F70247C-A04B-AD45-AC70-BE918C630478}" srcOrd="1" destOrd="0" presId="urn:microsoft.com/office/officeart/2005/8/layout/hProcess4"/>
    <dgm:cxn modelId="{A4D90174-267F-4F34-925B-B646A0728982}" type="presOf" srcId="{136A7F17-716C-1A40-B05C-66DC9343EB1F}" destId="{079A0B5B-F15E-4046-9140-9BDD7C7AACA6}" srcOrd="0" destOrd="0" presId="urn:microsoft.com/office/officeart/2005/8/layout/hProcess4"/>
    <dgm:cxn modelId="{4182B97D-FBDB-804D-9BDA-CEE68B0568F1}" srcId="{B0FF0038-6463-BC40-898A-D61307F146A9}" destId="{F77A4EFE-0A6B-8345-8340-77B1A902EEE0}" srcOrd="1" destOrd="0" parTransId="{D4BF003D-EA09-864B-9501-78A7A7F9C785}" sibTransId="{235F8A43-61B8-1A4E-876F-2311ABEF2B98}"/>
    <dgm:cxn modelId="{D172DE6A-DC69-483D-B21C-481ED95C4EB1}" type="presOf" srcId="{4763B453-3003-BE4B-BC65-35A6048C2A70}" destId="{61DB9F86-B90E-384E-866B-526AE45BE440}" srcOrd="0" destOrd="0" presId="urn:microsoft.com/office/officeart/2005/8/layout/hProcess4"/>
    <dgm:cxn modelId="{A622981F-50DB-4A48-9DAB-78E3204EF996}" type="presOf" srcId="{D17B0FC4-6C12-9740-ACB9-7B41414C444D}" destId="{D6927B3F-93FF-B241-A8CC-88E182CBC191}" srcOrd="1" destOrd="0" presId="urn:microsoft.com/office/officeart/2005/8/layout/hProcess4"/>
    <dgm:cxn modelId="{5925DAA3-954A-4ECF-BDE8-5013C2283550}" type="presOf" srcId="{02AA66DA-C627-DE4F-A739-0F7DFC9D933E}" destId="{36B41190-F35A-FA4E-BE30-2333622E25B8}" srcOrd="0" destOrd="0" presId="urn:microsoft.com/office/officeart/2005/8/layout/hProcess4"/>
    <dgm:cxn modelId="{E9249FF9-397A-4B4B-97DC-7B9AA5C32165}" srcId="{B0FF0038-6463-BC40-898A-D61307F146A9}" destId="{E4B73263-1453-AD48-978E-61B53AF7EB10}" srcOrd="2" destOrd="0" parTransId="{59729CCC-D5AD-BF40-8004-B607C848920B}" sibTransId="{0C8F943F-6D51-1F4A-A3EC-14DDC71D2C7B}"/>
    <dgm:cxn modelId="{0BEABBB5-05FD-48D8-B42B-50D0A4C50AA4}" type="presOf" srcId="{E4B73263-1453-AD48-978E-61B53AF7EB10}" destId="{26FC9599-7422-714F-B624-A5FFEAC53482}" srcOrd="1" destOrd="2" presId="urn:microsoft.com/office/officeart/2005/8/layout/hProcess4"/>
    <dgm:cxn modelId="{199F5508-7359-134C-A241-8CC67A23AC89}" srcId="{4763B453-3003-BE4B-BC65-35A6048C2A70}" destId="{B0FF0038-6463-BC40-898A-D61307F146A9}" srcOrd="1" destOrd="0" parTransId="{3A9C8B28-6C7B-F54A-A80D-64EEB6FCEECE}" sibTransId="{136A7F17-716C-1A40-B05C-66DC9343EB1F}"/>
    <dgm:cxn modelId="{90B301D0-4598-41C8-BD93-A153166D3C96}" type="presOf" srcId="{D17B0FC4-6C12-9740-ACB9-7B41414C444D}" destId="{E95E5B31-3BA2-A045-AC9E-494CFC95ED76}" srcOrd="0" destOrd="0" presId="urn:microsoft.com/office/officeart/2005/8/layout/hProcess4"/>
    <dgm:cxn modelId="{907B1B2F-3A07-4C09-BD88-A8AE4AFA9388}" type="presOf" srcId="{572EE7DF-398B-A543-9D3E-3EA859DEEC12}" destId="{427D8EEB-2049-2648-AFC6-C22C20A27F4A}" srcOrd="0" destOrd="0" presId="urn:microsoft.com/office/officeart/2005/8/layout/hProcess4"/>
    <dgm:cxn modelId="{58B9AAE3-3BFB-4F5F-97D7-8F8D9F6FCA09}" type="presOf" srcId="{4C26F655-A7BD-BB4A-B322-1F076A5EF829}" destId="{427D8EEB-2049-2648-AFC6-C22C20A27F4A}" srcOrd="0" destOrd="1" presId="urn:microsoft.com/office/officeart/2005/8/layout/hProcess4"/>
    <dgm:cxn modelId="{5C1D3185-83BC-46FF-B133-BBFD5DC95005}" type="presOf" srcId="{16AD8A2E-B1ED-994B-A720-8D85DB77A14E}" destId="{26FC9599-7422-714F-B624-A5FFEAC53482}" srcOrd="1" destOrd="0" presId="urn:microsoft.com/office/officeart/2005/8/layout/hProcess4"/>
    <dgm:cxn modelId="{59697A41-C96F-334A-B883-D4BF53BB4AC6}" srcId="{4763B453-3003-BE4B-BC65-35A6048C2A70}" destId="{A5EDDE4F-452F-B545-A52A-9B0A283818F9}" srcOrd="2" destOrd="0" parTransId="{B0DA5D60-F0B4-1143-AAD3-988185BEAB54}" sibTransId="{37EA7F2B-1551-6A4F-8630-AC9DE64BD4E1}"/>
    <dgm:cxn modelId="{15C644A1-5002-4850-AD77-932E8E1542DD}" type="presOf" srcId="{4C26F655-A7BD-BB4A-B322-1F076A5EF829}" destId="{2F70247C-A04B-AD45-AC70-BE918C630478}" srcOrd="1" destOrd="1" presId="urn:microsoft.com/office/officeart/2005/8/layout/hProcess4"/>
    <dgm:cxn modelId="{A5F5F65B-559F-4551-9DE9-C1E318DDBAA7}" type="presParOf" srcId="{61DB9F86-B90E-384E-866B-526AE45BE440}" destId="{BCABF4FF-8D6D-074B-83D5-8A5C25F1BC94}" srcOrd="0" destOrd="0" presId="urn:microsoft.com/office/officeart/2005/8/layout/hProcess4"/>
    <dgm:cxn modelId="{2B9C364D-5CB1-41C2-8A72-40F2FCC5E1FE}" type="presParOf" srcId="{61DB9F86-B90E-384E-866B-526AE45BE440}" destId="{3B029B1F-A4F1-F14C-80EF-A08ADFEBA288}" srcOrd="1" destOrd="0" presId="urn:microsoft.com/office/officeart/2005/8/layout/hProcess4"/>
    <dgm:cxn modelId="{33A0545C-9BB7-4187-BF7B-25059D05607F}" type="presParOf" srcId="{61DB9F86-B90E-384E-866B-526AE45BE440}" destId="{FAB08C7B-900D-7546-9604-6F738E9CE770}" srcOrd="2" destOrd="0" presId="urn:microsoft.com/office/officeart/2005/8/layout/hProcess4"/>
    <dgm:cxn modelId="{473372E9-9CEB-43A9-95AB-AA65241B0769}" type="presParOf" srcId="{FAB08C7B-900D-7546-9604-6F738E9CE770}" destId="{EDBF8DC1-6A00-2943-8D05-979BFAE404DC}" srcOrd="0" destOrd="0" presId="urn:microsoft.com/office/officeart/2005/8/layout/hProcess4"/>
    <dgm:cxn modelId="{FED016B0-5BFD-48E8-8F42-ACD1DE7EE8E6}" type="presParOf" srcId="{EDBF8DC1-6A00-2943-8D05-979BFAE404DC}" destId="{14727BB0-445E-DA4D-9C9E-00F3B0710F73}" srcOrd="0" destOrd="0" presId="urn:microsoft.com/office/officeart/2005/8/layout/hProcess4"/>
    <dgm:cxn modelId="{DAB7B4E5-ADB7-4B6C-8C62-FB9292908178}" type="presParOf" srcId="{EDBF8DC1-6A00-2943-8D05-979BFAE404DC}" destId="{427D8EEB-2049-2648-AFC6-C22C20A27F4A}" srcOrd="1" destOrd="0" presId="urn:microsoft.com/office/officeart/2005/8/layout/hProcess4"/>
    <dgm:cxn modelId="{BBF15E65-E277-4346-B140-8A9BB2A6714E}" type="presParOf" srcId="{EDBF8DC1-6A00-2943-8D05-979BFAE404DC}" destId="{2F70247C-A04B-AD45-AC70-BE918C630478}" srcOrd="2" destOrd="0" presId="urn:microsoft.com/office/officeart/2005/8/layout/hProcess4"/>
    <dgm:cxn modelId="{5AFF047D-B697-4E30-9F03-09EA7D41AFE2}" type="presParOf" srcId="{EDBF8DC1-6A00-2943-8D05-979BFAE404DC}" destId="{33A75B8A-063E-3442-9A98-7A55C4BAC8A9}" srcOrd="3" destOrd="0" presId="urn:microsoft.com/office/officeart/2005/8/layout/hProcess4"/>
    <dgm:cxn modelId="{53B2C698-7A49-47C3-9282-EC15C7A866ED}" type="presParOf" srcId="{EDBF8DC1-6A00-2943-8D05-979BFAE404DC}" destId="{C571D011-0A28-9940-AF71-FA5AF3F2B7B4}" srcOrd="4" destOrd="0" presId="urn:microsoft.com/office/officeart/2005/8/layout/hProcess4"/>
    <dgm:cxn modelId="{8F144B7E-AF32-4DAB-8A7E-A96611B2C507}" type="presParOf" srcId="{FAB08C7B-900D-7546-9604-6F738E9CE770}" destId="{36B41190-F35A-FA4E-BE30-2333622E25B8}" srcOrd="1" destOrd="0" presId="urn:microsoft.com/office/officeart/2005/8/layout/hProcess4"/>
    <dgm:cxn modelId="{712DA41E-A74E-495A-B995-C1024D76EE73}" type="presParOf" srcId="{FAB08C7B-900D-7546-9604-6F738E9CE770}" destId="{D9F6B144-7ACD-0141-8EAB-F7E7DF936771}" srcOrd="2" destOrd="0" presId="urn:microsoft.com/office/officeart/2005/8/layout/hProcess4"/>
    <dgm:cxn modelId="{22F02EDD-E007-4EB1-AF11-A1EF858D16FE}" type="presParOf" srcId="{D9F6B144-7ACD-0141-8EAB-F7E7DF936771}" destId="{F79BD0B0-F83A-E04D-94D4-10790FC27832}" srcOrd="0" destOrd="0" presId="urn:microsoft.com/office/officeart/2005/8/layout/hProcess4"/>
    <dgm:cxn modelId="{A244D55D-BCEB-4987-9135-AD7A64AD58F4}" type="presParOf" srcId="{D9F6B144-7ACD-0141-8EAB-F7E7DF936771}" destId="{825BAB85-B5AC-C240-B731-B8A3809F9D5A}" srcOrd="1" destOrd="0" presId="urn:microsoft.com/office/officeart/2005/8/layout/hProcess4"/>
    <dgm:cxn modelId="{210A752B-4874-4FDC-A66A-A88069CC3E54}" type="presParOf" srcId="{D9F6B144-7ACD-0141-8EAB-F7E7DF936771}" destId="{26FC9599-7422-714F-B624-A5FFEAC53482}" srcOrd="2" destOrd="0" presId="urn:microsoft.com/office/officeart/2005/8/layout/hProcess4"/>
    <dgm:cxn modelId="{B24914CD-7E4D-4FFE-BE1E-CA7B4CDA1938}" type="presParOf" srcId="{D9F6B144-7ACD-0141-8EAB-F7E7DF936771}" destId="{40FD0C39-A57B-4746-83D5-D73CAC789D9D}" srcOrd="3" destOrd="0" presId="urn:microsoft.com/office/officeart/2005/8/layout/hProcess4"/>
    <dgm:cxn modelId="{E828EA4B-A35D-4739-80B5-298174DBD033}" type="presParOf" srcId="{D9F6B144-7ACD-0141-8EAB-F7E7DF936771}" destId="{20679EA1-1643-7743-A266-9F78A260C104}" srcOrd="4" destOrd="0" presId="urn:microsoft.com/office/officeart/2005/8/layout/hProcess4"/>
    <dgm:cxn modelId="{D989D984-3F78-4F19-B07E-09790170DD7B}" type="presParOf" srcId="{FAB08C7B-900D-7546-9604-6F738E9CE770}" destId="{079A0B5B-F15E-4046-9140-9BDD7C7AACA6}" srcOrd="3" destOrd="0" presId="urn:microsoft.com/office/officeart/2005/8/layout/hProcess4"/>
    <dgm:cxn modelId="{02A6D4BA-42B3-404C-A750-A03C12628A69}" type="presParOf" srcId="{FAB08C7B-900D-7546-9604-6F738E9CE770}" destId="{5AAC19E9-AE2B-CA48-8544-B8C2C4EFA8CC}" srcOrd="4" destOrd="0" presId="urn:microsoft.com/office/officeart/2005/8/layout/hProcess4"/>
    <dgm:cxn modelId="{97A24300-DE06-42E7-A162-EB538708180B}" type="presParOf" srcId="{5AAC19E9-AE2B-CA48-8544-B8C2C4EFA8CC}" destId="{19F59F81-2788-7E47-B3F8-3E32F0136CBE}" srcOrd="0" destOrd="0" presId="urn:microsoft.com/office/officeart/2005/8/layout/hProcess4"/>
    <dgm:cxn modelId="{BFA834CE-D74A-47A3-B76E-6A41B85A3868}" type="presParOf" srcId="{5AAC19E9-AE2B-CA48-8544-B8C2C4EFA8CC}" destId="{E95E5B31-3BA2-A045-AC9E-494CFC95ED76}" srcOrd="1" destOrd="0" presId="urn:microsoft.com/office/officeart/2005/8/layout/hProcess4"/>
    <dgm:cxn modelId="{40F2B897-3356-4D13-9550-F88F2F7046D6}" type="presParOf" srcId="{5AAC19E9-AE2B-CA48-8544-B8C2C4EFA8CC}" destId="{D6927B3F-93FF-B241-A8CC-88E182CBC191}" srcOrd="2" destOrd="0" presId="urn:microsoft.com/office/officeart/2005/8/layout/hProcess4"/>
    <dgm:cxn modelId="{3E356458-A3D3-4604-AF17-BC946529F1BA}" type="presParOf" srcId="{5AAC19E9-AE2B-CA48-8544-B8C2C4EFA8CC}" destId="{54341ACF-E68C-CA4B-900B-389E6B4A70FE}" srcOrd="3" destOrd="0" presId="urn:microsoft.com/office/officeart/2005/8/layout/hProcess4"/>
    <dgm:cxn modelId="{E048FBF4-E546-4A7B-9F2D-8D7F9804F488}" type="presParOf" srcId="{5AAC19E9-AE2B-CA48-8544-B8C2C4EFA8CC}" destId="{0F171057-04C2-DD4F-9621-9E7128365318}"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10DC1C5-AE1D-0848-9016-18A40D12B7F8}" type="doc">
      <dgm:prSet loTypeId="urn:microsoft.com/office/officeart/2005/8/layout/lProcess1" loCatId="process" qsTypeId="urn:microsoft.com/office/officeart/2005/8/quickstyle/simple4" qsCatId="simple" csTypeId="urn:microsoft.com/office/officeart/2005/8/colors/accent1_2" csCatId="accent1" phldr="1"/>
      <dgm:spPr/>
      <dgm:t>
        <a:bodyPr/>
        <a:lstStyle/>
        <a:p>
          <a:endParaRPr lang="en-US"/>
        </a:p>
      </dgm:t>
    </dgm:pt>
    <dgm:pt modelId="{F774AE7D-BD23-E04E-9EEF-B3AE48BF442B}">
      <dgm:prSet/>
      <dgm:spPr>
        <a:solidFill>
          <a:schemeClr val="tx2">
            <a:lumMod val="75000"/>
          </a:schemeClr>
        </a:solidFill>
        <a:ln w="25400">
          <a:solidFill>
            <a:schemeClr val="bg1"/>
          </a:solidFill>
        </a:ln>
      </dgm:spPr>
      <dgm:t>
        <a:bodyPr/>
        <a:lstStyle/>
        <a:p>
          <a:pPr rtl="0"/>
          <a:r>
            <a:rPr lang="en-US" b="1" dirty="0" smtClean="0">
              <a:solidFill>
                <a:schemeClr val="bg1"/>
              </a:solidFill>
            </a:rPr>
            <a:t>Database access control system determines:</a:t>
          </a:r>
          <a:endParaRPr lang="en-US" dirty="0">
            <a:solidFill>
              <a:schemeClr val="bg1"/>
            </a:solidFill>
          </a:endParaRPr>
        </a:p>
      </dgm:t>
    </dgm:pt>
    <dgm:pt modelId="{C987D3B0-D736-394F-AE91-3EF70DF6CDFA}" type="parTrans" cxnId="{6177823B-B89C-4F43-A69D-E6976702F1CA}">
      <dgm:prSet/>
      <dgm:spPr/>
      <dgm:t>
        <a:bodyPr/>
        <a:lstStyle/>
        <a:p>
          <a:endParaRPr lang="en-US"/>
        </a:p>
      </dgm:t>
    </dgm:pt>
    <dgm:pt modelId="{A8817683-5C99-794C-B1D1-F123710528D9}" type="sibTrans" cxnId="{6177823B-B89C-4F43-A69D-E6976702F1CA}">
      <dgm:prSet/>
      <dgm:spPr/>
      <dgm:t>
        <a:bodyPr/>
        <a:lstStyle/>
        <a:p>
          <a:endParaRPr lang="en-US"/>
        </a:p>
      </dgm:t>
    </dgm:pt>
    <dgm:pt modelId="{62E2169F-C878-C043-A33B-924666554428}">
      <dgm:prSet custT="1"/>
      <dgm:spPr>
        <a:ln w="25400">
          <a:solidFill>
            <a:schemeClr val="bg1"/>
          </a:solidFill>
        </a:ln>
      </dgm:spPr>
      <dgm:t>
        <a:bodyPr/>
        <a:lstStyle/>
        <a:p>
          <a:pPr rtl="0"/>
          <a:r>
            <a:rPr lang="en-US" sz="1800" b="1" dirty="0" smtClean="0"/>
            <a:t>If the user has access to the entire database or just portions of it</a:t>
          </a:r>
          <a:endParaRPr lang="en-US" sz="1800" dirty="0"/>
        </a:p>
      </dgm:t>
    </dgm:pt>
    <dgm:pt modelId="{AC793626-DCB5-814F-9E69-0EB4F76967D1}" type="parTrans" cxnId="{70C14049-91BC-B944-B89C-2CDE6C2FD8A9}">
      <dgm:prSet/>
      <dgm:spPr>
        <a:solidFill>
          <a:schemeClr val="accent1"/>
        </a:solidFill>
      </dgm:spPr>
      <dgm:t>
        <a:bodyPr/>
        <a:lstStyle/>
        <a:p>
          <a:endParaRPr lang="en-US"/>
        </a:p>
      </dgm:t>
    </dgm:pt>
    <dgm:pt modelId="{8A40CE69-350E-C443-9483-3F1B5D22964A}" type="sibTrans" cxnId="{70C14049-91BC-B944-B89C-2CDE6C2FD8A9}">
      <dgm:prSet/>
      <dgm:spPr>
        <a:solidFill>
          <a:schemeClr val="accent1"/>
        </a:solidFill>
      </dgm:spPr>
      <dgm:t>
        <a:bodyPr/>
        <a:lstStyle/>
        <a:p>
          <a:endParaRPr lang="en-US"/>
        </a:p>
      </dgm:t>
    </dgm:pt>
    <dgm:pt modelId="{3A7DE87B-FC8F-F042-A3A2-5A5885E21F55}">
      <dgm:prSet custT="1"/>
      <dgm:spPr>
        <a:ln w="25400">
          <a:solidFill>
            <a:schemeClr val="bg1"/>
          </a:solidFill>
        </a:ln>
      </dgm:spPr>
      <dgm:t>
        <a:bodyPr/>
        <a:lstStyle/>
        <a:p>
          <a:pPr rtl="0"/>
          <a:r>
            <a:rPr lang="en-US" sz="1800" b="1" dirty="0" smtClean="0"/>
            <a:t>What access rights the user has (create, insert, delete, update, read, write)</a:t>
          </a:r>
          <a:endParaRPr lang="en-US" sz="1800" dirty="0"/>
        </a:p>
      </dgm:t>
    </dgm:pt>
    <dgm:pt modelId="{2354BB83-68C6-7849-8B3C-6B33C7EE8F73}" type="parTrans" cxnId="{C977E433-8C05-0845-8833-2752B7BA0E6C}">
      <dgm:prSet/>
      <dgm:spPr/>
      <dgm:t>
        <a:bodyPr/>
        <a:lstStyle/>
        <a:p>
          <a:endParaRPr lang="en-US"/>
        </a:p>
      </dgm:t>
    </dgm:pt>
    <dgm:pt modelId="{DA30F3A1-34CC-1D49-A6AA-6D5815CFFFB1}" type="sibTrans" cxnId="{C977E433-8C05-0845-8833-2752B7BA0E6C}">
      <dgm:prSet/>
      <dgm:spPr/>
      <dgm:t>
        <a:bodyPr/>
        <a:lstStyle/>
        <a:p>
          <a:endParaRPr lang="en-US"/>
        </a:p>
      </dgm:t>
    </dgm:pt>
    <dgm:pt modelId="{CF9ED469-24BB-8E4E-9A48-BF019A27B1B2}">
      <dgm:prSet/>
      <dgm:spPr>
        <a:solidFill>
          <a:schemeClr val="tx2">
            <a:lumMod val="75000"/>
          </a:schemeClr>
        </a:solidFill>
        <a:ln w="25400">
          <a:solidFill>
            <a:schemeClr val="bg1"/>
          </a:solidFill>
        </a:ln>
      </dgm:spPr>
      <dgm:t>
        <a:bodyPr/>
        <a:lstStyle/>
        <a:p>
          <a:pPr rtl="0"/>
          <a:r>
            <a:rPr lang="en-US" b="1" dirty="0" smtClean="0">
              <a:solidFill>
                <a:srgbClr val="000000"/>
              </a:solidFill>
            </a:rPr>
            <a:t>Can support a range of administrative policies</a:t>
          </a:r>
          <a:endParaRPr lang="en-US" dirty="0">
            <a:solidFill>
              <a:srgbClr val="000000"/>
            </a:solidFill>
          </a:endParaRPr>
        </a:p>
      </dgm:t>
    </dgm:pt>
    <dgm:pt modelId="{568BC8F7-2973-D24A-A712-2395F82D90BE}" type="parTrans" cxnId="{0EF1B80F-C8E3-5744-8F89-E0294310D8BB}">
      <dgm:prSet/>
      <dgm:spPr/>
      <dgm:t>
        <a:bodyPr/>
        <a:lstStyle/>
        <a:p>
          <a:endParaRPr lang="en-US"/>
        </a:p>
      </dgm:t>
    </dgm:pt>
    <dgm:pt modelId="{77D2813C-9213-BA4C-BFBE-F88C6E1917CC}" type="sibTrans" cxnId="{0EF1B80F-C8E3-5744-8F89-E0294310D8BB}">
      <dgm:prSet/>
      <dgm:spPr/>
      <dgm:t>
        <a:bodyPr/>
        <a:lstStyle/>
        <a:p>
          <a:endParaRPr lang="en-US"/>
        </a:p>
      </dgm:t>
    </dgm:pt>
    <dgm:pt modelId="{7C4F428A-F8DB-EC40-A475-6DBDA6380575}">
      <dgm:prSet custT="1"/>
      <dgm:spPr>
        <a:ln w="25400">
          <a:solidFill>
            <a:schemeClr val="bg1"/>
          </a:solidFill>
        </a:ln>
      </dgm:spPr>
      <dgm:t>
        <a:bodyPr/>
        <a:lstStyle/>
        <a:p>
          <a:pPr rtl="0"/>
          <a:r>
            <a:rPr lang="en-US" sz="1800" b="1" dirty="0" smtClean="0"/>
            <a:t>Centralized administration</a:t>
          </a:r>
          <a:endParaRPr lang="en-US" sz="1800" dirty="0"/>
        </a:p>
      </dgm:t>
    </dgm:pt>
    <dgm:pt modelId="{3579225F-8382-0645-9DEC-5B58B7506EF3}" type="parTrans" cxnId="{24DD753B-F8EF-AA46-A026-6AF1D8948AFB}">
      <dgm:prSet/>
      <dgm:spPr>
        <a:solidFill>
          <a:schemeClr val="accent1"/>
        </a:solidFill>
      </dgm:spPr>
      <dgm:t>
        <a:bodyPr/>
        <a:lstStyle/>
        <a:p>
          <a:endParaRPr lang="en-US"/>
        </a:p>
      </dgm:t>
    </dgm:pt>
    <dgm:pt modelId="{7062FC6C-F862-E04E-863D-18303F0DA4BD}" type="sibTrans" cxnId="{24DD753B-F8EF-AA46-A026-6AF1D8948AFB}">
      <dgm:prSet/>
      <dgm:spPr>
        <a:solidFill>
          <a:schemeClr val="accent1"/>
        </a:solidFill>
      </dgm:spPr>
      <dgm:t>
        <a:bodyPr/>
        <a:lstStyle/>
        <a:p>
          <a:endParaRPr lang="en-US"/>
        </a:p>
      </dgm:t>
    </dgm:pt>
    <dgm:pt modelId="{C78A51F6-4E5F-B74F-B733-50176B863C6D}">
      <dgm:prSet custT="1"/>
      <dgm:spPr>
        <a:ln w="25400">
          <a:solidFill>
            <a:schemeClr val="bg1"/>
          </a:solidFill>
        </a:ln>
      </dgm:spPr>
      <dgm:t>
        <a:bodyPr/>
        <a:lstStyle/>
        <a:p>
          <a:pPr rtl="0"/>
          <a:r>
            <a:rPr lang="en-US" sz="1600" b="1" dirty="0" smtClean="0"/>
            <a:t>Small number of privileged users may grant and revoke access rights</a:t>
          </a:r>
          <a:endParaRPr lang="en-US" sz="1600" dirty="0"/>
        </a:p>
      </dgm:t>
    </dgm:pt>
    <dgm:pt modelId="{839FDDD5-EAAC-DB4B-B397-B41EE4B72BA1}" type="parTrans" cxnId="{F78545C9-217F-6949-894B-BEF7EAE5F2C0}">
      <dgm:prSet/>
      <dgm:spPr/>
      <dgm:t>
        <a:bodyPr/>
        <a:lstStyle/>
        <a:p>
          <a:endParaRPr lang="en-US"/>
        </a:p>
      </dgm:t>
    </dgm:pt>
    <dgm:pt modelId="{07DB008B-A44B-B54C-B1C0-0B853FDFF114}" type="sibTrans" cxnId="{F78545C9-217F-6949-894B-BEF7EAE5F2C0}">
      <dgm:prSet/>
      <dgm:spPr/>
      <dgm:t>
        <a:bodyPr/>
        <a:lstStyle/>
        <a:p>
          <a:endParaRPr lang="en-US"/>
        </a:p>
      </dgm:t>
    </dgm:pt>
    <dgm:pt modelId="{F3CCC854-9169-E543-87D2-AC2930F4EC5D}">
      <dgm:prSet custT="1"/>
      <dgm:spPr>
        <a:ln w="25400">
          <a:solidFill>
            <a:schemeClr val="bg1"/>
          </a:solidFill>
        </a:ln>
      </dgm:spPr>
      <dgm:t>
        <a:bodyPr/>
        <a:lstStyle/>
        <a:p>
          <a:pPr rtl="0"/>
          <a:r>
            <a:rPr lang="en-US" sz="1800" b="1" dirty="0" smtClean="0"/>
            <a:t>Ownership-based administration</a:t>
          </a:r>
          <a:endParaRPr lang="en-US" sz="1800" dirty="0"/>
        </a:p>
      </dgm:t>
    </dgm:pt>
    <dgm:pt modelId="{B52ABC47-C0C0-224A-9D21-3485167CDA24}" type="parTrans" cxnId="{5601EA34-73FB-F746-B58D-F30EDF9D1863}">
      <dgm:prSet/>
      <dgm:spPr/>
      <dgm:t>
        <a:bodyPr/>
        <a:lstStyle/>
        <a:p>
          <a:endParaRPr lang="en-US"/>
        </a:p>
      </dgm:t>
    </dgm:pt>
    <dgm:pt modelId="{BB6C4319-4C71-F54B-A791-204B39605426}" type="sibTrans" cxnId="{5601EA34-73FB-F746-B58D-F30EDF9D1863}">
      <dgm:prSet/>
      <dgm:spPr>
        <a:solidFill>
          <a:schemeClr val="accent1"/>
        </a:solidFill>
      </dgm:spPr>
      <dgm:t>
        <a:bodyPr/>
        <a:lstStyle/>
        <a:p>
          <a:endParaRPr lang="en-US"/>
        </a:p>
      </dgm:t>
    </dgm:pt>
    <dgm:pt modelId="{5A384C71-A5F0-494D-BF90-D8F49E8AF9A7}">
      <dgm:prSet custT="1"/>
      <dgm:spPr>
        <a:ln w="25400">
          <a:solidFill>
            <a:schemeClr val="bg1"/>
          </a:solidFill>
        </a:ln>
      </dgm:spPr>
      <dgm:t>
        <a:bodyPr/>
        <a:lstStyle/>
        <a:p>
          <a:pPr rtl="0"/>
          <a:r>
            <a:rPr lang="en-US" sz="1600" b="1" dirty="0" smtClean="0"/>
            <a:t>The creator of a table may grant and revoke access rights to the table</a:t>
          </a:r>
          <a:endParaRPr lang="en-US" sz="1600" dirty="0"/>
        </a:p>
      </dgm:t>
    </dgm:pt>
    <dgm:pt modelId="{5E27658A-FD50-564A-905B-013785CEAC19}" type="parTrans" cxnId="{FB12DDC9-1F9F-0347-A6D6-D7CE9A6698D6}">
      <dgm:prSet/>
      <dgm:spPr/>
      <dgm:t>
        <a:bodyPr/>
        <a:lstStyle/>
        <a:p>
          <a:endParaRPr lang="en-US"/>
        </a:p>
      </dgm:t>
    </dgm:pt>
    <dgm:pt modelId="{EDD341ED-816A-6848-B74F-516EC14A959C}" type="sibTrans" cxnId="{FB12DDC9-1F9F-0347-A6D6-D7CE9A6698D6}">
      <dgm:prSet/>
      <dgm:spPr/>
      <dgm:t>
        <a:bodyPr/>
        <a:lstStyle/>
        <a:p>
          <a:endParaRPr lang="en-US"/>
        </a:p>
      </dgm:t>
    </dgm:pt>
    <dgm:pt modelId="{D2D00EE0-E4A3-D843-A1FA-39B11F96B651}">
      <dgm:prSet/>
      <dgm:spPr>
        <a:ln w="25400">
          <a:solidFill>
            <a:schemeClr val="bg1"/>
          </a:solidFill>
        </a:ln>
      </dgm:spPr>
      <dgm:t>
        <a:bodyPr/>
        <a:lstStyle/>
        <a:p>
          <a:pPr rtl="0"/>
          <a:r>
            <a:rPr lang="en-US" b="1" dirty="0" smtClean="0"/>
            <a:t>Decentralized administration</a:t>
          </a:r>
          <a:endParaRPr lang="en-US" dirty="0"/>
        </a:p>
      </dgm:t>
    </dgm:pt>
    <dgm:pt modelId="{BE4C1E24-31B2-D548-8A3E-B27E00DE73F4}" type="parTrans" cxnId="{14BCF641-C4B9-794F-8DE7-F3A3409F5BFD}">
      <dgm:prSet/>
      <dgm:spPr/>
      <dgm:t>
        <a:bodyPr/>
        <a:lstStyle/>
        <a:p>
          <a:endParaRPr lang="en-US"/>
        </a:p>
      </dgm:t>
    </dgm:pt>
    <dgm:pt modelId="{2474DD5B-3CCD-C944-98D9-52D400FFF10A}" type="sibTrans" cxnId="{14BCF641-C4B9-794F-8DE7-F3A3409F5BFD}">
      <dgm:prSet/>
      <dgm:spPr/>
      <dgm:t>
        <a:bodyPr/>
        <a:lstStyle/>
        <a:p>
          <a:endParaRPr lang="en-US"/>
        </a:p>
      </dgm:t>
    </dgm:pt>
    <dgm:pt modelId="{60D0FDDF-B684-7B45-8123-1DBA95B2756B}">
      <dgm:prSet/>
      <dgm:spPr>
        <a:ln w="25400">
          <a:solidFill>
            <a:schemeClr val="bg1"/>
          </a:solidFill>
        </a:ln>
      </dgm:spPr>
      <dgm:t>
        <a:bodyPr/>
        <a:lstStyle/>
        <a:p>
          <a:pPr rtl="0"/>
          <a:r>
            <a:rPr lang="en-US" b="1" dirty="0" smtClean="0"/>
            <a:t>The owner of the table may grant and revoke authorization rights to other users, allowing them to grant and revoke access rights to the table</a:t>
          </a:r>
          <a:endParaRPr lang="en-US" dirty="0"/>
        </a:p>
      </dgm:t>
    </dgm:pt>
    <dgm:pt modelId="{EDED090E-12FD-844A-97D8-85DF8180FBC2}" type="parTrans" cxnId="{9AC62D79-716B-AF43-B560-D8CB7E4A7980}">
      <dgm:prSet/>
      <dgm:spPr/>
      <dgm:t>
        <a:bodyPr/>
        <a:lstStyle/>
        <a:p>
          <a:endParaRPr lang="en-US"/>
        </a:p>
      </dgm:t>
    </dgm:pt>
    <dgm:pt modelId="{B6A8A5E0-684C-174E-9503-08F1F8E8AC36}" type="sibTrans" cxnId="{9AC62D79-716B-AF43-B560-D8CB7E4A7980}">
      <dgm:prSet/>
      <dgm:spPr/>
      <dgm:t>
        <a:bodyPr/>
        <a:lstStyle/>
        <a:p>
          <a:endParaRPr lang="en-US"/>
        </a:p>
      </dgm:t>
    </dgm:pt>
    <dgm:pt modelId="{4C1A9531-01A5-2B47-A673-184C37C8A4B8}" type="pres">
      <dgm:prSet presAssocID="{710DC1C5-AE1D-0848-9016-18A40D12B7F8}" presName="Name0" presStyleCnt="0">
        <dgm:presLayoutVars>
          <dgm:dir/>
          <dgm:animLvl val="lvl"/>
          <dgm:resizeHandles val="exact"/>
        </dgm:presLayoutVars>
      </dgm:prSet>
      <dgm:spPr/>
      <dgm:t>
        <a:bodyPr/>
        <a:lstStyle/>
        <a:p>
          <a:endParaRPr lang="en-US"/>
        </a:p>
      </dgm:t>
    </dgm:pt>
    <dgm:pt modelId="{69FF1F2E-2568-8E48-B9E0-A4B3C7EB8138}" type="pres">
      <dgm:prSet presAssocID="{F774AE7D-BD23-E04E-9EEF-B3AE48BF442B}" presName="vertFlow" presStyleCnt="0"/>
      <dgm:spPr/>
    </dgm:pt>
    <dgm:pt modelId="{F78B6DAD-EB05-444F-8AB1-BA4931CA8374}" type="pres">
      <dgm:prSet presAssocID="{F774AE7D-BD23-E04E-9EEF-B3AE48BF442B}" presName="header" presStyleLbl="node1" presStyleIdx="0" presStyleCnt="2"/>
      <dgm:spPr/>
      <dgm:t>
        <a:bodyPr/>
        <a:lstStyle/>
        <a:p>
          <a:endParaRPr lang="en-US"/>
        </a:p>
      </dgm:t>
    </dgm:pt>
    <dgm:pt modelId="{D8B2607C-6E53-004A-909D-360372672B0A}" type="pres">
      <dgm:prSet presAssocID="{AC793626-DCB5-814F-9E69-0EB4F76967D1}" presName="parTrans" presStyleLbl="sibTrans2D1" presStyleIdx="0" presStyleCnt="5"/>
      <dgm:spPr/>
      <dgm:t>
        <a:bodyPr/>
        <a:lstStyle/>
        <a:p>
          <a:endParaRPr lang="en-US"/>
        </a:p>
      </dgm:t>
    </dgm:pt>
    <dgm:pt modelId="{3617A085-E756-C340-B729-9816B8EDC2C7}" type="pres">
      <dgm:prSet presAssocID="{62E2169F-C878-C043-A33B-924666554428}" presName="child" presStyleLbl="alignAccFollowNode1" presStyleIdx="0" presStyleCnt="5">
        <dgm:presLayoutVars>
          <dgm:chMax val="0"/>
          <dgm:bulletEnabled val="1"/>
        </dgm:presLayoutVars>
      </dgm:prSet>
      <dgm:spPr/>
      <dgm:t>
        <a:bodyPr/>
        <a:lstStyle/>
        <a:p>
          <a:endParaRPr lang="en-US"/>
        </a:p>
      </dgm:t>
    </dgm:pt>
    <dgm:pt modelId="{418A1A9B-B8EB-184C-B8AF-CA8207E8D21E}" type="pres">
      <dgm:prSet presAssocID="{8A40CE69-350E-C443-9483-3F1B5D22964A}" presName="sibTrans" presStyleLbl="sibTrans2D1" presStyleIdx="1" presStyleCnt="5"/>
      <dgm:spPr/>
      <dgm:t>
        <a:bodyPr/>
        <a:lstStyle/>
        <a:p>
          <a:endParaRPr lang="en-US"/>
        </a:p>
      </dgm:t>
    </dgm:pt>
    <dgm:pt modelId="{F7E897E6-1360-EE43-B6D9-17E7E2AD3FCF}" type="pres">
      <dgm:prSet presAssocID="{3A7DE87B-FC8F-F042-A3A2-5A5885E21F55}" presName="child" presStyleLbl="alignAccFollowNode1" presStyleIdx="1" presStyleCnt="5">
        <dgm:presLayoutVars>
          <dgm:chMax val="0"/>
          <dgm:bulletEnabled val="1"/>
        </dgm:presLayoutVars>
      </dgm:prSet>
      <dgm:spPr/>
      <dgm:t>
        <a:bodyPr/>
        <a:lstStyle/>
        <a:p>
          <a:endParaRPr lang="en-US"/>
        </a:p>
      </dgm:t>
    </dgm:pt>
    <dgm:pt modelId="{129CFE88-9DFF-D24D-B19B-8EE08583C247}" type="pres">
      <dgm:prSet presAssocID="{F774AE7D-BD23-E04E-9EEF-B3AE48BF442B}" presName="hSp" presStyleCnt="0"/>
      <dgm:spPr/>
    </dgm:pt>
    <dgm:pt modelId="{EB6E9E1E-B3E0-B74B-8D92-B3D9739944C9}" type="pres">
      <dgm:prSet presAssocID="{CF9ED469-24BB-8E4E-9A48-BF019A27B1B2}" presName="vertFlow" presStyleCnt="0"/>
      <dgm:spPr/>
    </dgm:pt>
    <dgm:pt modelId="{A4590DF0-A318-CC43-A18A-0B09CE77DACF}" type="pres">
      <dgm:prSet presAssocID="{CF9ED469-24BB-8E4E-9A48-BF019A27B1B2}" presName="header" presStyleLbl="node1" presStyleIdx="1" presStyleCnt="2"/>
      <dgm:spPr/>
      <dgm:t>
        <a:bodyPr/>
        <a:lstStyle/>
        <a:p>
          <a:endParaRPr lang="en-US"/>
        </a:p>
      </dgm:t>
    </dgm:pt>
    <dgm:pt modelId="{E10E247B-EA72-0B4D-BEC6-25AE77564A34}" type="pres">
      <dgm:prSet presAssocID="{3579225F-8382-0645-9DEC-5B58B7506EF3}" presName="parTrans" presStyleLbl="sibTrans2D1" presStyleIdx="2" presStyleCnt="5"/>
      <dgm:spPr/>
      <dgm:t>
        <a:bodyPr/>
        <a:lstStyle/>
        <a:p>
          <a:endParaRPr lang="en-US"/>
        </a:p>
      </dgm:t>
    </dgm:pt>
    <dgm:pt modelId="{B0E0FFB7-FDE8-8F45-91C3-073F4B738C6C}" type="pres">
      <dgm:prSet presAssocID="{7C4F428A-F8DB-EC40-A475-6DBDA6380575}" presName="child" presStyleLbl="alignAccFollowNode1" presStyleIdx="2" presStyleCnt="5">
        <dgm:presLayoutVars>
          <dgm:chMax val="0"/>
          <dgm:bulletEnabled val="1"/>
        </dgm:presLayoutVars>
      </dgm:prSet>
      <dgm:spPr/>
      <dgm:t>
        <a:bodyPr/>
        <a:lstStyle/>
        <a:p>
          <a:endParaRPr lang="en-US"/>
        </a:p>
      </dgm:t>
    </dgm:pt>
    <dgm:pt modelId="{40379304-9C63-0940-BF30-51A501825D49}" type="pres">
      <dgm:prSet presAssocID="{7062FC6C-F862-E04E-863D-18303F0DA4BD}" presName="sibTrans" presStyleLbl="sibTrans2D1" presStyleIdx="3" presStyleCnt="5"/>
      <dgm:spPr/>
      <dgm:t>
        <a:bodyPr/>
        <a:lstStyle/>
        <a:p>
          <a:endParaRPr lang="en-US"/>
        </a:p>
      </dgm:t>
    </dgm:pt>
    <dgm:pt modelId="{C210DFBA-EE4C-3D48-A239-0A54457A4CE7}" type="pres">
      <dgm:prSet presAssocID="{F3CCC854-9169-E543-87D2-AC2930F4EC5D}" presName="child" presStyleLbl="alignAccFollowNode1" presStyleIdx="3" presStyleCnt="5">
        <dgm:presLayoutVars>
          <dgm:chMax val="0"/>
          <dgm:bulletEnabled val="1"/>
        </dgm:presLayoutVars>
      </dgm:prSet>
      <dgm:spPr/>
      <dgm:t>
        <a:bodyPr/>
        <a:lstStyle/>
        <a:p>
          <a:endParaRPr lang="en-US"/>
        </a:p>
      </dgm:t>
    </dgm:pt>
    <dgm:pt modelId="{0F05858A-43AB-C247-B726-3AC9790EBA67}" type="pres">
      <dgm:prSet presAssocID="{BB6C4319-4C71-F54B-A791-204B39605426}" presName="sibTrans" presStyleLbl="sibTrans2D1" presStyleIdx="4" presStyleCnt="5"/>
      <dgm:spPr/>
      <dgm:t>
        <a:bodyPr/>
        <a:lstStyle/>
        <a:p>
          <a:endParaRPr lang="en-US"/>
        </a:p>
      </dgm:t>
    </dgm:pt>
    <dgm:pt modelId="{EFD569BB-6393-254A-8F5F-F6C61361DD67}" type="pres">
      <dgm:prSet presAssocID="{D2D00EE0-E4A3-D843-A1FA-39B11F96B651}" presName="child" presStyleLbl="alignAccFollowNode1" presStyleIdx="4" presStyleCnt="5">
        <dgm:presLayoutVars>
          <dgm:chMax val="0"/>
          <dgm:bulletEnabled val="1"/>
        </dgm:presLayoutVars>
      </dgm:prSet>
      <dgm:spPr/>
      <dgm:t>
        <a:bodyPr/>
        <a:lstStyle/>
        <a:p>
          <a:endParaRPr lang="en-US"/>
        </a:p>
      </dgm:t>
    </dgm:pt>
  </dgm:ptLst>
  <dgm:cxnLst>
    <dgm:cxn modelId="{CAB0880D-1738-4183-86A8-2E77A8456E4D}" type="presOf" srcId="{AC793626-DCB5-814F-9E69-0EB4F76967D1}" destId="{D8B2607C-6E53-004A-909D-360372672B0A}" srcOrd="0" destOrd="0" presId="urn:microsoft.com/office/officeart/2005/8/layout/lProcess1"/>
    <dgm:cxn modelId="{F78545C9-217F-6949-894B-BEF7EAE5F2C0}" srcId="{7C4F428A-F8DB-EC40-A475-6DBDA6380575}" destId="{C78A51F6-4E5F-B74F-B733-50176B863C6D}" srcOrd="0" destOrd="0" parTransId="{839FDDD5-EAAC-DB4B-B397-B41EE4B72BA1}" sibTransId="{07DB008B-A44B-B54C-B1C0-0B853FDFF114}"/>
    <dgm:cxn modelId="{C977E433-8C05-0845-8833-2752B7BA0E6C}" srcId="{F774AE7D-BD23-E04E-9EEF-B3AE48BF442B}" destId="{3A7DE87B-FC8F-F042-A3A2-5A5885E21F55}" srcOrd="1" destOrd="0" parTransId="{2354BB83-68C6-7849-8B3C-6B33C7EE8F73}" sibTransId="{DA30F3A1-34CC-1D49-A6AA-6D5815CFFFB1}"/>
    <dgm:cxn modelId="{3D962404-500D-4364-98F0-FF8FB50FFE0C}" type="presOf" srcId="{710DC1C5-AE1D-0848-9016-18A40D12B7F8}" destId="{4C1A9531-01A5-2B47-A673-184C37C8A4B8}" srcOrd="0" destOrd="0" presId="urn:microsoft.com/office/officeart/2005/8/layout/lProcess1"/>
    <dgm:cxn modelId="{4A0F801F-5C0E-4CC3-884A-7D0565805FCA}" type="presOf" srcId="{F774AE7D-BD23-E04E-9EEF-B3AE48BF442B}" destId="{F78B6DAD-EB05-444F-8AB1-BA4931CA8374}" srcOrd="0" destOrd="0" presId="urn:microsoft.com/office/officeart/2005/8/layout/lProcess1"/>
    <dgm:cxn modelId="{9AC62D79-716B-AF43-B560-D8CB7E4A7980}" srcId="{D2D00EE0-E4A3-D843-A1FA-39B11F96B651}" destId="{60D0FDDF-B684-7B45-8123-1DBA95B2756B}" srcOrd="0" destOrd="0" parTransId="{EDED090E-12FD-844A-97D8-85DF8180FBC2}" sibTransId="{B6A8A5E0-684C-174E-9503-08F1F8E8AC36}"/>
    <dgm:cxn modelId="{14BCF641-C4B9-794F-8DE7-F3A3409F5BFD}" srcId="{CF9ED469-24BB-8E4E-9A48-BF019A27B1B2}" destId="{D2D00EE0-E4A3-D843-A1FA-39B11F96B651}" srcOrd="2" destOrd="0" parTransId="{BE4C1E24-31B2-D548-8A3E-B27E00DE73F4}" sibTransId="{2474DD5B-3CCD-C944-98D9-52D400FFF10A}"/>
    <dgm:cxn modelId="{CB45EE17-A430-41A4-9959-3FC84BE2C169}" type="presOf" srcId="{CF9ED469-24BB-8E4E-9A48-BF019A27B1B2}" destId="{A4590DF0-A318-CC43-A18A-0B09CE77DACF}" srcOrd="0" destOrd="0" presId="urn:microsoft.com/office/officeart/2005/8/layout/lProcess1"/>
    <dgm:cxn modelId="{0EF1B80F-C8E3-5744-8F89-E0294310D8BB}" srcId="{710DC1C5-AE1D-0848-9016-18A40D12B7F8}" destId="{CF9ED469-24BB-8E4E-9A48-BF019A27B1B2}" srcOrd="1" destOrd="0" parTransId="{568BC8F7-2973-D24A-A712-2395F82D90BE}" sibTransId="{77D2813C-9213-BA4C-BFBE-F88C6E1917CC}"/>
    <dgm:cxn modelId="{4794CA83-5D4F-4667-A23D-05396062D827}" type="presOf" srcId="{8A40CE69-350E-C443-9483-3F1B5D22964A}" destId="{418A1A9B-B8EB-184C-B8AF-CA8207E8D21E}" srcOrd="0" destOrd="0" presId="urn:microsoft.com/office/officeart/2005/8/layout/lProcess1"/>
    <dgm:cxn modelId="{70C14049-91BC-B944-B89C-2CDE6C2FD8A9}" srcId="{F774AE7D-BD23-E04E-9EEF-B3AE48BF442B}" destId="{62E2169F-C878-C043-A33B-924666554428}" srcOrd="0" destOrd="0" parTransId="{AC793626-DCB5-814F-9E69-0EB4F76967D1}" sibTransId="{8A40CE69-350E-C443-9483-3F1B5D22964A}"/>
    <dgm:cxn modelId="{24DD753B-F8EF-AA46-A026-6AF1D8948AFB}" srcId="{CF9ED469-24BB-8E4E-9A48-BF019A27B1B2}" destId="{7C4F428A-F8DB-EC40-A475-6DBDA6380575}" srcOrd="0" destOrd="0" parTransId="{3579225F-8382-0645-9DEC-5B58B7506EF3}" sibTransId="{7062FC6C-F862-E04E-863D-18303F0DA4BD}"/>
    <dgm:cxn modelId="{FB12DDC9-1F9F-0347-A6D6-D7CE9A6698D6}" srcId="{F3CCC854-9169-E543-87D2-AC2930F4EC5D}" destId="{5A384C71-A5F0-494D-BF90-D8F49E8AF9A7}" srcOrd="0" destOrd="0" parTransId="{5E27658A-FD50-564A-905B-013785CEAC19}" sibTransId="{EDD341ED-816A-6848-B74F-516EC14A959C}"/>
    <dgm:cxn modelId="{C2805439-A128-40A0-B0DB-542B6D81EE6A}" type="presOf" srcId="{C78A51F6-4E5F-B74F-B733-50176B863C6D}" destId="{B0E0FFB7-FDE8-8F45-91C3-073F4B738C6C}" srcOrd="0" destOrd="1" presId="urn:microsoft.com/office/officeart/2005/8/layout/lProcess1"/>
    <dgm:cxn modelId="{F05EFE32-B4C3-4F27-9B7A-F734D4120E49}" type="presOf" srcId="{3A7DE87B-FC8F-F042-A3A2-5A5885E21F55}" destId="{F7E897E6-1360-EE43-B6D9-17E7E2AD3FCF}" srcOrd="0" destOrd="0" presId="urn:microsoft.com/office/officeart/2005/8/layout/lProcess1"/>
    <dgm:cxn modelId="{F5DC0D5A-6937-4DF4-866D-82E41F9BB93A}" type="presOf" srcId="{60D0FDDF-B684-7B45-8123-1DBA95B2756B}" destId="{EFD569BB-6393-254A-8F5F-F6C61361DD67}" srcOrd="0" destOrd="1" presId="urn:microsoft.com/office/officeart/2005/8/layout/lProcess1"/>
    <dgm:cxn modelId="{537EB468-A0A5-4811-98A6-33F935DE3D24}" type="presOf" srcId="{3579225F-8382-0645-9DEC-5B58B7506EF3}" destId="{E10E247B-EA72-0B4D-BEC6-25AE77564A34}" srcOrd="0" destOrd="0" presId="urn:microsoft.com/office/officeart/2005/8/layout/lProcess1"/>
    <dgm:cxn modelId="{DD42E576-8041-41B7-AD8C-5F9E1682AE29}" type="presOf" srcId="{BB6C4319-4C71-F54B-A791-204B39605426}" destId="{0F05858A-43AB-C247-B726-3AC9790EBA67}" srcOrd="0" destOrd="0" presId="urn:microsoft.com/office/officeart/2005/8/layout/lProcess1"/>
    <dgm:cxn modelId="{D488E9BC-C3E0-4D12-AF5F-705EF995BEAC}" type="presOf" srcId="{62E2169F-C878-C043-A33B-924666554428}" destId="{3617A085-E756-C340-B729-9816B8EDC2C7}" srcOrd="0" destOrd="0" presId="urn:microsoft.com/office/officeart/2005/8/layout/lProcess1"/>
    <dgm:cxn modelId="{17CD66B3-F520-407B-9A33-158586885590}" type="presOf" srcId="{F3CCC854-9169-E543-87D2-AC2930F4EC5D}" destId="{C210DFBA-EE4C-3D48-A239-0A54457A4CE7}" srcOrd="0" destOrd="0" presId="urn:microsoft.com/office/officeart/2005/8/layout/lProcess1"/>
    <dgm:cxn modelId="{5601EA34-73FB-F746-B58D-F30EDF9D1863}" srcId="{CF9ED469-24BB-8E4E-9A48-BF019A27B1B2}" destId="{F3CCC854-9169-E543-87D2-AC2930F4EC5D}" srcOrd="1" destOrd="0" parTransId="{B52ABC47-C0C0-224A-9D21-3485167CDA24}" sibTransId="{BB6C4319-4C71-F54B-A791-204B39605426}"/>
    <dgm:cxn modelId="{5E420B28-F425-4C8A-A735-2A1A9E650694}" type="presOf" srcId="{5A384C71-A5F0-494D-BF90-D8F49E8AF9A7}" destId="{C210DFBA-EE4C-3D48-A239-0A54457A4CE7}" srcOrd="0" destOrd="1" presId="urn:microsoft.com/office/officeart/2005/8/layout/lProcess1"/>
    <dgm:cxn modelId="{2CA86FB4-52A2-4405-BB84-316581B2F651}" type="presOf" srcId="{7062FC6C-F862-E04E-863D-18303F0DA4BD}" destId="{40379304-9C63-0940-BF30-51A501825D49}" srcOrd="0" destOrd="0" presId="urn:microsoft.com/office/officeart/2005/8/layout/lProcess1"/>
    <dgm:cxn modelId="{27226FE9-1EC2-40EE-95C5-D251635864DC}" type="presOf" srcId="{7C4F428A-F8DB-EC40-A475-6DBDA6380575}" destId="{B0E0FFB7-FDE8-8F45-91C3-073F4B738C6C}" srcOrd="0" destOrd="0" presId="urn:microsoft.com/office/officeart/2005/8/layout/lProcess1"/>
    <dgm:cxn modelId="{6177823B-B89C-4F43-A69D-E6976702F1CA}" srcId="{710DC1C5-AE1D-0848-9016-18A40D12B7F8}" destId="{F774AE7D-BD23-E04E-9EEF-B3AE48BF442B}" srcOrd="0" destOrd="0" parTransId="{C987D3B0-D736-394F-AE91-3EF70DF6CDFA}" sibTransId="{A8817683-5C99-794C-B1D1-F123710528D9}"/>
    <dgm:cxn modelId="{7A86C749-08A3-4A9F-B0BA-EF95D030A41B}" type="presOf" srcId="{D2D00EE0-E4A3-D843-A1FA-39B11F96B651}" destId="{EFD569BB-6393-254A-8F5F-F6C61361DD67}" srcOrd="0" destOrd="0" presId="urn:microsoft.com/office/officeart/2005/8/layout/lProcess1"/>
    <dgm:cxn modelId="{5F855CD8-AE29-4D1B-A056-C043D6755423}" type="presParOf" srcId="{4C1A9531-01A5-2B47-A673-184C37C8A4B8}" destId="{69FF1F2E-2568-8E48-B9E0-A4B3C7EB8138}" srcOrd="0" destOrd="0" presId="urn:microsoft.com/office/officeart/2005/8/layout/lProcess1"/>
    <dgm:cxn modelId="{68C4804A-5AFC-4C2A-9107-3D0950925B79}" type="presParOf" srcId="{69FF1F2E-2568-8E48-B9E0-A4B3C7EB8138}" destId="{F78B6DAD-EB05-444F-8AB1-BA4931CA8374}" srcOrd="0" destOrd="0" presId="urn:microsoft.com/office/officeart/2005/8/layout/lProcess1"/>
    <dgm:cxn modelId="{86079D87-A2AD-4CE3-932A-A62EA9F6093C}" type="presParOf" srcId="{69FF1F2E-2568-8E48-B9E0-A4B3C7EB8138}" destId="{D8B2607C-6E53-004A-909D-360372672B0A}" srcOrd="1" destOrd="0" presId="urn:microsoft.com/office/officeart/2005/8/layout/lProcess1"/>
    <dgm:cxn modelId="{0529A7E1-84AA-46D7-A59E-5093542B69A3}" type="presParOf" srcId="{69FF1F2E-2568-8E48-B9E0-A4B3C7EB8138}" destId="{3617A085-E756-C340-B729-9816B8EDC2C7}" srcOrd="2" destOrd="0" presId="urn:microsoft.com/office/officeart/2005/8/layout/lProcess1"/>
    <dgm:cxn modelId="{2246FD5C-6D69-487A-BF18-E9137D6BD7A4}" type="presParOf" srcId="{69FF1F2E-2568-8E48-B9E0-A4B3C7EB8138}" destId="{418A1A9B-B8EB-184C-B8AF-CA8207E8D21E}" srcOrd="3" destOrd="0" presId="urn:microsoft.com/office/officeart/2005/8/layout/lProcess1"/>
    <dgm:cxn modelId="{215B757A-2AFB-4207-B787-5E94D864A832}" type="presParOf" srcId="{69FF1F2E-2568-8E48-B9E0-A4B3C7EB8138}" destId="{F7E897E6-1360-EE43-B6D9-17E7E2AD3FCF}" srcOrd="4" destOrd="0" presId="urn:microsoft.com/office/officeart/2005/8/layout/lProcess1"/>
    <dgm:cxn modelId="{9173FC3E-D53C-4F26-A8F3-EC3438358777}" type="presParOf" srcId="{4C1A9531-01A5-2B47-A673-184C37C8A4B8}" destId="{129CFE88-9DFF-D24D-B19B-8EE08583C247}" srcOrd="1" destOrd="0" presId="urn:microsoft.com/office/officeart/2005/8/layout/lProcess1"/>
    <dgm:cxn modelId="{4551CE1C-B2E3-4483-885D-F6ADD3371DB9}" type="presParOf" srcId="{4C1A9531-01A5-2B47-A673-184C37C8A4B8}" destId="{EB6E9E1E-B3E0-B74B-8D92-B3D9739944C9}" srcOrd="2" destOrd="0" presId="urn:microsoft.com/office/officeart/2005/8/layout/lProcess1"/>
    <dgm:cxn modelId="{B3E2CFB9-B4C5-4AE4-B033-29BF20E59781}" type="presParOf" srcId="{EB6E9E1E-B3E0-B74B-8D92-B3D9739944C9}" destId="{A4590DF0-A318-CC43-A18A-0B09CE77DACF}" srcOrd="0" destOrd="0" presId="urn:microsoft.com/office/officeart/2005/8/layout/lProcess1"/>
    <dgm:cxn modelId="{2C095EF7-4A52-48B8-B14A-F10622863FDA}" type="presParOf" srcId="{EB6E9E1E-B3E0-B74B-8D92-B3D9739944C9}" destId="{E10E247B-EA72-0B4D-BEC6-25AE77564A34}" srcOrd="1" destOrd="0" presId="urn:microsoft.com/office/officeart/2005/8/layout/lProcess1"/>
    <dgm:cxn modelId="{A3D980E0-A20C-4393-A9E7-153ADE67856D}" type="presParOf" srcId="{EB6E9E1E-B3E0-B74B-8D92-B3D9739944C9}" destId="{B0E0FFB7-FDE8-8F45-91C3-073F4B738C6C}" srcOrd="2" destOrd="0" presId="urn:microsoft.com/office/officeart/2005/8/layout/lProcess1"/>
    <dgm:cxn modelId="{CB1BC572-F299-4AA8-879B-D59C1D2215D4}" type="presParOf" srcId="{EB6E9E1E-B3E0-B74B-8D92-B3D9739944C9}" destId="{40379304-9C63-0940-BF30-51A501825D49}" srcOrd="3" destOrd="0" presId="urn:microsoft.com/office/officeart/2005/8/layout/lProcess1"/>
    <dgm:cxn modelId="{92E128C2-AB7D-465B-A283-E4A9AC301A2E}" type="presParOf" srcId="{EB6E9E1E-B3E0-B74B-8D92-B3D9739944C9}" destId="{C210DFBA-EE4C-3D48-A239-0A54457A4CE7}" srcOrd="4" destOrd="0" presId="urn:microsoft.com/office/officeart/2005/8/layout/lProcess1"/>
    <dgm:cxn modelId="{2246C0B2-62B5-48CD-B20A-3C8C7E852911}" type="presParOf" srcId="{EB6E9E1E-B3E0-B74B-8D92-B3D9739944C9}" destId="{0F05858A-43AB-C247-B726-3AC9790EBA67}" srcOrd="5" destOrd="0" presId="urn:microsoft.com/office/officeart/2005/8/layout/lProcess1"/>
    <dgm:cxn modelId="{A4209044-8AEC-4317-9B6F-05082D8A2614}" type="presParOf" srcId="{EB6E9E1E-B3E0-B74B-8D92-B3D9739944C9}" destId="{EFD569BB-6393-254A-8F5F-F6C61361DD67}" srcOrd="6"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AC05404-D79C-8242-ADA1-868C0474B31D}" type="doc">
      <dgm:prSet loTypeId="urn:microsoft.com/office/officeart/2005/8/layout/hList1" loCatId="list" qsTypeId="urn:microsoft.com/office/officeart/2005/8/quickstyle/simple4" qsCatId="simple" csTypeId="urn:microsoft.com/office/officeart/2005/8/colors/accent1_3" csCatId="accent1" phldr="1"/>
      <dgm:spPr/>
      <dgm:t>
        <a:bodyPr/>
        <a:lstStyle/>
        <a:p>
          <a:endParaRPr lang="en-US"/>
        </a:p>
      </dgm:t>
    </dgm:pt>
    <dgm:pt modelId="{073F2D7D-7B12-5443-9C8C-2E0745CAE5C2}">
      <dgm:prSet custT="1"/>
      <dgm:spPr>
        <a:solidFill>
          <a:schemeClr val="accent5"/>
        </a:solidFill>
        <a:ln w="19050">
          <a:solidFill>
            <a:schemeClr val="bg1"/>
          </a:solidFill>
        </a:ln>
      </dgm:spPr>
      <dgm:t>
        <a:bodyPr/>
        <a:lstStyle/>
        <a:p>
          <a:r>
            <a:rPr lang="en-US" sz="2000" b="0" i="0" dirty="0" smtClean="0">
              <a:solidFill>
                <a:schemeClr val="bg1"/>
              </a:solidFill>
              <a:effectLst/>
              <a:latin typeface="+mj-lt"/>
            </a:rPr>
            <a:t>Application owner</a:t>
          </a:r>
          <a:endParaRPr lang="en-US" sz="2000" b="0" i="0" dirty="0">
            <a:solidFill>
              <a:schemeClr val="bg1"/>
            </a:solidFill>
            <a:effectLst/>
            <a:latin typeface="+mj-lt"/>
          </a:endParaRPr>
        </a:p>
      </dgm:t>
    </dgm:pt>
    <dgm:pt modelId="{FAE921F1-5695-E643-9DEB-142906FF7E81}" type="parTrans" cxnId="{00CD53DC-40C5-4F47-ABCE-BCD3F006446C}">
      <dgm:prSet/>
      <dgm:spPr/>
      <dgm:t>
        <a:bodyPr/>
        <a:lstStyle/>
        <a:p>
          <a:endParaRPr lang="en-US" sz="2000"/>
        </a:p>
      </dgm:t>
    </dgm:pt>
    <dgm:pt modelId="{7071FB6B-00F7-384E-A4A3-D3E005662C56}" type="sibTrans" cxnId="{00CD53DC-40C5-4F47-ABCE-BCD3F006446C}">
      <dgm:prSet/>
      <dgm:spPr/>
      <dgm:t>
        <a:bodyPr/>
        <a:lstStyle/>
        <a:p>
          <a:endParaRPr lang="en-US" sz="2000"/>
        </a:p>
      </dgm:t>
    </dgm:pt>
    <dgm:pt modelId="{2FBF415C-5933-0442-BE06-448117A0CA37}">
      <dgm:prSet custT="1"/>
      <dgm:spPr>
        <a:solidFill>
          <a:schemeClr val="accent5"/>
        </a:solidFill>
        <a:ln w="19050">
          <a:solidFill>
            <a:schemeClr val="bg1"/>
          </a:solidFill>
        </a:ln>
      </dgm:spPr>
      <dgm:t>
        <a:bodyPr/>
        <a:lstStyle/>
        <a:p>
          <a:r>
            <a:rPr lang="en-US" sz="2000" dirty="0" smtClean="0">
              <a:solidFill>
                <a:schemeClr val="bg1"/>
              </a:solidFill>
              <a:effectLst/>
              <a:latin typeface="+mj-lt"/>
            </a:rPr>
            <a:t>End user</a:t>
          </a:r>
          <a:endParaRPr lang="en-US" sz="2000" dirty="0">
            <a:solidFill>
              <a:schemeClr val="bg1"/>
            </a:solidFill>
            <a:effectLst/>
            <a:latin typeface="+mj-lt"/>
          </a:endParaRPr>
        </a:p>
      </dgm:t>
    </dgm:pt>
    <dgm:pt modelId="{B7BF6BEB-5A14-0346-B7E8-56B69C7E82ED}" type="parTrans" cxnId="{976303D3-6D3A-5B4C-BE1A-85C7C1E5F989}">
      <dgm:prSet/>
      <dgm:spPr/>
      <dgm:t>
        <a:bodyPr/>
        <a:lstStyle/>
        <a:p>
          <a:endParaRPr lang="en-US" sz="2000"/>
        </a:p>
      </dgm:t>
    </dgm:pt>
    <dgm:pt modelId="{D87C1D95-59DE-674A-A60E-9BAE93D4A510}" type="sibTrans" cxnId="{976303D3-6D3A-5B4C-BE1A-85C7C1E5F989}">
      <dgm:prSet/>
      <dgm:spPr/>
      <dgm:t>
        <a:bodyPr/>
        <a:lstStyle/>
        <a:p>
          <a:endParaRPr lang="en-US" sz="2000"/>
        </a:p>
      </dgm:t>
    </dgm:pt>
    <dgm:pt modelId="{EB757D2A-28D2-244C-BAC9-353C6AD5FDE0}">
      <dgm:prSet custT="1"/>
      <dgm:spPr>
        <a:ln w="19050">
          <a:solidFill>
            <a:schemeClr val="bg1"/>
          </a:solidFill>
        </a:ln>
      </dgm:spPr>
      <dgm:t>
        <a:bodyPr/>
        <a:lstStyle/>
        <a:p>
          <a:r>
            <a:rPr lang="en-US" sz="1600" dirty="0" smtClean="0">
              <a:effectLst/>
              <a:latin typeface="+mj-lt"/>
              <a:ea typeface="ＭＳ Ｐゴシック" pitchFamily="-109" charset="-128"/>
            </a:rPr>
            <a:t>An end user who operates on database objects via a particular application but does not own any of the database objects</a:t>
          </a:r>
          <a:endParaRPr lang="en-US" sz="1600" dirty="0">
            <a:effectLst/>
            <a:latin typeface="+mj-lt"/>
            <a:ea typeface="ＭＳ Ｐゴシック" pitchFamily="-109" charset="-128"/>
          </a:endParaRPr>
        </a:p>
      </dgm:t>
    </dgm:pt>
    <dgm:pt modelId="{610DD4F8-AAF6-934A-9E06-6A60E869A9DD}" type="parTrans" cxnId="{636CFA4D-344C-5B40-97C2-CB947EED6815}">
      <dgm:prSet/>
      <dgm:spPr/>
      <dgm:t>
        <a:bodyPr/>
        <a:lstStyle/>
        <a:p>
          <a:endParaRPr lang="en-US" sz="2000"/>
        </a:p>
      </dgm:t>
    </dgm:pt>
    <dgm:pt modelId="{948E45A3-B7B6-A640-97ED-2EC296E3DAE2}" type="sibTrans" cxnId="{636CFA4D-344C-5B40-97C2-CB947EED6815}">
      <dgm:prSet/>
      <dgm:spPr/>
      <dgm:t>
        <a:bodyPr/>
        <a:lstStyle/>
        <a:p>
          <a:endParaRPr lang="en-US" sz="2000"/>
        </a:p>
      </dgm:t>
    </dgm:pt>
    <dgm:pt modelId="{BB163543-EFCD-E84A-9737-549C945F9EE9}">
      <dgm:prSet custT="1"/>
      <dgm:spPr>
        <a:solidFill>
          <a:schemeClr val="accent5"/>
        </a:solidFill>
        <a:ln w="19050">
          <a:solidFill>
            <a:schemeClr val="bg1"/>
          </a:solidFill>
        </a:ln>
      </dgm:spPr>
      <dgm:t>
        <a:bodyPr/>
        <a:lstStyle/>
        <a:p>
          <a:r>
            <a:rPr lang="en-US" sz="2000" dirty="0" smtClean="0">
              <a:solidFill>
                <a:schemeClr val="bg1"/>
              </a:solidFill>
              <a:effectLst/>
              <a:latin typeface="+mj-lt"/>
            </a:rPr>
            <a:t>Administrator</a:t>
          </a:r>
          <a:endParaRPr lang="en-US" sz="2000" dirty="0">
            <a:solidFill>
              <a:schemeClr val="bg1"/>
            </a:solidFill>
            <a:effectLst/>
            <a:latin typeface="+mj-lt"/>
          </a:endParaRPr>
        </a:p>
      </dgm:t>
    </dgm:pt>
    <dgm:pt modelId="{83838ED9-1286-7A42-A4A8-8549393512A9}" type="parTrans" cxnId="{E2BC0F2E-0987-5D46-BF08-A32C9A85C72B}">
      <dgm:prSet/>
      <dgm:spPr/>
      <dgm:t>
        <a:bodyPr/>
        <a:lstStyle/>
        <a:p>
          <a:endParaRPr lang="en-US" sz="2000"/>
        </a:p>
      </dgm:t>
    </dgm:pt>
    <dgm:pt modelId="{80AED100-8F8E-3649-90C6-F7A305ACB602}" type="sibTrans" cxnId="{E2BC0F2E-0987-5D46-BF08-A32C9A85C72B}">
      <dgm:prSet/>
      <dgm:spPr/>
      <dgm:t>
        <a:bodyPr/>
        <a:lstStyle/>
        <a:p>
          <a:endParaRPr lang="en-US" sz="2000"/>
        </a:p>
      </dgm:t>
    </dgm:pt>
    <dgm:pt modelId="{60DB49EC-3C25-5E42-AFDD-57D4BCEE3D46}">
      <dgm:prSet custT="1"/>
      <dgm:spPr>
        <a:ln w="19050">
          <a:solidFill>
            <a:schemeClr val="bg1"/>
          </a:solidFill>
        </a:ln>
      </dgm:spPr>
      <dgm:t>
        <a:bodyPr/>
        <a:lstStyle/>
        <a:p>
          <a:r>
            <a:rPr lang="en-US" sz="1600" dirty="0" smtClean="0">
              <a:effectLst/>
              <a:latin typeface="+mj-lt"/>
              <a:ea typeface="ＭＳ Ｐゴシック" pitchFamily="-109" charset="-128"/>
            </a:rPr>
            <a:t>User who has administrative responsibility for part or all of the database</a:t>
          </a:r>
          <a:endParaRPr lang="en-US" sz="1600" dirty="0">
            <a:effectLst/>
            <a:latin typeface="+mj-lt"/>
            <a:ea typeface="ＭＳ Ｐゴシック" pitchFamily="-109" charset="-128"/>
          </a:endParaRPr>
        </a:p>
      </dgm:t>
    </dgm:pt>
    <dgm:pt modelId="{EAB19AE8-7553-8C4C-9AA4-97AE38E20E6D}" type="parTrans" cxnId="{3182F4A5-734A-AE45-97ED-CFFF2EBCD75F}">
      <dgm:prSet/>
      <dgm:spPr/>
      <dgm:t>
        <a:bodyPr/>
        <a:lstStyle/>
        <a:p>
          <a:endParaRPr lang="en-US" sz="2000"/>
        </a:p>
      </dgm:t>
    </dgm:pt>
    <dgm:pt modelId="{5DA5D212-08C6-D047-94E2-BF14052D8504}" type="sibTrans" cxnId="{3182F4A5-734A-AE45-97ED-CFFF2EBCD75F}">
      <dgm:prSet/>
      <dgm:spPr/>
      <dgm:t>
        <a:bodyPr/>
        <a:lstStyle/>
        <a:p>
          <a:endParaRPr lang="en-US" sz="2000"/>
        </a:p>
      </dgm:t>
    </dgm:pt>
    <dgm:pt modelId="{5ABD1CB0-9C1C-7F46-8517-75393D7A26F9}">
      <dgm:prSet custT="1"/>
      <dgm:spPr>
        <a:ln w="19050">
          <a:solidFill>
            <a:schemeClr val="bg1"/>
          </a:solidFill>
        </a:ln>
      </dgm:spPr>
      <dgm:t>
        <a:bodyPr/>
        <a:lstStyle/>
        <a:p>
          <a:r>
            <a:rPr lang="en-US" sz="1600" dirty="0" smtClean="0">
              <a:effectLst/>
              <a:latin typeface="+mj-lt"/>
              <a:ea typeface="ＭＳ Ｐゴシック" pitchFamily="-109" charset="-128"/>
            </a:rPr>
            <a:t>An end user who owns database objects as part of an application</a:t>
          </a:r>
          <a:endParaRPr lang="en-US" sz="1800" dirty="0">
            <a:effectLst/>
            <a:latin typeface="+mj-lt"/>
          </a:endParaRPr>
        </a:p>
      </dgm:t>
    </dgm:pt>
    <dgm:pt modelId="{DF240F3E-0077-1E4D-AA2A-F7313EF20117}" type="parTrans" cxnId="{89F67F8C-0D6B-D941-B9B4-95EBD7BD91E4}">
      <dgm:prSet/>
      <dgm:spPr/>
      <dgm:t>
        <a:bodyPr/>
        <a:lstStyle/>
        <a:p>
          <a:endParaRPr lang="en-US" sz="2000"/>
        </a:p>
      </dgm:t>
    </dgm:pt>
    <dgm:pt modelId="{B32B0882-3FCB-BF40-8B3F-B0854A5EED26}" type="sibTrans" cxnId="{89F67F8C-0D6B-D941-B9B4-95EBD7BD91E4}">
      <dgm:prSet/>
      <dgm:spPr/>
      <dgm:t>
        <a:bodyPr/>
        <a:lstStyle/>
        <a:p>
          <a:endParaRPr lang="en-US" sz="2000"/>
        </a:p>
      </dgm:t>
    </dgm:pt>
    <dgm:pt modelId="{0DDF242A-832C-D348-B43D-48C85DDA1821}" type="pres">
      <dgm:prSet presAssocID="{0AC05404-D79C-8242-ADA1-868C0474B31D}" presName="Name0" presStyleCnt="0">
        <dgm:presLayoutVars>
          <dgm:dir/>
          <dgm:animLvl val="lvl"/>
          <dgm:resizeHandles val="exact"/>
        </dgm:presLayoutVars>
      </dgm:prSet>
      <dgm:spPr/>
      <dgm:t>
        <a:bodyPr/>
        <a:lstStyle/>
        <a:p>
          <a:endParaRPr lang="en-US"/>
        </a:p>
      </dgm:t>
    </dgm:pt>
    <dgm:pt modelId="{97FB3A73-F269-B549-882A-25A277DD7E8C}" type="pres">
      <dgm:prSet presAssocID="{073F2D7D-7B12-5443-9C8C-2E0745CAE5C2}" presName="composite" presStyleCnt="0"/>
      <dgm:spPr/>
    </dgm:pt>
    <dgm:pt modelId="{844F264B-30FD-E241-9CBE-34B109D2539E}" type="pres">
      <dgm:prSet presAssocID="{073F2D7D-7B12-5443-9C8C-2E0745CAE5C2}" presName="parTx" presStyleLbl="alignNode1" presStyleIdx="0" presStyleCnt="3">
        <dgm:presLayoutVars>
          <dgm:chMax val="0"/>
          <dgm:chPref val="0"/>
          <dgm:bulletEnabled val="1"/>
        </dgm:presLayoutVars>
      </dgm:prSet>
      <dgm:spPr/>
      <dgm:t>
        <a:bodyPr/>
        <a:lstStyle/>
        <a:p>
          <a:endParaRPr lang="en-US"/>
        </a:p>
      </dgm:t>
    </dgm:pt>
    <dgm:pt modelId="{7ECD17B7-684C-2845-ACF8-8E9050953787}" type="pres">
      <dgm:prSet presAssocID="{073F2D7D-7B12-5443-9C8C-2E0745CAE5C2}" presName="desTx" presStyleLbl="alignAccFollowNode1" presStyleIdx="0" presStyleCnt="3">
        <dgm:presLayoutVars>
          <dgm:bulletEnabled val="1"/>
        </dgm:presLayoutVars>
      </dgm:prSet>
      <dgm:spPr/>
      <dgm:t>
        <a:bodyPr/>
        <a:lstStyle/>
        <a:p>
          <a:endParaRPr lang="en-US"/>
        </a:p>
      </dgm:t>
    </dgm:pt>
    <dgm:pt modelId="{FB774BDE-6727-7343-9672-A832EECDBE02}" type="pres">
      <dgm:prSet presAssocID="{7071FB6B-00F7-384E-A4A3-D3E005662C56}" presName="space" presStyleCnt="0"/>
      <dgm:spPr/>
    </dgm:pt>
    <dgm:pt modelId="{7E267DF8-9A1A-8D48-82AE-2D88B7199E77}" type="pres">
      <dgm:prSet presAssocID="{2FBF415C-5933-0442-BE06-448117A0CA37}" presName="composite" presStyleCnt="0"/>
      <dgm:spPr/>
    </dgm:pt>
    <dgm:pt modelId="{67E38C9A-8161-4343-AF00-E9C298D53430}" type="pres">
      <dgm:prSet presAssocID="{2FBF415C-5933-0442-BE06-448117A0CA37}" presName="parTx" presStyleLbl="alignNode1" presStyleIdx="1" presStyleCnt="3">
        <dgm:presLayoutVars>
          <dgm:chMax val="0"/>
          <dgm:chPref val="0"/>
          <dgm:bulletEnabled val="1"/>
        </dgm:presLayoutVars>
      </dgm:prSet>
      <dgm:spPr/>
      <dgm:t>
        <a:bodyPr/>
        <a:lstStyle/>
        <a:p>
          <a:endParaRPr lang="en-US"/>
        </a:p>
      </dgm:t>
    </dgm:pt>
    <dgm:pt modelId="{C8583E30-73F6-DD4F-B30F-D721DA3337DC}" type="pres">
      <dgm:prSet presAssocID="{2FBF415C-5933-0442-BE06-448117A0CA37}" presName="desTx" presStyleLbl="alignAccFollowNode1" presStyleIdx="1" presStyleCnt="3">
        <dgm:presLayoutVars>
          <dgm:bulletEnabled val="1"/>
        </dgm:presLayoutVars>
      </dgm:prSet>
      <dgm:spPr/>
      <dgm:t>
        <a:bodyPr/>
        <a:lstStyle/>
        <a:p>
          <a:endParaRPr lang="en-US"/>
        </a:p>
      </dgm:t>
    </dgm:pt>
    <dgm:pt modelId="{5249284E-B161-0641-8131-D35C34404772}" type="pres">
      <dgm:prSet presAssocID="{D87C1D95-59DE-674A-A60E-9BAE93D4A510}" presName="space" presStyleCnt="0"/>
      <dgm:spPr/>
    </dgm:pt>
    <dgm:pt modelId="{764E1CA0-604E-6A4B-B06C-9829C2C0A2CB}" type="pres">
      <dgm:prSet presAssocID="{BB163543-EFCD-E84A-9737-549C945F9EE9}" presName="composite" presStyleCnt="0"/>
      <dgm:spPr/>
    </dgm:pt>
    <dgm:pt modelId="{CE35C468-6D03-A74E-9D2B-4E2866954FF6}" type="pres">
      <dgm:prSet presAssocID="{BB163543-EFCD-E84A-9737-549C945F9EE9}" presName="parTx" presStyleLbl="alignNode1" presStyleIdx="2" presStyleCnt="3">
        <dgm:presLayoutVars>
          <dgm:chMax val="0"/>
          <dgm:chPref val="0"/>
          <dgm:bulletEnabled val="1"/>
        </dgm:presLayoutVars>
      </dgm:prSet>
      <dgm:spPr/>
      <dgm:t>
        <a:bodyPr/>
        <a:lstStyle/>
        <a:p>
          <a:endParaRPr lang="en-US"/>
        </a:p>
      </dgm:t>
    </dgm:pt>
    <dgm:pt modelId="{B2FEAAE6-536C-9647-88D6-687BF654CC73}" type="pres">
      <dgm:prSet presAssocID="{BB163543-EFCD-E84A-9737-549C945F9EE9}" presName="desTx" presStyleLbl="alignAccFollowNode1" presStyleIdx="2" presStyleCnt="3">
        <dgm:presLayoutVars>
          <dgm:bulletEnabled val="1"/>
        </dgm:presLayoutVars>
      </dgm:prSet>
      <dgm:spPr/>
      <dgm:t>
        <a:bodyPr/>
        <a:lstStyle/>
        <a:p>
          <a:endParaRPr lang="en-US"/>
        </a:p>
      </dgm:t>
    </dgm:pt>
  </dgm:ptLst>
  <dgm:cxnLst>
    <dgm:cxn modelId="{44815CD8-97ED-4356-8191-E9BA587D1110}" type="presOf" srcId="{073F2D7D-7B12-5443-9C8C-2E0745CAE5C2}" destId="{844F264B-30FD-E241-9CBE-34B109D2539E}" srcOrd="0" destOrd="0" presId="urn:microsoft.com/office/officeart/2005/8/layout/hList1"/>
    <dgm:cxn modelId="{FF2BC0C3-F79E-4648-AC8F-63CC4FFA8C1E}" type="presOf" srcId="{BB163543-EFCD-E84A-9737-549C945F9EE9}" destId="{CE35C468-6D03-A74E-9D2B-4E2866954FF6}" srcOrd="0" destOrd="0" presId="urn:microsoft.com/office/officeart/2005/8/layout/hList1"/>
    <dgm:cxn modelId="{00CD53DC-40C5-4F47-ABCE-BCD3F006446C}" srcId="{0AC05404-D79C-8242-ADA1-868C0474B31D}" destId="{073F2D7D-7B12-5443-9C8C-2E0745CAE5C2}" srcOrd="0" destOrd="0" parTransId="{FAE921F1-5695-E643-9DEB-142906FF7E81}" sibTransId="{7071FB6B-00F7-384E-A4A3-D3E005662C56}"/>
    <dgm:cxn modelId="{3F79404E-2BA7-48F4-92EE-EB332FF14D7B}" type="presOf" srcId="{0AC05404-D79C-8242-ADA1-868C0474B31D}" destId="{0DDF242A-832C-D348-B43D-48C85DDA1821}" srcOrd="0" destOrd="0" presId="urn:microsoft.com/office/officeart/2005/8/layout/hList1"/>
    <dgm:cxn modelId="{3182F4A5-734A-AE45-97ED-CFFF2EBCD75F}" srcId="{BB163543-EFCD-E84A-9737-549C945F9EE9}" destId="{60DB49EC-3C25-5E42-AFDD-57D4BCEE3D46}" srcOrd="0" destOrd="0" parTransId="{EAB19AE8-7553-8C4C-9AA4-97AE38E20E6D}" sibTransId="{5DA5D212-08C6-D047-94E2-BF14052D8504}"/>
    <dgm:cxn modelId="{E6FB2E2D-E3EA-4F8A-BF43-9E3082EF26DC}" type="presOf" srcId="{5ABD1CB0-9C1C-7F46-8517-75393D7A26F9}" destId="{7ECD17B7-684C-2845-ACF8-8E9050953787}" srcOrd="0" destOrd="0" presId="urn:microsoft.com/office/officeart/2005/8/layout/hList1"/>
    <dgm:cxn modelId="{5CC83039-63E8-4EF7-BCF6-FC9B731F1D64}" type="presOf" srcId="{60DB49EC-3C25-5E42-AFDD-57D4BCEE3D46}" destId="{B2FEAAE6-536C-9647-88D6-687BF654CC73}" srcOrd="0" destOrd="0" presId="urn:microsoft.com/office/officeart/2005/8/layout/hList1"/>
    <dgm:cxn modelId="{C647F6E6-88F5-446A-980B-7958244C3E25}" type="presOf" srcId="{EB757D2A-28D2-244C-BAC9-353C6AD5FDE0}" destId="{C8583E30-73F6-DD4F-B30F-D721DA3337DC}" srcOrd="0" destOrd="0" presId="urn:microsoft.com/office/officeart/2005/8/layout/hList1"/>
    <dgm:cxn modelId="{89F67F8C-0D6B-D941-B9B4-95EBD7BD91E4}" srcId="{073F2D7D-7B12-5443-9C8C-2E0745CAE5C2}" destId="{5ABD1CB0-9C1C-7F46-8517-75393D7A26F9}" srcOrd="0" destOrd="0" parTransId="{DF240F3E-0077-1E4D-AA2A-F7313EF20117}" sibTransId="{B32B0882-3FCB-BF40-8B3F-B0854A5EED26}"/>
    <dgm:cxn modelId="{58348367-0084-485B-8479-AE90E474151C}" type="presOf" srcId="{2FBF415C-5933-0442-BE06-448117A0CA37}" destId="{67E38C9A-8161-4343-AF00-E9C298D53430}" srcOrd="0" destOrd="0" presId="urn:microsoft.com/office/officeart/2005/8/layout/hList1"/>
    <dgm:cxn modelId="{636CFA4D-344C-5B40-97C2-CB947EED6815}" srcId="{2FBF415C-5933-0442-BE06-448117A0CA37}" destId="{EB757D2A-28D2-244C-BAC9-353C6AD5FDE0}" srcOrd="0" destOrd="0" parTransId="{610DD4F8-AAF6-934A-9E06-6A60E869A9DD}" sibTransId="{948E45A3-B7B6-A640-97ED-2EC296E3DAE2}"/>
    <dgm:cxn modelId="{E2BC0F2E-0987-5D46-BF08-A32C9A85C72B}" srcId="{0AC05404-D79C-8242-ADA1-868C0474B31D}" destId="{BB163543-EFCD-E84A-9737-549C945F9EE9}" srcOrd="2" destOrd="0" parTransId="{83838ED9-1286-7A42-A4A8-8549393512A9}" sibTransId="{80AED100-8F8E-3649-90C6-F7A305ACB602}"/>
    <dgm:cxn modelId="{976303D3-6D3A-5B4C-BE1A-85C7C1E5F989}" srcId="{0AC05404-D79C-8242-ADA1-868C0474B31D}" destId="{2FBF415C-5933-0442-BE06-448117A0CA37}" srcOrd="1" destOrd="0" parTransId="{B7BF6BEB-5A14-0346-B7E8-56B69C7E82ED}" sibTransId="{D87C1D95-59DE-674A-A60E-9BAE93D4A510}"/>
    <dgm:cxn modelId="{C1A5D9B3-DD2B-4312-B7F0-384F0FB364B1}" type="presParOf" srcId="{0DDF242A-832C-D348-B43D-48C85DDA1821}" destId="{97FB3A73-F269-B549-882A-25A277DD7E8C}" srcOrd="0" destOrd="0" presId="urn:microsoft.com/office/officeart/2005/8/layout/hList1"/>
    <dgm:cxn modelId="{0CDFAFA3-9C53-4101-A746-9A2658D04D6A}" type="presParOf" srcId="{97FB3A73-F269-B549-882A-25A277DD7E8C}" destId="{844F264B-30FD-E241-9CBE-34B109D2539E}" srcOrd="0" destOrd="0" presId="urn:microsoft.com/office/officeart/2005/8/layout/hList1"/>
    <dgm:cxn modelId="{ED0988CF-B2C1-40B2-9D2E-B54D83A19E42}" type="presParOf" srcId="{97FB3A73-F269-B549-882A-25A277DD7E8C}" destId="{7ECD17B7-684C-2845-ACF8-8E9050953787}" srcOrd="1" destOrd="0" presId="urn:microsoft.com/office/officeart/2005/8/layout/hList1"/>
    <dgm:cxn modelId="{44EB1D48-9A27-4792-B495-4EACCDF51F83}" type="presParOf" srcId="{0DDF242A-832C-D348-B43D-48C85DDA1821}" destId="{FB774BDE-6727-7343-9672-A832EECDBE02}" srcOrd="1" destOrd="0" presId="urn:microsoft.com/office/officeart/2005/8/layout/hList1"/>
    <dgm:cxn modelId="{B2CFABD2-AA35-4BE2-B196-F2F97EB500EA}" type="presParOf" srcId="{0DDF242A-832C-D348-B43D-48C85DDA1821}" destId="{7E267DF8-9A1A-8D48-82AE-2D88B7199E77}" srcOrd="2" destOrd="0" presId="urn:microsoft.com/office/officeart/2005/8/layout/hList1"/>
    <dgm:cxn modelId="{0318292F-FEC2-4FE8-923E-D0C83DD3A7C5}" type="presParOf" srcId="{7E267DF8-9A1A-8D48-82AE-2D88B7199E77}" destId="{67E38C9A-8161-4343-AF00-E9C298D53430}" srcOrd="0" destOrd="0" presId="urn:microsoft.com/office/officeart/2005/8/layout/hList1"/>
    <dgm:cxn modelId="{1CBD9801-58BB-4F92-81D7-84427C34E478}" type="presParOf" srcId="{7E267DF8-9A1A-8D48-82AE-2D88B7199E77}" destId="{C8583E30-73F6-DD4F-B30F-D721DA3337DC}" srcOrd="1" destOrd="0" presId="urn:microsoft.com/office/officeart/2005/8/layout/hList1"/>
    <dgm:cxn modelId="{4B4F8583-BE39-4652-8209-81320F0846D1}" type="presParOf" srcId="{0DDF242A-832C-D348-B43D-48C85DDA1821}" destId="{5249284E-B161-0641-8131-D35C34404772}" srcOrd="3" destOrd="0" presId="urn:microsoft.com/office/officeart/2005/8/layout/hList1"/>
    <dgm:cxn modelId="{34A8A19A-E616-48A6-85B3-CF94CA679A24}" type="presParOf" srcId="{0DDF242A-832C-D348-B43D-48C85DDA1821}" destId="{764E1CA0-604E-6A4B-B06C-9829C2C0A2CB}" srcOrd="4" destOrd="0" presId="urn:microsoft.com/office/officeart/2005/8/layout/hList1"/>
    <dgm:cxn modelId="{12792823-52C1-4B8A-894B-D95607AE1876}" type="presParOf" srcId="{764E1CA0-604E-6A4B-B06C-9829C2C0A2CB}" destId="{CE35C468-6D03-A74E-9D2B-4E2866954FF6}" srcOrd="0" destOrd="0" presId="urn:microsoft.com/office/officeart/2005/8/layout/hList1"/>
    <dgm:cxn modelId="{4FF61490-03B6-478A-B055-FC51DFE4E11D}" type="presParOf" srcId="{764E1CA0-604E-6A4B-B06C-9829C2C0A2CB}" destId="{B2FEAAE6-536C-9647-88D6-687BF654CC7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DD645E09-60FE-E840-912B-2FDF7E021578}" type="doc">
      <dgm:prSet loTypeId="urn:microsoft.com/office/officeart/2005/8/layout/venn3" loCatId="relationship" qsTypeId="urn:microsoft.com/office/officeart/2005/8/quickstyle/simple4" qsCatId="simple" csTypeId="urn:microsoft.com/office/officeart/2005/8/colors/accent1_2" csCatId="accent1" phldr="1"/>
      <dgm:spPr/>
      <dgm:t>
        <a:bodyPr/>
        <a:lstStyle/>
        <a:p>
          <a:endParaRPr lang="en-US"/>
        </a:p>
      </dgm:t>
    </dgm:pt>
    <dgm:pt modelId="{4479C231-9F56-CF4B-B68C-08A7EFBF47C8}">
      <dgm:prSet phldrT="[Text]" custT="1"/>
      <dgm:spPr/>
      <dgm:t>
        <a:bodyPr/>
        <a:lstStyle/>
        <a:p>
          <a:r>
            <a:rPr lang="en-US" sz="1600" b="1" i="0" dirty="0" smtClean="0"/>
            <a:t>Politically motivated attackers</a:t>
          </a:r>
          <a:endParaRPr lang="en-US" sz="1600" b="1" i="0" dirty="0"/>
        </a:p>
      </dgm:t>
    </dgm:pt>
    <dgm:pt modelId="{413144AE-3BD5-7440-8BED-46BABAE97B8C}" type="parTrans" cxnId="{BBD87B52-718D-B341-BE35-599245BB6201}">
      <dgm:prSet/>
      <dgm:spPr/>
      <dgm:t>
        <a:bodyPr/>
        <a:lstStyle/>
        <a:p>
          <a:endParaRPr lang="en-US"/>
        </a:p>
      </dgm:t>
    </dgm:pt>
    <dgm:pt modelId="{C4EBAD14-D360-3446-A767-B8C8EF7E077A}" type="sibTrans" cxnId="{BBD87B52-718D-B341-BE35-599245BB6201}">
      <dgm:prSet/>
      <dgm:spPr/>
      <dgm:t>
        <a:bodyPr/>
        <a:lstStyle/>
        <a:p>
          <a:endParaRPr lang="en-US"/>
        </a:p>
      </dgm:t>
    </dgm:pt>
    <dgm:pt modelId="{184E39B6-906E-0641-8B0A-2ACCB080C5DE}">
      <dgm:prSet custT="1"/>
      <dgm:spPr/>
      <dgm:t>
        <a:bodyPr/>
        <a:lstStyle/>
        <a:p>
          <a:r>
            <a:rPr lang="en-US" sz="1600" b="1" i="0" dirty="0" smtClean="0"/>
            <a:t>Criminals</a:t>
          </a:r>
        </a:p>
      </dgm:t>
    </dgm:pt>
    <dgm:pt modelId="{B9D9D864-AB41-264B-ACC4-51EB4D11B3FE}" type="parTrans" cxnId="{56E17D15-9709-AB4D-9CCF-6BCC78B0CD60}">
      <dgm:prSet/>
      <dgm:spPr/>
      <dgm:t>
        <a:bodyPr/>
        <a:lstStyle/>
        <a:p>
          <a:endParaRPr lang="en-US"/>
        </a:p>
      </dgm:t>
    </dgm:pt>
    <dgm:pt modelId="{26085DB4-1F80-5642-A25E-21F519FD95D1}" type="sibTrans" cxnId="{56E17D15-9709-AB4D-9CCF-6BCC78B0CD60}">
      <dgm:prSet/>
      <dgm:spPr/>
      <dgm:t>
        <a:bodyPr/>
        <a:lstStyle/>
        <a:p>
          <a:endParaRPr lang="en-US"/>
        </a:p>
      </dgm:t>
    </dgm:pt>
    <dgm:pt modelId="{C0761C54-E711-4D4A-9CEE-53BE5AB43879}">
      <dgm:prSet custT="1"/>
      <dgm:spPr/>
      <dgm:t>
        <a:bodyPr/>
        <a:lstStyle/>
        <a:p>
          <a:r>
            <a:rPr lang="en-US" sz="1600" b="1" i="0" dirty="0" smtClean="0"/>
            <a:t>Organized crime</a:t>
          </a:r>
        </a:p>
      </dgm:t>
    </dgm:pt>
    <dgm:pt modelId="{95CEEC57-BF66-4F43-B6A4-A0AC6991F114}" type="parTrans" cxnId="{2828EEF3-3B9A-4C4B-A0BC-2B837D4002C9}">
      <dgm:prSet/>
      <dgm:spPr/>
      <dgm:t>
        <a:bodyPr/>
        <a:lstStyle/>
        <a:p>
          <a:endParaRPr lang="en-US"/>
        </a:p>
      </dgm:t>
    </dgm:pt>
    <dgm:pt modelId="{3164A6BA-5757-0B4B-AC84-EC68A8CD3227}" type="sibTrans" cxnId="{2828EEF3-3B9A-4C4B-A0BC-2B837D4002C9}">
      <dgm:prSet/>
      <dgm:spPr/>
      <dgm:t>
        <a:bodyPr/>
        <a:lstStyle/>
        <a:p>
          <a:endParaRPr lang="en-US"/>
        </a:p>
      </dgm:t>
    </dgm:pt>
    <dgm:pt modelId="{C95CAF38-288E-FC47-81B2-EA67AC088437}">
      <dgm:prSet custT="1"/>
      <dgm:spPr/>
      <dgm:t>
        <a:bodyPr/>
        <a:lstStyle/>
        <a:p>
          <a:r>
            <a:rPr lang="en-US" sz="1600" b="1" i="0" dirty="0" smtClean="0"/>
            <a:t>Organizations that sell their services to companies and nations</a:t>
          </a:r>
        </a:p>
      </dgm:t>
    </dgm:pt>
    <dgm:pt modelId="{427132C0-8160-BA43-8F68-3548194CDB79}" type="parTrans" cxnId="{FA0C2C61-EBC7-8948-AAD7-B6BE74E33F26}">
      <dgm:prSet/>
      <dgm:spPr/>
      <dgm:t>
        <a:bodyPr/>
        <a:lstStyle/>
        <a:p>
          <a:endParaRPr lang="en-US"/>
        </a:p>
      </dgm:t>
    </dgm:pt>
    <dgm:pt modelId="{257B10A3-4062-924C-AB49-07C907613012}" type="sibTrans" cxnId="{FA0C2C61-EBC7-8948-AAD7-B6BE74E33F26}">
      <dgm:prSet/>
      <dgm:spPr/>
      <dgm:t>
        <a:bodyPr/>
        <a:lstStyle/>
        <a:p>
          <a:endParaRPr lang="en-US"/>
        </a:p>
      </dgm:t>
    </dgm:pt>
    <dgm:pt modelId="{47F5707C-6AE1-3342-9DE4-F67E6FB1789D}">
      <dgm:prSet custT="1"/>
      <dgm:spPr/>
      <dgm:t>
        <a:bodyPr/>
        <a:lstStyle/>
        <a:p>
          <a:r>
            <a:rPr lang="en-US" sz="1600" b="1" i="0" dirty="0" smtClean="0"/>
            <a:t>National government agencies</a:t>
          </a:r>
        </a:p>
      </dgm:t>
    </dgm:pt>
    <dgm:pt modelId="{58F7177C-CBAC-3D45-A044-F0093883DE8A}" type="parTrans" cxnId="{D493CB37-7BB5-FB4B-A5C2-4EAC127D880F}">
      <dgm:prSet/>
      <dgm:spPr/>
      <dgm:t>
        <a:bodyPr/>
        <a:lstStyle/>
        <a:p>
          <a:endParaRPr lang="en-US"/>
        </a:p>
      </dgm:t>
    </dgm:pt>
    <dgm:pt modelId="{4A4D01F6-4422-2E44-A1F7-4E0CC125739F}" type="sibTrans" cxnId="{D493CB37-7BB5-FB4B-A5C2-4EAC127D880F}">
      <dgm:prSet/>
      <dgm:spPr/>
      <dgm:t>
        <a:bodyPr/>
        <a:lstStyle/>
        <a:p>
          <a:endParaRPr lang="en-US"/>
        </a:p>
      </dgm:t>
    </dgm:pt>
    <dgm:pt modelId="{2438AD9D-C31E-F44D-B449-4C106BD101BD}" type="pres">
      <dgm:prSet presAssocID="{DD645E09-60FE-E840-912B-2FDF7E021578}" presName="Name0" presStyleCnt="0">
        <dgm:presLayoutVars>
          <dgm:dir/>
          <dgm:resizeHandles val="exact"/>
        </dgm:presLayoutVars>
      </dgm:prSet>
      <dgm:spPr/>
      <dgm:t>
        <a:bodyPr/>
        <a:lstStyle/>
        <a:p>
          <a:endParaRPr lang="en-US"/>
        </a:p>
      </dgm:t>
    </dgm:pt>
    <dgm:pt modelId="{365612A0-DE86-E142-BC0C-7EAA94A75B03}" type="pres">
      <dgm:prSet presAssocID="{4479C231-9F56-CF4B-B68C-08A7EFBF47C8}" presName="Name5" presStyleLbl="vennNode1" presStyleIdx="0" presStyleCnt="5">
        <dgm:presLayoutVars>
          <dgm:bulletEnabled val="1"/>
        </dgm:presLayoutVars>
      </dgm:prSet>
      <dgm:spPr/>
      <dgm:t>
        <a:bodyPr/>
        <a:lstStyle/>
        <a:p>
          <a:endParaRPr lang="en-US"/>
        </a:p>
      </dgm:t>
    </dgm:pt>
    <dgm:pt modelId="{E7B554A4-D569-D34B-8164-39487EF76DBE}" type="pres">
      <dgm:prSet presAssocID="{C4EBAD14-D360-3446-A767-B8C8EF7E077A}" presName="space" presStyleCnt="0"/>
      <dgm:spPr/>
    </dgm:pt>
    <dgm:pt modelId="{9E816322-7A2F-434E-84A4-43E5E9550FE9}" type="pres">
      <dgm:prSet presAssocID="{184E39B6-906E-0641-8B0A-2ACCB080C5DE}" presName="Name5" presStyleLbl="vennNode1" presStyleIdx="1" presStyleCnt="5">
        <dgm:presLayoutVars>
          <dgm:bulletEnabled val="1"/>
        </dgm:presLayoutVars>
      </dgm:prSet>
      <dgm:spPr/>
      <dgm:t>
        <a:bodyPr/>
        <a:lstStyle/>
        <a:p>
          <a:endParaRPr lang="en-US"/>
        </a:p>
      </dgm:t>
    </dgm:pt>
    <dgm:pt modelId="{8FC5E911-9558-F243-B818-5C20B4947984}" type="pres">
      <dgm:prSet presAssocID="{26085DB4-1F80-5642-A25E-21F519FD95D1}" presName="space" presStyleCnt="0"/>
      <dgm:spPr/>
    </dgm:pt>
    <dgm:pt modelId="{00B567D1-99ED-BD4D-A850-53823C14A7CF}" type="pres">
      <dgm:prSet presAssocID="{C0761C54-E711-4D4A-9CEE-53BE5AB43879}" presName="Name5" presStyleLbl="vennNode1" presStyleIdx="2" presStyleCnt="5">
        <dgm:presLayoutVars>
          <dgm:bulletEnabled val="1"/>
        </dgm:presLayoutVars>
      </dgm:prSet>
      <dgm:spPr/>
      <dgm:t>
        <a:bodyPr/>
        <a:lstStyle/>
        <a:p>
          <a:endParaRPr lang="en-US"/>
        </a:p>
      </dgm:t>
    </dgm:pt>
    <dgm:pt modelId="{15ECD5EC-3A4A-E145-BE6B-007234E973B1}" type="pres">
      <dgm:prSet presAssocID="{3164A6BA-5757-0B4B-AC84-EC68A8CD3227}" presName="space" presStyleCnt="0"/>
      <dgm:spPr/>
    </dgm:pt>
    <dgm:pt modelId="{9BD753D9-7681-4E42-B1E9-214B91FB2F80}" type="pres">
      <dgm:prSet presAssocID="{C95CAF38-288E-FC47-81B2-EA67AC088437}" presName="Name5" presStyleLbl="vennNode1" presStyleIdx="3" presStyleCnt="5" custScaleX="118761">
        <dgm:presLayoutVars>
          <dgm:bulletEnabled val="1"/>
        </dgm:presLayoutVars>
      </dgm:prSet>
      <dgm:spPr/>
      <dgm:t>
        <a:bodyPr/>
        <a:lstStyle/>
        <a:p>
          <a:endParaRPr lang="en-US"/>
        </a:p>
      </dgm:t>
    </dgm:pt>
    <dgm:pt modelId="{5F66A2C5-0A85-8B46-8CFD-02A161EE55A5}" type="pres">
      <dgm:prSet presAssocID="{257B10A3-4062-924C-AB49-07C907613012}" presName="space" presStyleCnt="0"/>
      <dgm:spPr/>
    </dgm:pt>
    <dgm:pt modelId="{007BE1A6-EF54-4742-846C-1FA69F19FF0E}" type="pres">
      <dgm:prSet presAssocID="{47F5707C-6AE1-3342-9DE4-F67E6FB1789D}" presName="Name5" presStyleLbl="vennNode1" presStyleIdx="4" presStyleCnt="5">
        <dgm:presLayoutVars>
          <dgm:bulletEnabled val="1"/>
        </dgm:presLayoutVars>
      </dgm:prSet>
      <dgm:spPr/>
      <dgm:t>
        <a:bodyPr/>
        <a:lstStyle/>
        <a:p>
          <a:endParaRPr lang="en-US"/>
        </a:p>
      </dgm:t>
    </dgm:pt>
  </dgm:ptLst>
  <dgm:cxnLst>
    <dgm:cxn modelId="{69E9D64F-AF83-4347-AB18-4AFF048C41AF}" type="presOf" srcId="{4479C231-9F56-CF4B-B68C-08A7EFBF47C8}" destId="{365612A0-DE86-E142-BC0C-7EAA94A75B03}" srcOrd="0" destOrd="0" presId="urn:microsoft.com/office/officeart/2005/8/layout/venn3"/>
    <dgm:cxn modelId="{D493CB37-7BB5-FB4B-A5C2-4EAC127D880F}" srcId="{DD645E09-60FE-E840-912B-2FDF7E021578}" destId="{47F5707C-6AE1-3342-9DE4-F67E6FB1789D}" srcOrd="4" destOrd="0" parTransId="{58F7177C-CBAC-3D45-A044-F0093883DE8A}" sibTransId="{4A4D01F6-4422-2E44-A1F7-4E0CC125739F}"/>
    <dgm:cxn modelId="{4DE71836-7F94-4C73-B9C7-C9BB4925FB6C}" type="presOf" srcId="{DD645E09-60FE-E840-912B-2FDF7E021578}" destId="{2438AD9D-C31E-F44D-B449-4C106BD101BD}" srcOrd="0" destOrd="0" presId="urn:microsoft.com/office/officeart/2005/8/layout/venn3"/>
    <dgm:cxn modelId="{333C4820-ABDC-4DBA-ADAF-1637387B5A67}" type="presOf" srcId="{C0761C54-E711-4D4A-9CEE-53BE5AB43879}" destId="{00B567D1-99ED-BD4D-A850-53823C14A7CF}" srcOrd="0" destOrd="0" presId="urn:microsoft.com/office/officeart/2005/8/layout/venn3"/>
    <dgm:cxn modelId="{BBD87B52-718D-B341-BE35-599245BB6201}" srcId="{DD645E09-60FE-E840-912B-2FDF7E021578}" destId="{4479C231-9F56-CF4B-B68C-08A7EFBF47C8}" srcOrd="0" destOrd="0" parTransId="{413144AE-3BD5-7440-8BED-46BABAE97B8C}" sibTransId="{C4EBAD14-D360-3446-A767-B8C8EF7E077A}"/>
    <dgm:cxn modelId="{38AD600D-5B93-4D9C-B361-C43F0D2C79E4}" type="presOf" srcId="{184E39B6-906E-0641-8B0A-2ACCB080C5DE}" destId="{9E816322-7A2F-434E-84A4-43E5E9550FE9}" srcOrd="0" destOrd="0" presId="urn:microsoft.com/office/officeart/2005/8/layout/venn3"/>
    <dgm:cxn modelId="{3DBA816E-2D88-41CB-985C-40A231AD5F07}" type="presOf" srcId="{47F5707C-6AE1-3342-9DE4-F67E6FB1789D}" destId="{007BE1A6-EF54-4742-846C-1FA69F19FF0E}" srcOrd="0" destOrd="0" presId="urn:microsoft.com/office/officeart/2005/8/layout/venn3"/>
    <dgm:cxn modelId="{56E17D15-9709-AB4D-9CCF-6BCC78B0CD60}" srcId="{DD645E09-60FE-E840-912B-2FDF7E021578}" destId="{184E39B6-906E-0641-8B0A-2ACCB080C5DE}" srcOrd="1" destOrd="0" parTransId="{B9D9D864-AB41-264B-ACC4-51EB4D11B3FE}" sibTransId="{26085DB4-1F80-5642-A25E-21F519FD95D1}"/>
    <dgm:cxn modelId="{FA0C2C61-EBC7-8948-AAD7-B6BE74E33F26}" srcId="{DD645E09-60FE-E840-912B-2FDF7E021578}" destId="{C95CAF38-288E-FC47-81B2-EA67AC088437}" srcOrd="3" destOrd="0" parTransId="{427132C0-8160-BA43-8F68-3548194CDB79}" sibTransId="{257B10A3-4062-924C-AB49-07C907613012}"/>
    <dgm:cxn modelId="{2828EEF3-3B9A-4C4B-A0BC-2B837D4002C9}" srcId="{DD645E09-60FE-E840-912B-2FDF7E021578}" destId="{C0761C54-E711-4D4A-9CEE-53BE5AB43879}" srcOrd="2" destOrd="0" parTransId="{95CEEC57-BF66-4F43-B6A4-A0AC6991F114}" sibTransId="{3164A6BA-5757-0B4B-AC84-EC68A8CD3227}"/>
    <dgm:cxn modelId="{6A406FD2-2194-4FF3-A338-60E6D2EC9120}" type="presOf" srcId="{C95CAF38-288E-FC47-81B2-EA67AC088437}" destId="{9BD753D9-7681-4E42-B1E9-214B91FB2F80}" srcOrd="0" destOrd="0" presId="urn:microsoft.com/office/officeart/2005/8/layout/venn3"/>
    <dgm:cxn modelId="{245693A2-23DE-4027-9C04-3CD3F0109006}" type="presParOf" srcId="{2438AD9D-C31E-F44D-B449-4C106BD101BD}" destId="{365612A0-DE86-E142-BC0C-7EAA94A75B03}" srcOrd="0" destOrd="0" presId="urn:microsoft.com/office/officeart/2005/8/layout/venn3"/>
    <dgm:cxn modelId="{20FC8622-5A38-485E-9525-B53E9A184111}" type="presParOf" srcId="{2438AD9D-C31E-F44D-B449-4C106BD101BD}" destId="{E7B554A4-D569-D34B-8164-39487EF76DBE}" srcOrd="1" destOrd="0" presId="urn:microsoft.com/office/officeart/2005/8/layout/venn3"/>
    <dgm:cxn modelId="{F097448D-9DAD-4A28-B771-A1D781F40C93}" type="presParOf" srcId="{2438AD9D-C31E-F44D-B449-4C106BD101BD}" destId="{9E816322-7A2F-434E-84A4-43E5E9550FE9}" srcOrd="2" destOrd="0" presId="urn:microsoft.com/office/officeart/2005/8/layout/venn3"/>
    <dgm:cxn modelId="{474AEC62-047E-43EC-8A4D-EF7ADA17A1C4}" type="presParOf" srcId="{2438AD9D-C31E-F44D-B449-4C106BD101BD}" destId="{8FC5E911-9558-F243-B818-5C20B4947984}" srcOrd="3" destOrd="0" presId="urn:microsoft.com/office/officeart/2005/8/layout/venn3"/>
    <dgm:cxn modelId="{F0CAB67E-8372-4006-AD7C-EA03A66C284D}" type="presParOf" srcId="{2438AD9D-C31E-F44D-B449-4C106BD101BD}" destId="{00B567D1-99ED-BD4D-A850-53823C14A7CF}" srcOrd="4" destOrd="0" presId="urn:microsoft.com/office/officeart/2005/8/layout/venn3"/>
    <dgm:cxn modelId="{358C9AF4-5342-47DA-9428-A35A92FED23D}" type="presParOf" srcId="{2438AD9D-C31E-F44D-B449-4C106BD101BD}" destId="{15ECD5EC-3A4A-E145-BE6B-007234E973B1}" srcOrd="5" destOrd="0" presId="urn:microsoft.com/office/officeart/2005/8/layout/venn3"/>
    <dgm:cxn modelId="{29ADD588-DEDD-4E64-8F24-CEF28D53D582}" type="presParOf" srcId="{2438AD9D-C31E-F44D-B449-4C106BD101BD}" destId="{9BD753D9-7681-4E42-B1E9-214B91FB2F80}" srcOrd="6" destOrd="0" presId="urn:microsoft.com/office/officeart/2005/8/layout/venn3"/>
    <dgm:cxn modelId="{47CCB875-13A0-498D-9A98-F5BC1B3482ED}" type="presParOf" srcId="{2438AD9D-C31E-F44D-B449-4C106BD101BD}" destId="{5F66A2C5-0A85-8B46-8CFD-02A161EE55A5}" srcOrd="7" destOrd="0" presId="urn:microsoft.com/office/officeart/2005/8/layout/venn3"/>
    <dgm:cxn modelId="{4443D140-7875-4EB2-B940-6A64602D81CF}" type="presParOf" srcId="{2438AD9D-C31E-F44D-B449-4C106BD101BD}" destId="{007BE1A6-EF54-4742-846C-1FA69F19FF0E}" srcOrd="8"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E20D7F2D-7192-1040-9292-645DAF10969E}"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C3084224-6D9E-F14F-A9E1-C1C39671EB3D}">
      <dgm:prSet/>
      <dgm:spPr>
        <a:solidFill>
          <a:schemeClr val="accent2"/>
        </a:solidFill>
      </dgm:spPr>
      <dgm:t>
        <a:bodyPr/>
        <a:lstStyle/>
        <a:p>
          <a:pPr rtl="0"/>
          <a:r>
            <a:rPr lang="en-US" b="1" dirty="0" smtClean="0">
              <a:solidFill>
                <a:schemeClr val="bg1"/>
              </a:solidFill>
            </a:rPr>
            <a:t>Infection mechanism</a:t>
          </a:r>
          <a:endParaRPr lang="en-US" dirty="0">
            <a:solidFill>
              <a:schemeClr val="bg1"/>
            </a:solidFill>
          </a:endParaRPr>
        </a:p>
      </dgm:t>
    </dgm:pt>
    <dgm:pt modelId="{394BEE4F-AC8B-AE48-9FCD-86228F05F31A}" type="parTrans" cxnId="{69FB3D8B-2C0B-1C46-9F81-C465D528E487}">
      <dgm:prSet/>
      <dgm:spPr/>
      <dgm:t>
        <a:bodyPr/>
        <a:lstStyle/>
        <a:p>
          <a:endParaRPr lang="en-US"/>
        </a:p>
      </dgm:t>
    </dgm:pt>
    <dgm:pt modelId="{439E5EF6-1050-9C46-8F2F-E76B558F79AF}" type="sibTrans" cxnId="{69FB3D8B-2C0B-1C46-9F81-C465D528E487}">
      <dgm:prSet/>
      <dgm:spPr/>
      <dgm:t>
        <a:bodyPr/>
        <a:lstStyle/>
        <a:p>
          <a:endParaRPr lang="en-US"/>
        </a:p>
      </dgm:t>
    </dgm:pt>
    <dgm:pt modelId="{B3119A6A-5814-1C4E-A698-035CDEE1A28F}">
      <dgm:prSet/>
      <dgm:spPr/>
      <dgm:t>
        <a:bodyPr/>
        <a:lstStyle/>
        <a:p>
          <a:pPr rtl="0"/>
          <a:r>
            <a:rPr lang="en-US" b="0" dirty="0" smtClean="0">
              <a:latin typeface="+mj-lt"/>
            </a:rPr>
            <a:t>Means by which a virus spreads or propagates</a:t>
          </a:r>
          <a:endParaRPr lang="en-US" b="0" dirty="0">
            <a:latin typeface="+mj-lt"/>
          </a:endParaRPr>
        </a:p>
      </dgm:t>
    </dgm:pt>
    <dgm:pt modelId="{46DB0EBE-113B-0E40-81D4-5B7CD3F40828}" type="parTrans" cxnId="{D8EB282C-C797-F642-B789-183CAE592DE3}">
      <dgm:prSet/>
      <dgm:spPr/>
      <dgm:t>
        <a:bodyPr/>
        <a:lstStyle/>
        <a:p>
          <a:endParaRPr lang="en-US"/>
        </a:p>
      </dgm:t>
    </dgm:pt>
    <dgm:pt modelId="{7190031B-61C8-374D-B2D2-01DF58B4ED3E}" type="sibTrans" cxnId="{D8EB282C-C797-F642-B789-183CAE592DE3}">
      <dgm:prSet/>
      <dgm:spPr/>
      <dgm:t>
        <a:bodyPr/>
        <a:lstStyle/>
        <a:p>
          <a:endParaRPr lang="en-US"/>
        </a:p>
      </dgm:t>
    </dgm:pt>
    <dgm:pt modelId="{CA03970E-3F9E-424A-9761-274CF242F45B}">
      <dgm:prSet/>
      <dgm:spPr/>
      <dgm:t>
        <a:bodyPr/>
        <a:lstStyle/>
        <a:p>
          <a:pPr rtl="0"/>
          <a:r>
            <a:rPr lang="en-US" b="0" dirty="0" smtClean="0">
              <a:latin typeface="+mj-lt"/>
            </a:rPr>
            <a:t>Also referred to as the </a:t>
          </a:r>
          <a:r>
            <a:rPr lang="en-US" b="0" i="1" dirty="0" smtClean="0">
              <a:latin typeface="+mj-lt"/>
            </a:rPr>
            <a:t>infection vector</a:t>
          </a:r>
          <a:endParaRPr lang="en-US" b="0" dirty="0">
            <a:latin typeface="+mj-lt"/>
          </a:endParaRPr>
        </a:p>
      </dgm:t>
    </dgm:pt>
    <dgm:pt modelId="{2C44D0C9-1E61-2342-B483-DF11CE93C670}" type="parTrans" cxnId="{B7363738-AA18-8548-B8F5-5B1B6BABED6D}">
      <dgm:prSet/>
      <dgm:spPr/>
      <dgm:t>
        <a:bodyPr/>
        <a:lstStyle/>
        <a:p>
          <a:endParaRPr lang="en-US"/>
        </a:p>
      </dgm:t>
    </dgm:pt>
    <dgm:pt modelId="{0F1DE087-ECE2-D047-AC01-F196285BA17B}" type="sibTrans" cxnId="{B7363738-AA18-8548-B8F5-5B1B6BABED6D}">
      <dgm:prSet/>
      <dgm:spPr/>
      <dgm:t>
        <a:bodyPr/>
        <a:lstStyle/>
        <a:p>
          <a:endParaRPr lang="en-US"/>
        </a:p>
      </dgm:t>
    </dgm:pt>
    <dgm:pt modelId="{677D9202-76CC-DE4C-9C12-226C07A80F36}">
      <dgm:prSet/>
      <dgm:spPr>
        <a:solidFill>
          <a:schemeClr val="accent2"/>
        </a:solidFill>
      </dgm:spPr>
      <dgm:t>
        <a:bodyPr/>
        <a:lstStyle/>
        <a:p>
          <a:pPr rtl="0"/>
          <a:r>
            <a:rPr lang="en-US" b="1" dirty="0" smtClean="0">
              <a:solidFill>
                <a:srgbClr val="000000"/>
              </a:solidFill>
            </a:rPr>
            <a:t>Trigger</a:t>
          </a:r>
          <a:endParaRPr lang="en-US" dirty="0">
            <a:solidFill>
              <a:srgbClr val="000000"/>
            </a:solidFill>
          </a:endParaRPr>
        </a:p>
      </dgm:t>
    </dgm:pt>
    <dgm:pt modelId="{D8008F29-AF83-F946-AF4F-E94DBF812D7B}" type="parTrans" cxnId="{B1D8F0A8-14E0-174D-8FEA-648C667E790C}">
      <dgm:prSet/>
      <dgm:spPr/>
      <dgm:t>
        <a:bodyPr/>
        <a:lstStyle/>
        <a:p>
          <a:endParaRPr lang="en-US"/>
        </a:p>
      </dgm:t>
    </dgm:pt>
    <dgm:pt modelId="{417EA768-8AEE-5644-A4EB-4ED03BBF791A}" type="sibTrans" cxnId="{B1D8F0A8-14E0-174D-8FEA-648C667E790C}">
      <dgm:prSet/>
      <dgm:spPr/>
      <dgm:t>
        <a:bodyPr/>
        <a:lstStyle/>
        <a:p>
          <a:endParaRPr lang="en-US"/>
        </a:p>
      </dgm:t>
    </dgm:pt>
    <dgm:pt modelId="{9540D378-61A5-5546-97CC-C843036C47C9}">
      <dgm:prSet/>
      <dgm:spPr/>
      <dgm:t>
        <a:bodyPr/>
        <a:lstStyle/>
        <a:p>
          <a:pPr rtl="0"/>
          <a:r>
            <a:rPr lang="en-US" b="0" dirty="0" smtClean="0">
              <a:latin typeface="+mj-lt"/>
            </a:rPr>
            <a:t>Event or condition that determines when the payload is activated or delivered</a:t>
          </a:r>
          <a:endParaRPr lang="en-US" b="0" dirty="0">
            <a:latin typeface="+mj-lt"/>
          </a:endParaRPr>
        </a:p>
      </dgm:t>
    </dgm:pt>
    <dgm:pt modelId="{B9267774-BC48-C649-B15E-84A79A3F5C77}" type="parTrans" cxnId="{0709E052-A254-EC4F-A2F0-344854E6B315}">
      <dgm:prSet/>
      <dgm:spPr/>
      <dgm:t>
        <a:bodyPr/>
        <a:lstStyle/>
        <a:p>
          <a:endParaRPr lang="en-US"/>
        </a:p>
      </dgm:t>
    </dgm:pt>
    <dgm:pt modelId="{CC0705CB-DC79-364E-99FD-DA57DD62B18F}" type="sibTrans" cxnId="{0709E052-A254-EC4F-A2F0-344854E6B315}">
      <dgm:prSet/>
      <dgm:spPr/>
      <dgm:t>
        <a:bodyPr/>
        <a:lstStyle/>
        <a:p>
          <a:endParaRPr lang="en-US"/>
        </a:p>
      </dgm:t>
    </dgm:pt>
    <dgm:pt modelId="{3AF02B48-6BE0-744A-8912-0D23041B3E95}">
      <dgm:prSet/>
      <dgm:spPr>
        <a:solidFill>
          <a:schemeClr val="accent2"/>
        </a:solidFill>
      </dgm:spPr>
      <dgm:t>
        <a:bodyPr/>
        <a:lstStyle/>
        <a:p>
          <a:pPr rtl="0"/>
          <a:r>
            <a:rPr lang="en-US" b="1" dirty="0" smtClean="0">
              <a:solidFill>
                <a:srgbClr val="000000"/>
              </a:solidFill>
            </a:rPr>
            <a:t>Payload</a:t>
          </a:r>
          <a:endParaRPr lang="en-US" dirty="0">
            <a:solidFill>
              <a:srgbClr val="000000"/>
            </a:solidFill>
          </a:endParaRPr>
        </a:p>
      </dgm:t>
    </dgm:pt>
    <dgm:pt modelId="{133EBB49-D1FA-9B41-94BE-34A95FB412FE}" type="parTrans" cxnId="{91FC1A81-398C-6D4D-BEF9-A8340D8FBE72}">
      <dgm:prSet/>
      <dgm:spPr/>
      <dgm:t>
        <a:bodyPr/>
        <a:lstStyle/>
        <a:p>
          <a:endParaRPr lang="en-US"/>
        </a:p>
      </dgm:t>
    </dgm:pt>
    <dgm:pt modelId="{8CE264D8-A7D8-CF48-A928-389B07FA0AFD}" type="sibTrans" cxnId="{91FC1A81-398C-6D4D-BEF9-A8340D8FBE72}">
      <dgm:prSet/>
      <dgm:spPr/>
      <dgm:t>
        <a:bodyPr/>
        <a:lstStyle/>
        <a:p>
          <a:endParaRPr lang="en-US"/>
        </a:p>
      </dgm:t>
    </dgm:pt>
    <dgm:pt modelId="{E2EEC181-34B1-D547-AA67-42334FF5A244}">
      <dgm:prSet/>
      <dgm:spPr/>
      <dgm:t>
        <a:bodyPr/>
        <a:lstStyle/>
        <a:p>
          <a:pPr rtl="0"/>
          <a:r>
            <a:rPr lang="en-US" b="0" dirty="0" smtClean="0">
              <a:latin typeface="+mj-lt"/>
            </a:rPr>
            <a:t>What the virus does (besides spreading)</a:t>
          </a:r>
          <a:endParaRPr lang="en-US" b="0" dirty="0">
            <a:latin typeface="+mj-lt"/>
          </a:endParaRPr>
        </a:p>
      </dgm:t>
    </dgm:pt>
    <dgm:pt modelId="{0A96EB1D-8E71-4F4C-BBD7-207DECDD32C9}" type="parTrans" cxnId="{AD7421D9-D3CD-6A40-9CBA-2A6C93F9D586}">
      <dgm:prSet/>
      <dgm:spPr/>
      <dgm:t>
        <a:bodyPr/>
        <a:lstStyle/>
        <a:p>
          <a:endParaRPr lang="en-US"/>
        </a:p>
      </dgm:t>
    </dgm:pt>
    <dgm:pt modelId="{1D2CD666-30E6-9045-B131-65042DDA00F1}" type="sibTrans" cxnId="{AD7421D9-D3CD-6A40-9CBA-2A6C93F9D586}">
      <dgm:prSet/>
      <dgm:spPr/>
      <dgm:t>
        <a:bodyPr/>
        <a:lstStyle/>
        <a:p>
          <a:endParaRPr lang="en-US"/>
        </a:p>
      </dgm:t>
    </dgm:pt>
    <dgm:pt modelId="{3C738FB1-14E0-FD4F-894A-8376F365D294}">
      <dgm:prSet/>
      <dgm:spPr/>
      <dgm:t>
        <a:bodyPr/>
        <a:lstStyle/>
        <a:p>
          <a:pPr rtl="0"/>
          <a:r>
            <a:rPr lang="en-US" b="0" dirty="0" smtClean="0">
              <a:latin typeface="+mj-lt"/>
            </a:rPr>
            <a:t>May involve damage or benign but noticeable activity</a:t>
          </a:r>
          <a:endParaRPr lang="en-US" b="0" dirty="0">
            <a:latin typeface="+mj-lt"/>
          </a:endParaRPr>
        </a:p>
      </dgm:t>
    </dgm:pt>
    <dgm:pt modelId="{0B8C5C2B-D42D-0D47-A4DC-6463CD9C7A70}" type="parTrans" cxnId="{8EE36FE4-D5A8-594B-B49C-D65849A10A02}">
      <dgm:prSet/>
      <dgm:spPr/>
      <dgm:t>
        <a:bodyPr/>
        <a:lstStyle/>
        <a:p>
          <a:endParaRPr lang="en-US"/>
        </a:p>
      </dgm:t>
    </dgm:pt>
    <dgm:pt modelId="{ED03ADAD-C698-7341-A07F-B961AEB41EC3}" type="sibTrans" cxnId="{8EE36FE4-D5A8-594B-B49C-D65849A10A02}">
      <dgm:prSet/>
      <dgm:spPr/>
      <dgm:t>
        <a:bodyPr/>
        <a:lstStyle/>
        <a:p>
          <a:endParaRPr lang="en-US"/>
        </a:p>
      </dgm:t>
    </dgm:pt>
    <dgm:pt modelId="{155B6F35-FE93-D345-9D00-045722B2CD53}" type="pres">
      <dgm:prSet presAssocID="{E20D7F2D-7192-1040-9292-645DAF10969E}" presName="linear" presStyleCnt="0">
        <dgm:presLayoutVars>
          <dgm:dir/>
          <dgm:animLvl val="lvl"/>
          <dgm:resizeHandles val="exact"/>
        </dgm:presLayoutVars>
      </dgm:prSet>
      <dgm:spPr/>
      <dgm:t>
        <a:bodyPr/>
        <a:lstStyle/>
        <a:p>
          <a:endParaRPr lang="en-US"/>
        </a:p>
      </dgm:t>
    </dgm:pt>
    <dgm:pt modelId="{71556D2B-4A61-E043-B41A-6628DE7F7193}" type="pres">
      <dgm:prSet presAssocID="{C3084224-6D9E-F14F-A9E1-C1C39671EB3D}" presName="parentLin" presStyleCnt="0"/>
      <dgm:spPr/>
    </dgm:pt>
    <dgm:pt modelId="{88A1667D-4CEC-F145-85B2-C014FBDCFDE8}" type="pres">
      <dgm:prSet presAssocID="{C3084224-6D9E-F14F-A9E1-C1C39671EB3D}" presName="parentLeftMargin" presStyleLbl="node1" presStyleIdx="0" presStyleCnt="3"/>
      <dgm:spPr/>
      <dgm:t>
        <a:bodyPr/>
        <a:lstStyle/>
        <a:p>
          <a:endParaRPr lang="en-US"/>
        </a:p>
      </dgm:t>
    </dgm:pt>
    <dgm:pt modelId="{FDFE6835-A92A-E641-8AE9-B9BFDC4ECD51}" type="pres">
      <dgm:prSet presAssocID="{C3084224-6D9E-F14F-A9E1-C1C39671EB3D}" presName="parentText" presStyleLbl="node1" presStyleIdx="0" presStyleCnt="3" custScaleX="45933">
        <dgm:presLayoutVars>
          <dgm:chMax val="0"/>
          <dgm:bulletEnabled val="1"/>
        </dgm:presLayoutVars>
      </dgm:prSet>
      <dgm:spPr/>
      <dgm:t>
        <a:bodyPr/>
        <a:lstStyle/>
        <a:p>
          <a:endParaRPr lang="en-US"/>
        </a:p>
      </dgm:t>
    </dgm:pt>
    <dgm:pt modelId="{9C45E3D1-0D1C-C94B-AB59-FA47FB94BA1C}" type="pres">
      <dgm:prSet presAssocID="{C3084224-6D9E-F14F-A9E1-C1C39671EB3D}" presName="negativeSpace" presStyleCnt="0"/>
      <dgm:spPr/>
    </dgm:pt>
    <dgm:pt modelId="{9A8E9D20-4DD8-6549-B50E-80E51156195A}" type="pres">
      <dgm:prSet presAssocID="{C3084224-6D9E-F14F-A9E1-C1C39671EB3D}" presName="childText" presStyleLbl="conFgAcc1" presStyleIdx="0" presStyleCnt="3">
        <dgm:presLayoutVars>
          <dgm:bulletEnabled val="1"/>
        </dgm:presLayoutVars>
      </dgm:prSet>
      <dgm:spPr/>
      <dgm:t>
        <a:bodyPr/>
        <a:lstStyle/>
        <a:p>
          <a:endParaRPr lang="en-US"/>
        </a:p>
      </dgm:t>
    </dgm:pt>
    <dgm:pt modelId="{91F1E0E0-D820-9047-B16E-E877D1AD554F}" type="pres">
      <dgm:prSet presAssocID="{439E5EF6-1050-9C46-8F2F-E76B558F79AF}" presName="spaceBetweenRectangles" presStyleCnt="0"/>
      <dgm:spPr/>
    </dgm:pt>
    <dgm:pt modelId="{A1776ECD-EB34-C346-A24E-52827956072E}" type="pres">
      <dgm:prSet presAssocID="{677D9202-76CC-DE4C-9C12-226C07A80F36}" presName="parentLin" presStyleCnt="0"/>
      <dgm:spPr/>
    </dgm:pt>
    <dgm:pt modelId="{4E62E4FB-A7D4-2240-B0DC-00AC603FD9D4}" type="pres">
      <dgm:prSet presAssocID="{677D9202-76CC-DE4C-9C12-226C07A80F36}" presName="parentLeftMargin" presStyleLbl="node1" presStyleIdx="0" presStyleCnt="3"/>
      <dgm:spPr/>
      <dgm:t>
        <a:bodyPr/>
        <a:lstStyle/>
        <a:p>
          <a:endParaRPr lang="en-US"/>
        </a:p>
      </dgm:t>
    </dgm:pt>
    <dgm:pt modelId="{C63E1105-C149-C843-9202-23F8D48B3E4F}" type="pres">
      <dgm:prSet presAssocID="{677D9202-76CC-DE4C-9C12-226C07A80F36}" presName="parentText" presStyleLbl="node1" presStyleIdx="1" presStyleCnt="3" custScaleX="26091">
        <dgm:presLayoutVars>
          <dgm:chMax val="0"/>
          <dgm:bulletEnabled val="1"/>
        </dgm:presLayoutVars>
      </dgm:prSet>
      <dgm:spPr/>
      <dgm:t>
        <a:bodyPr/>
        <a:lstStyle/>
        <a:p>
          <a:endParaRPr lang="en-US"/>
        </a:p>
      </dgm:t>
    </dgm:pt>
    <dgm:pt modelId="{97B79BC0-6DED-BF49-B97F-39C747123648}" type="pres">
      <dgm:prSet presAssocID="{677D9202-76CC-DE4C-9C12-226C07A80F36}" presName="negativeSpace" presStyleCnt="0"/>
      <dgm:spPr/>
    </dgm:pt>
    <dgm:pt modelId="{9E230290-2EEC-964C-9BCE-9B69243D95B7}" type="pres">
      <dgm:prSet presAssocID="{677D9202-76CC-DE4C-9C12-226C07A80F36}" presName="childText" presStyleLbl="conFgAcc1" presStyleIdx="1" presStyleCnt="3">
        <dgm:presLayoutVars>
          <dgm:bulletEnabled val="1"/>
        </dgm:presLayoutVars>
      </dgm:prSet>
      <dgm:spPr/>
      <dgm:t>
        <a:bodyPr/>
        <a:lstStyle/>
        <a:p>
          <a:endParaRPr lang="en-US"/>
        </a:p>
      </dgm:t>
    </dgm:pt>
    <dgm:pt modelId="{AEBB93D5-3DD8-AE4D-A7CC-E477CE476A15}" type="pres">
      <dgm:prSet presAssocID="{417EA768-8AEE-5644-A4EB-4ED03BBF791A}" presName="spaceBetweenRectangles" presStyleCnt="0"/>
      <dgm:spPr/>
    </dgm:pt>
    <dgm:pt modelId="{5AC25E97-1C70-7243-ABE3-4BF5932A6750}" type="pres">
      <dgm:prSet presAssocID="{3AF02B48-6BE0-744A-8912-0D23041B3E95}" presName="parentLin" presStyleCnt="0"/>
      <dgm:spPr/>
    </dgm:pt>
    <dgm:pt modelId="{4644D822-0A1D-4A4B-9C64-BBD957F607D0}" type="pres">
      <dgm:prSet presAssocID="{3AF02B48-6BE0-744A-8912-0D23041B3E95}" presName="parentLeftMargin" presStyleLbl="node1" presStyleIdx="1" presStyleCnt="3"/>
      <dgm:spPr/>
      <dgm:t>
        <a:bodyPr/>
        <a:lstStyle/>
        <a:p>
          <a:endParaRPr lang="en-US"/>
        </a:p>
      </dgm:t>
    </dgm:pt>
    <dgm:pt modelId="{B6D38147-8E60-A045-B583-E6B0C56553C0}" type="pres">
      <dgm:prSet presAssocID="{3AF02B48-6BE0-744A-8912-0D23041B3E95}" presName="parentText" presStyleLbl="node1" presStyleIdx="2" presStyleCnt="3" custScaleX="23115">
        <dgm:presLayoutVars>
          <dgm:chMax val="0"/>
          <dgm:bulletEnabled val="1"/>
        </dgm:presLayoutVars>
      </dgm:prSet>
      <dgm:spPr/>
      <dgm:t>
        <a:bodyPr/>
        <a:lstStyle/>
        <a:p>
          <a:endParaRPr lang="en-US"/>
        </a:p>
      </dgm:t>
    </dgm:pt>
    <dgm:pt modelId="{72E23E9E-C0B9-E34A-A346-7102169DE30A}" type="pres">
      <dgm:prSet presAssocID="{3AF02B48-6BE0-744A-8912-0D23041B3E95}" presName="negativeSpace" presStyleCnt="0"/>
      <dgm:spPr/>
    </dgm:pt>
    <dgm:pt modelId="{5CDD4299-543B-524A-AAF3-360201B13E61}" type="pres">
      <dgm:prSet presAssocID="{3AF02B48-6BE0-744A-8912-0D23041B3E95}" presName="childText" presStyleLbl="conFgAcc1" presStyleIdx="2" presStyleCnt="3">
        <dgm:presLayoutVars>
          <dgm:bulletEnabled val="1"/>
        </dgm:presLayoutVars>
      </dgm:prSet>
      <dgm:spPr/>
      <dgm:t>
        <a:bodyPr/>
        <a:lstStyle/>
        <a:p>
          <a:endParaRPr lang="en-US"/>
        </a:p>
      </dgm:t>
    </dgm:pt>
  </dgm:ptLst>
  <dgm:cxnLst>
    <dgm:cxn modelId="{B7363738-AA18-8548-B8F5-5B1B6BABED6D}" srcId="{C3084224-6D9E-F14F-A9E1-C1C39671EB3D}" destId="{CA03970E-3F9E-424A-9761-274CF242F45B}" srcOrd="1" destOrd="0" parTransId="{2C44D0C9-1E61-2342-B483-DF11CE93C670}" sibTransId="{0F1DE087-ECE2-D047-AC01-F196285BA17B}"/>
    <dgm:cxn modelId="{D8EB282C-C797-F642-B789-183CAE592DE3}" srcId="{C3084224-6D9E-F14F-A9E1-C1C39671EB3D}" destId="{B3119A6A-5814-1C4E-A698-035CDEE1A28F}" srcOrd="0" destOrd="0" parTransId="{46DB0EBE-113B-0E40-81D4-5B7CD3F40828}" sibTransId="{7190031B-61C8-374D-B2D2-01DF58B4ED3E}"/>
    <dgm:cxn modelId="{AC88B9BD-72B3-45A3-ABE0-D20F25C06465}" type="presOf" srcId="{E2EEC181-34B1-D547-AA67-42334FF5A244}" destId="{5CDD4299-543B-524A-AAF3-360201B13E61}" srcOrd="0" destOrd="0" presId="urn:microsoft.com/office/officeart/2005/8/layout/list1"/>
    <dgm:cxn modelId="{AD7421D9-D3CD-6A40-9CBA-2A6C93F9D586}" srcId="{3AF02B48-6BE0-744A-8912-0D23041B3E95}" destId="{E2EEC181-34B1-D547-AA67-42334FF5A244}" srcOrd="0" destOrd="0" parTransId="{0A96EB1D-8E71-4F4C-BBD7-207DECDD32C9}" sibTransId="{1D2CD666-30E6-9045-B131-65042DDA00F1}"/>
    <dgm:cxn modelId="{8EE36FE4-D5A8-594B-B49C-D65849A10A02}" srcId="{3AF02B48-6BE0-744A-8912-0D23041B3E95}" destId="{3C738FB1-14E0-FD4F-894A-8376F365D294}" srcOrd="1" destOrd="0" parTransId="{0B8C5C2B-D42D-0D47-A4DC-6463CD9C7A70}" sibTransId="{ED03ADAD-C698-7341-A07F-B961AEB41EC3}"/>
    <dgm:cxn modelId="{2B94C1E2-416B-4EBE-9872-A0A598CFDB78}" type="presOf" srcId="{3AF02B48-6BE0-744A-8912-0D23041B3E95}" destId="{B6D38147-8E60-A045-B583-E6B0C56553C0}" srcOrd="1" destOrd="0" presId="urn:microsoft.com/office/officeart/2005/8/layout/list1"/>
    <dgm:cxn modelId="{A76E7929-0515-4050-81BF-4F13FF641114}" type="presOf" srcId="{C3084224-6D9E-F14F-A9E1-C1C39671EB3D}" destId="{FDFE6835-A92A-E641-8AE9-B9BFDC4ECD51}" srcOrd="1" destOrd="0" presId="urn:microsoft.com/office/officeart/2005/8/layout/list1"/>
    <dgm:cxn modelId="{6364FEE9-C160-4D25-9460-C438CB59C3B3}" type="presOf" srcId="{9540D378-61A5-5546-97CC-C843036C47C9}" destId="{9E230290-2EEC-964C-9BCE-9B69243D95B7}" srcOrd="0" destOrd="0" presId="urn:microsoft.com/office/officeart/2005/8/layout/list1"/>
    <dgm:cxn modelId="{65A5F00C-3D48-45E5-8B3E-465832F034B4}" type="presOf" srcId="{677D9202-76CC-DE4C-9C12-226C07A80F36}" destId="{4E62E4FB-A7D4-2240-B0DC-00AC603FD9D4}" srcOrd="0" destOrd="0" presId="urn:microsoft.com/office/officeart/2005/8/layout/list1"/>
    <dgm:cxn modelId="{43046DED-C42E-4FD4-A9F9-613A30C22342}" type="presOf" srcId="{CA03970E-3F9E-424A-9761-274CF242F45B}" destId="{9A8E9D20-4DD8-6549-B50E-80E51156195A}" srcOrd="0" destOrd="1" presId="urn:microsoft.com/office/officeart/2005/8/layout/list1"/>
    <dgm:cxn modelId="{02A61605-D3C0-4223-8C3A-3CCA0A92C786}" type="presOf" srcId="{677D9202-76CC-DE4C-9C12-226C07A80F36}" destId="{C63E1105-C149-C843-9202-23F8D48B3E4F}" srcOrd="1" destOrd="0" presId="urn:microsoft.com/office/officeart/2005/8/layout/list1"/>
    <dgm:cxn modelId="{69FB3D8B-2C0B-1C46-9F81-C465D528E487}" srcId="{E20D7F2D-7192-1040-9292-645DAF10969E}" destId="{C3084224-6D9E-F14F-A9E1-C1C39671EB3D}" srcOrd="0" destOrd="0" parTransId="{394BEE4F-AC8B-AE48-9FCD-86228F05F31A}" sibTransId="{439E5EF6-1050-9C46-8F2F-E76B558F79AF}"/>
    <dgm:cxn modelId="{1E2B8DEF-C30D-40D7-82E9-68732B214DC1}" type="presOf" srcId="{3AF02B48-6BE0-744A-8912-0D23041B3E95}" destId="{4644D822-0A1D-4A4B-9C64-BBD957F607D0}" srcOrd="0" destOrd="0" presId="urn:microsoft.com/office/officeart/2005/8/layout/list1"/>
    <dgm:cxn modelId="{857264CB-0E04-44D8-8EEF-2B7575F38598}" type="presOf" srcId="{C3084224-6D9E-F14F-A9E1-C1C39671EB3D}" destId="{88A1667D-4CEC-F145-85B2-C014FBDCFDE8}" srcOrd="0" destOrd="0" presId="urn:microsoft.com/office/officeart/2005/8/layout/list1"/>
    <dgm:cxn modelId="{91FC1A81-398C-6D4D-BEF9-A8340D8FBE72}" srcId="{E20D7F2D-7192-1040-9292-645DAF10969E}" destId="{3AF02B48-6BE0-744A-8912-0D23041B3E95}" srcOrd="2" destOrd="0" parTransId="{133EBB49-D1FA-9B41-94BE-34A95FB412FE}" sibTransId="{8CE264D8-A7D8-CF48-A928-389B07FA0AFD}"/>
    <dgm:cxn modelId="{5ADF37AA-16D9-49A7-8734-85DC1350E2D6}" type="presOf" srcId="{B3119A6A-5814-1C4E-A698-035CDEE1A28F}" destId="{9A8E9D20-4DD8-6549-B50E-80E51156195A}" srcOrd="0" destOrd="0" presId="urn:microsoft.com/office/officeart/2005/8/layout/list1"/>
    <dgm:cxn modelId="{FE0A07EF-F5F6-420B-B798-FA11CA35F6A6}" type="presOf" srcId="{E20D7F2D-7192-1040-9292-645DAF10969E}" destId="{155B6F35-FE93-D345-9D00-045722B2CD53}" srcOrd="0" destOrd="0" presId="urn:microsoft.com/office/officeart/2005/8/layout/list1"/>
    <dgm:cxn modelId="{B1D8F0A8-14E0-174D-8FEA-648C667E790C}" srcId="{E20D7F2D-7192-1040-9292-645DAF10969E}" destId="{677D9202-76CC-DE4C-9C12-226C07A80F36}" srcOrd="1" destOrd="0" parTransId="{D8008F29-AF83-F946-AF4F-E94DBF812D7B}" sibTransId="{417EA768-8AEE-5644-A4EB-4ED03BBF791A}"/>
    <dgm:cxn modelId="{E04D979E-BC6B-415F-ACCE-DCE66DDADD7B}" type="presOf" srcId="{3C738FB1-14E0-FD4F-894A-8376F365D294}" destId="{5CDD4299-543B-524A-AAF3-360201B13E61}" srcOrd="0" destOrd="1" presId="urn:microsoft.com/office/officeart/2005/8/layout/list1"/>
    <dgm:cxn modelId="{0709E052-A254-EC4F-A2F0-344854E6B315}" srcId="{677D9202-76CC-DE4C-9C12-226C07A80F36}" destId="{9540D378-61A5-5546-97CC-C843036C47C9}" srcOrd="0" destOrd="0" parTransId="{B9267774-BC48-C649-B15E-84A79A3F5C77}" sibTransId="{CC0705CB-DC79-364E-99FD-DA57DD62B18F}"/>
    <dgm:cxn modelId="{3A62F970-68CC-4288-91C9-BFB58242EB86}" type="presParOf" srcId="{155B6F35-FE93-D345-9D00-045722B2CD53}" destId="{71556D2B-4A61-E043-B41A-6628DE7F7193}" srcOrd="0" destOrd="0" presId="urn:microsoft.com/office/officeart/2005/8/layout/list1"/>
    <dgm:cxn modelId="{2678C7A9-045A-4D9A-B75C-9DD31A374998}" type="presParOf" srcId="{71556D2B-4A61-E043-B41A-6628DE7F7193}" destId="{88A1667D-4CEC-F145-85B2-C014FBDCFDE8}" srcOrd="0" destOrd="0" presId="urn:microsoft.com/office/officeart/2005/8/layout/list1"/>
    <dgm:cxn modelId="{6E0DB76F-551C-4DE5-BF2F-BBE9075AB99E}" type="presParOf" srcId="{71556D2B-4A61-E043-B41A-6628DE7F7193}" destId="{FDFE6835-A92A-E641-8AE9-B9BFDC4ECD51}" srcOrd="1" destOrd="0" presId="urn:microsoft.com/office/officeart/2005/8/layout/list1"/>
    <dgm:cxn modelId="{820E8BC0-AC17-4530-BF74-8155B8F43724}" type="presParOf" srcId="{155B6F35-FE93-D345-9D00-045722B2CD53}" destId="{9C45E3D1-0D1C-C94B-AB59-FA47FB94BA1C}" srcOrd="1" destOrd="0" presId="urn:microsoft.com/office/officeart/2005/8/layout/list1"/>
    <dgm:cxn modelId="{E6FFBF50-3F0F-4368-BE0E-A05549A0BA04}" type="presParOf" srcId="{155B6F35-FE93-D345-9D00-045722B2CD53}" destId="{9A8E9D20-4DD8-6549-B50E-80E51156195A}" srcOrd="2" destOrd="0" presId="urn:microsoft.com/office/officeart/2005/8/layout/list1"/>
    <dgm:cxn modelId="{55782979-C85F-4AEE-AADD-18767455774D}" type="presParOf" srcId="{155B6F35-FE93-D345-9D00-045722B2CD53}" destId="{91F1E0E0-D820-9047-B16E-E877D1AD554F}" srcOrd="3" destOrd="0" presId="urn:microsoft.com/office/officeart/2005/8/layout/list1"/>
    <dgm:cxn modelId="{3E67A9C8-E010-4AF1-BED8-F5B36D6D9DD2}" type="presParOf" srcId="{155B6F35-FE93-D345-9D00-045722B2CD53}" destId="{A1776ECD-EB34-C346-A24E-52827956072E}" srcOrd="4" destOrd="0" presId="urn:microsoft.com/office/officeart/2005/8/layout/list1"/>
    <dgm:cxn modelId="{8AA30A06-DE00-44F9-8292-DA2CDE9467EB}" type="presParOf" srcId="{A1776ECD-EB34-C346-A24E-52827956072E}" destId="{4E62E4FB-A7D4-2240-B0DC-00AC603FD9D4}" srcOrd="0" destOrd="0" presId="urn:microsoft.com/office/officeart/2005/8/layout/list1"/>
    <dgm:cxn modelId="{D5B21B02-3B27-462D-97B4-25F1A2D620BF}" type="presParOf" srcId="{A1776ECD-EB34-C346-A24E-52827956072E}" destId="{C63E1105-C149-C843-9202-23F8D48B3E4F}" srcOrd="1" destOrd="0" presId="urn:microsoft.com/office/officeart/2005/8/layout/list1"/>
    <dgm:cxn modelId="{36238C7A-9324-40B2-A3BA-AC88DD766BA4}" type="presParOf" srcId="{155B6F35-FE93-D345-9D00-045722B2CD53}" destId="{97B79BC0-6DED-BF49-B97F-39C747123648}" srcOrd="5" destOrd="0" presId="urn:microsoft.com/office/officeart/2005/8/layout/list1"/>
    <dgm:cxn modelId="{9484BF14-435A-4445-89D0-59546633AC5C}" type="presParOf" srcId="{155B6F35-FE93-D345-9D00-045722B2CD53}" destId="{9E230290-2EEC-964C-9BCE-9B69243D95B7}" srcOrd="6" destOrd="0" presId="urn:microsoft.com/office/officeart/2005/8/layout/list1"/>
    <dgm:cxn modelId="{FC7E06E1-08EA-40BC-8078-EC43862A07F6}" type="presParOf" srcId="{155B6F35-FE93-D345-9D00-045722B2CD53}" destId="{AEBB93D5-3DD8-AE4D-A7CC-E477CE476A15}" srcOrd="7" destOrd="0" presId="urn:microsoft.com/office/officeart/2005/8/layout/list1"/>
    <dgm:cxn modelId="{7FF0BEE3-58F0-4AC2-9A65-D19BEDD32E85}" type="presParOf" srcId="{155B6F35-FE93-D345-9D00-045722B2CD53}" destId="{5AC25E97-1C70-7243-ABE3-4BF5932A6750}" srcOrd="8" destOrd="0" presId="urn:microsoft.com/office/officeart/2005/8/layout/list1"/>
    <dgm:cxn modelId="{D3A07A13-CBD6-42A6-8458-B4B1548F18B1}" type="presParOf" srcId="{5AC25E97-1C70-7243-ABE3-4BF5932A6750}" destId="{4644D822-0A1D-4A4B-9C64-BBD957F607D0}" srcOrd="0" destOrd="0" presId="urn:microsoft.com/office/officeart/2005/8/layout/list1"/>
    <dgm:cxn modelId="{3795BE92-F845-4B85-94F2-7B8DB5653D79}" type="presParOf" srcId="{5AC25E97-1C70-7243-ABE3-4BF5932A6750}" destId="{B6D38147-8E60-A045-B583-E6B0C56553C0}" srcOrd="1" destOrd="0" presId="urn:microsoft.com/office/officeart/2005/8/layout/list1"/>
    <dgm:cxn modelId="{0CEBCD50-7353-470B-B441-8A18D1A114F3}" type="presParOf" srcId="{155B6F35-FE93-D345-9D00-045722B2CD53}" destId="{72E23E9E-C0B9-E34A-A346-7102169DE30A}" srcOrd="9" destOrd="0" presId="urn:microsoft.com/office/officeart/2005/8/layout/list1"/>
    <dgm:cxn modelId="{1D8F83B9-0855-41E3-A631-73E8AB5C9FF2}" type="presParOf" srcId="{155B6F35-FE93-D345-9D00-045722B2CD53}" destId="{5CDD4299-543B-524A-AAF3-360201B13E6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0B713C65-5D2F-C043-920C-ECD2D6F82B0E}" type="doc">
      <dgm:prSet loTypeId="urn:microsoft.com/office/officeart/2005/8/layout/process4" loCatId="process" qsTypeId="urn:microsoft.com/office/officeart/2005/8/quickstyle/simple4" qsCatId="simple" csTypeId="urn:microsoft.com/office/officeart/2005/8/colors/accent1_2" csCatId="accent1" phldr="1"/>
      <dgm:spPr/>
      <dgm:t>
        <a:bodyPr/>
        <a:lstStyle/>
        <a:p>
          <a:endParaRPr lang="en-US"/>
        </a:p>
      </dgm:t>
    </dgm:pt>
    <dgm:pt modelId="{3035BF66-8DF1-EB4B-9BA6-6D70F8A71F3F}">
      <dgm:prSet phldrT="[Text]" custT="1"/>
      <dgm:spPr>
        <a:solidFill>
          <a:schemeClr val="accent2"/>
        </a:solidFill>
        <a:ln>
          <a:solidFill>
            <a:schemeClr val="bg1"/>
          </a:solidFill>
        </a:ln>
      </dgm:spPr>
      <dgm:t>
        <a:bodyPr/>
        <a:lstStyle/>
        <a:p>
          <a:r>
            <a:rPr lang="en-US" sz="1600" b="1" dirty="0" smtClean="0">
              <a:solidFill>
                <a:schemeClr val="bg1"/>
              </a:solidFill>
              <a:latin typeface="+mj-lt"/>
              <a:ea typeface="+mn-ea"/>
              <a:cs typeface="+mn-cs"/>
            </a:rPr>
            <a:t>Dormant phase</a:t>
          </a:r>
          <a:endParaRPr lang="en-US" sz="1600" b="1" dirty="0">
            <a:solidFill>
              <a:schemeClr val="bg1"/>
            </a:solidFill>
            <a:latin typeface="+mj-lt"/>
          </a:endParaRPr>
        </a:p>
      </dgm:t>
    </dgm:pt>
    <dgm:pt modelId="{5A5A365C-9857-4C4F-A946-B9404E28A7AD}" type="parTrans" cxnId="{53EACF96-1FC7-4A45-A6F1-68A9D946185A}">
      <dgm:prSet/>
      <dgm:spPr/>
      <dgm:t>
        <a:bodyPr/>
        <a:lstStyle/>
        <a:p>
          <a:endParaRPr lang="en-US"/>
        </a:p>
      </dgm:t>
    </dgm:pt>
    <dgm:pt modelId="{6937D29C-FD7E-F346-8F03-68FA9FB8AA79}" type="sibTrans" cxnId="{53EACF96-1FC7-4A45-A6F1-68A9D946185A}">
      <dgm:prSet/>
      <dgm:spPr/>
      <dgm:t>
        <a:bodyPr/>
        <a:lstStyle/>
        <a:p>
          <a:endParaRPr lang="en-US"/>
        </a:p>
      </dgm:t>
    </dgm:pt>
    <dgm:pt modelId="{24062503-A010-C443-9A7E-FA0F3A86585E}">
      <dgm:prSet phldrT="[Text]" custT="1"/>
      <dgm:spPr>
        <a:solidFill>
          <a:schemeClr val="accent2"/>
        </a:solidFill>
        <a:ln>
          <a:solidFill>
            <a:schemeClr val="bg1"/>
          </a:solidFill>
        </a:ln>
      </dgm:spPr>
      <dgm:t>
        <a:bodyPr/>
        <a:lstStyle/>
        <a:p>
          <a:r>
            <a:rPr lang="en-US" sz="1600" b="1" dirty="0" smtClean="0">
              <a:solidFill>
                <a:srgbClr val="000000"/>
              </a:solidFill>
              <a:latin typeface="+mj-lt"/>
              <a:ea typeface="+mn-ea"/>
              <a:cs typeface="+mn-cs"/>
            </a:rPr>
            <a:t>Triggering phase</a:t>
          </a:r>
          <a:endParaRPr lang="en-US" sz="1600" b="1" dirty="0">
            <a:solidFill>
              <a:srgbClr val="000000"/>
            </a:solidFill>
            <a:latin typeface="+mj-lt"/>
          </a:endParaRPr>
        </a:p>
      </dgm:t>
    </dgm:pt>
    <dgm:pt modelId="{91A4F307-B7ED-4141-84BF-35D70AE8DBED}" type="parTrans" cxnId="{3C0B6902-4B21-1541-A265-5F23FA92A97C}">
      <dgm:prSet/>
      <dgm:spPr/>
      <dgm:t>
        <a:bodyPr/>
        <a:lstStyle/>
        <a:p>
          <a:endParaRPr lang="en-US"/>
        </a:p>
      </dgm:t>
    </dgm:pt>
    <dgm:pt modelId="{8DC663BD-CCB7-8947-8768-F656197576EF}" type="sibTrans" cxnId="{3C0B6902-4B21-1541-A265-5F23FA92A97C}">
      <dgm:prSet/>
      <dgm:spPr/>
      <dgm:t>
        <a:bodyPr/>
        <a:lstStyle/>
        <a:p>
          <a:endParaRPr lang="en-US"/>
        </a:p>
      </dgm:t>
    </dgm:pt>
    <dgm:pt modelId="{B9D20F49-CE2C-1542-BF6E-80CE502FB600}">
      <dgm:prSet custT="1"/>
      <dgm:spPr>
        <a:solidFill>
          <a:schemeClr val="accent2"/>
        </a:solidFill>
        <a:ln>
          <a:solidFill>
            <a:schemeClr val="bg1"/>
          </a:solidFill>
        </a:ln>
      </dgm:spPr>
      <dgm:t>
        <a:bodyPr/>
        <a:lstStyle/>
        <a:p>
          <a:r>
            <a:rPr lang="en-US" sz="1400" b="1" dirty="0" smtClean="0">
              <a:solidFill>
                <a:srgbClr val="000000"/>
              </a:solidFill>
              <a:latin typeface="+mj-lt"/>
              <a:ea typeface="+mn-ea"/>
              <a:cs typeface="+mn-cs"/>
            </a:rPr>
            <a:t>Propagation phase</a:t>
          </a:r>
          <a:endParaRPr lang="en-US" sz="1400" b="1" dirty="0">
            <a:solidFill>
              <a:srgbClr val="000000"/>
            </a:solidFill>
            <a:latin typeface="+mj-lt"/>
          </a:endParaRPr>
        </a:p>
      </dgm:t>
    </dgm:pt>
    <dgm:pt modelId="{545FCEB5-4431-2A47-B4CE-3DA5C2E63EBF}" type="parTrans" cxnId="{3F96B256-9F34-484E-B515-E39E684D07B2}">
      <dgm:prSet/>
      <dgm:spPr/>
      <dgm:t>
        <a:bodyPr/>
        <a:lstStyle/>
        <a:p>
          <a:endParaRPr lang="en-US"/>
        </a:p>
      </dgm:t>
    </dgm:pt>
    <dgm:pt modelId="{A3F1A055-AEA4-984A-93BA-411AEDF3D974}" type="sibTrans" cxnId="{3F96B256-9F34-484E-B515-E39E684D07B2}">
      <dgm:prSet/>
      <dgm:spPr/>
      <dgm:t>
        <a:bodyPr/>
        <a:lstStyle/>
        <a:p>
          <a:endParaRPr lang="en-US"/>
        </a:p>
      </dgm:t>
    </dgm:pt>
    <dgm:pt modelId="{5C8B9CAB-C992-EB4C-A6B0-3B766464D189}">
      <dgm:prSet custT="1"/>
      <dgm:spPr>
        <a:solidFill>
          <a:schemeClr val="accent2"/>
        </a:solidFill>
      </dgm:spPr>
      <dgm:t>
        <a:bodyPr/>
        <a:lstStyle/>
        <a:p>
          <a:pPr rtl="0"/>
          <a:r>
            <a:rPr lang="en-US" sz="1600" b="1" dirty="0" smtClean="0">
              <a:solidFill>
                <a:srgbClr val="000000"/>
              </a:solidFill>
              <a:latin typeface="+mj-lt"/>
            </a:rPr>
            <a:t>Execution phase</a:t>
          </a:r>
          <a:endParaRPr lang="en-US" sz="1600" dirty="0">
            <a:solidFill>
              <a:srgbClr val="000000"/>
            </a:solidFill>
            <a:latin typeface="+mj-lt"/>
          </a:endParaRPr>
        </a:p>
      </dgm:t>
    </dgm:pt>
    <dgm:pt modelId="{3ABA7F11-D20A-3944-86D5-F4DC76283198}" type="parTrans" cxnId="{6946BB3B-5D5E-C840-A82F-82BF02352E1C}">
      <dgm:prSet/>
      <dgm:spPr/>
      <dgm:t>
        <a:bodyPr/>
        <a:lstStyle/>
        <a:p>
          <a:endParaRPr lang="en-US"/>
        </a:p>
      </dgm:t>
    </dgm:pt>
    <dgm:pt modelId="{72D9285E-B19A-3B4B-9C4B-897218B14284}" type="sibTrans" cxnId="{6946BB3B-5D5E-C840-A82F-82BF02352E1C}">
      <dgm:prSet/>
      <dgm:spPr/>
      <dgm:t>
        <a:bodyPr/>
        <a:lstStyle/>
        <a:p>
          <a:endParaRPr lang="en-US"/>
        </a:p>
      </dgm:t>
    </dgm:pt>
    <dgm:pt modelId="{31391D8B-CB3C-3841-AA7E-2851F1573A82}">
      <dgm:prSet custT="1"/>
      <dgm:spPr>
        <a:solidFill>
          <a:schemeClr val="tx1"/>
        </a:solidFill>
        <a:ln>
          <a:solidFill>
            <a:schemeClr val="bg1"/>
          </a:solidFill>
        </a:ln>
      </dgm:spPr>
      <dgm:t>
        <a:bodyPr/>
        <a:lstStyle/>
        <a:p>
          <a:r>
            <a:rPr lang="en-US" sz="1600" b="1" dirty="0" smtClean="0">
              <a:solidFill>
                <a:schemeClr val="bg1"/>
              </a:solidFill>
              <a:latin typeface="+mj-lt"/>
              <a:ea typeface="+mn-ea"/>
            </a:rPr>
            <a:t>Virus is idle</a:t>
          </a:r>
        </a:p>
      </dgm:t>
    </dgm:pt>
    <dgm:pt modelId="{4D91664C-BDAD-C64C-B200-EEC59693D652}" type="parTrans" cxnId="{59584286-E7DF-1D4B-A0BB-1167A9767173}">
      <dgm:prSet/>
      <dgm:spPr/>
      <dgm:t>
        <a:bodyPr/>
        <a:lstStyle/>
        <a:p>
          <a:endParaRPr lang="en-US"/>
        </a:p>
      </dgm:t>
    </dgm:pt>
    <dgm:pt modelId="{B2AA4679-4CC5-0644-8426-F03E6E79B501}" type="sibTrans" cxnId="{59584286-E7DF-1D4B-A0BB-1167A9767173}">
      <dgm:prSet/>
      <dgm:spPr/>
      <dgm:t>
        <a:bodyPr/>
        <a:lstStyle/>
        <a:p>
          <a:endParaRPr lang="en-US"/>
        </a:p>
      </dgm:t>
    </dgm:pt>
    <dgm:pt modelId="{02F06C06-82C9-694F-A2ED-CB7C7B371164}">
      <dgm:prSet custT="1"/>
      <dgm:spPr>
        <a:solidFill>
          <a:schemeClr val="tx1"/>
        </a:solidFill>
        <a:ln>
          <a:solidFill>
            <a:schemeClr val="bg1"/>
          </a:solidFill>
        </a:ln>
      </dgm:spPr>
      <dgm:t>
        <a:bodyPr/>
        <a:lstStyle/>
        <a:p>
          <a:r>
            <a:rPr lang="en-US" sz="1600" b="1" dirty="0" smtClean="0">
              <a:solidFill>
                <a:schemeClr val="bg1"/>
              </a:solidFill>
              <a:latin typeface="+mj-lt"/>
              <a:ea typeface="+mn-ea"/>
            </a:rPr>
            <a:t>Will eventually be activated by some event</a:t>
          </a:r>
        </a:p>
      </dgm:t>
    </dgm:pt>
    <dgm:pt modelId="{70CEDF61-E2B0-7E43-B0F4-54EAE2CBE2B5}" type="parTrans" cxnId="{891C1FC3-C27E-5A40-801B-F0F538E763A7}">
      <dgm:prSet/>
      <dgm:spPr/>
      <dgm:t>
        <a:bodyPr/>
        <a:lstStyle/>
        <a:p>
          <a:endParaRPr lang="en-US"/>
        </a:p>
      </dgm:t>
    </dgm:pt>
    <dgm:pt modelId="{F1C45B70-2BBF-8049-9402-10B747ABAAE1}" type="sibTrans" cxnId="{891C1FC3-C27E-5A40-801B-F0F538E763A7}">
      <dgm:prSet/>
      <dgm:spPr/>
      <dgm:t>
        <a:bodyPr/>
        <a:lstStyle/>
        <a:p>
          <a:endParaRPr lang="en-US"/>
        </a:p>
      </dgm:t>
    </dgm:pt>
    <dgm:pt modelId="{0F70DF3B-0273-6F48-AA35-A7CB11F30F3F}">
      <dgm:prSet custT="1"/>
      <dgm:spPr>
        <a:solidFill>
          <a:schemeClr val="tx1"/>
        </a:solidFill>
        <a:ln>
          <a:solidFill>
            <a:schemeClr val="bg1"/>
          </a:solidFill>
        </a:ln>
      </dgm:spPr>
      <dgm:t>
        <a:bodyPr/>
        <a:lstStyle/>
        <a:p>
          <a:r>
            <a:rPr lang="en-US" sz="1600" b="1" dirty="0" smtClean="0">
              <a:solidFill>
                <a:schemeClr val="bg1"/>
              </a:solidFill>
              <a:latin typeface="+mj-lt"/>
              <a:ea typeface="+mn-ea"/>
            </a:rPr>
            <a:t>Not all viruses have this stage</a:t>
          </a:r>
        </a:p>
      </dgm:t>
    </dgm:pt>
    <dgm:pt modelId="{12A87295-2C61-EE48-A453-19ABDE4DDF18}" type="parTrans" cxnId="{D6D42391-2DA3-314B-AA5F-638590479628}">
      <dgm:prSet/>
      <dgm:spPr/>
      <dgm:t>
        <a:bodyPr/>
        <a:lstStyle/>
        <a:p>
          <a:endParaRPr lang="en-US"/>
        </a:p>
      </dgm:t>
    </dgm:pt>
    <dgm:pt modelId="{755A26CB-C28A-6341-9851-4B7193DBA947}" type="sibTrans" cxnId="{D6D42391-2DA3-314B-AA5F-638590479628}">
      <dgm:prSet/>
      <dgm:spPr/>
      <dgm:t>
        <a:bodyPr/>
        <a:lstStyle/>
        <a:p>
          <a:endParaRPr lang="en-US"/>
        </a:p>
      </dgm:t>
    </dgm:pt>
    <dgm:pt modelId="{200E8F95-B852-674C-ACC9-3CE78077CB2D}">
      <dgm:prSet custT="1"/>
      <dgm:spPr>
        <a:solidFill>
          <a:schemeClr val="tx1"/>
        </a:solidFill>
        <a:ln>
          <a:solidFill>
            <a:schemeClr val="bg1"/>
          </a:solidFill>
        </a:ln>
      </dgm:spPr>
      <dgm:t>
        <a:bodyPr/>
        <a:lstStyle/>
        <a:p>
          <a:r>
            <a:rPr lang="en-US" sz="1600" b="1" dirty="0" smtClean="0">
              <a:solidFill>
                <a:srgbClr val="000000"/>
              </a:solidFill>
              <a:latin typeface="+mj-lt"/>
              <a:ea typeface="+mn-ea"/>
            </a:rPr>
            <a:t>Virus is activated to perform the function for which it was intended</a:t>
          </a:r>
        </a:p>
      </dgm:t>
    </dgm:pt>
    <dgm:pt modelId="{9CF3B919-9ACA-2B4E-B5EA-4B85213064C2}" type="parTrans" cxnId="{83252F17-0C35-2A47-ACF4-319BD944738E}">
      <dgm:prSet/>
      <dgm:spPr/>
      <dgm:t>
        <a:bodyPr/>
        <a:lstStyle/>
        <a:p>
          <a:endParaRPr lang="en-US"/>
        </a:p>
      </dgm:t>
    </dgm:pt>
    <dgm:pt modelId="{DE927E33-9F3D-3B4B-98E7-0D339BBEF0E2}" type="sibTrans" cxnId="{83252F17-0C35-2A47-ACF4-319BD944738E}">
      <dgm:prSet/>
      <dgm:spPr/>
      <dgm:t>
        <a:bodyPr/>
        <a:lstStyle/>
        <a:p>
          <a:endParaRPr lang="en-US"/>
        </a:p>
      </dgm:t>
    </dgm:pt>
    <dgm:pt modelId="{3C0A1EEB-14D5-1941-B05E-88D122E509D3}">
      <dgm:prSet custT="1"/>
      <dgm:spPr>
        <a:solidFill>
          <a:schemeClr val="tx1"/>
        </a:solidFill>
        <a:ln>
          <a:solidFill>
            <a:schemeClr val="bg1"/>
          </a:solidFill>
        </a:ln>
      </dgm:spPr>
      <dgm:t>
        <a:bodyPr/>
        <a:lstStyle/>
        <a:p>
          <a:r>
            <a:rPr lang="en-US" sz="1600" b="1" dirty="0" smtClean="0">
              <a:solidFill>
                <a:srgbClr val="000000"/>
              </a:solidFill>
              <a:latin typeface="+mj-lt"/>
              <a:ea typeface="+mn-ea"/>
            </a:rPr>
            <a:t>Can be caused by a variety of system events</a:t>
          </a:r>
        </a:p>
      </dgm:t>
    </dgm:pt>
    <dgm:pt modelId="{D6ED3468-F3C5-2B44-A964-368192C66D14}" type="parTrans" cxnId="{FC3936AA-6D35-D64F-9B2A-E7B3D0329F4A}">
      <dgm:prSet/>
      <dgm:spPr/>
      <dgm:t>
        <a:bodyPr/>
        <a:lstStyle/>
        <a:p>
          <a:endParaRPr lang="en-US"/>
        </a:p>
      </dgm:t>
    </dgm:pt>
    <dgm:pt modelId="{EB5F377C-DF7E-8848-BD44-F23DEB552D64}" type="sibTrans" cxnId="{FC3936AA-6D35-D64F-9B2A-E7B3D0329F4A}">
      <dgm:prSet/>
      <dgm:spPr/>
      <dgm:t>
        <a:bodyPr/>
        <a:lstStyle/>
        <a:p>
          <a:endParaRPr lang="en-US"/>
        </a:p>
      </dgm:t>
    </dgm:pt>
    <dgm:pt modelId="{80B30D77-CC14-6E41-90E6-1023601A9C95}">
      <dgm:prSet custT="1"/>
      <dgm:spPr>
        <a:solidFill>
          <a:schemeClr val="tx1"/>
        </a:solidFill>
        <a:ln>
          <a:solidFill>
            <a:schemeClr val="bg1"/>
          </a:solidFill>
        </a:ln>
      </dgm:spPr>
      <dgm:t>
        <a:bodyPr/>
        <a:lstStyle/>
        <a:p>
          <a:r>
            <a:rPr lang="en-US" sz="1400" b="1" dirty="0" smtClean="0">
              <a:solidFill>
                <a:srgbClr val="000000"/>
              </a:solidFill>
              <a:latin typeface="+mj-lt"/>
              <a:ea typeface="+mn-ea"/>
            </a:rPr>
            <a:t>Virus places a copy of itself into other programs or into certain system areas on the disk</a:t>
          </a:r>
        </a:p>
      </dgm:t>
    </dgm:pt>
    <dgm:pt modelId="{50CB8164-3903-5046-9331-0B67F46C9A5A}" type="parTrans" cxnId="{B371E265-3425-9A42-AB2D-7294D595B7F2}">
      <dgm:prSet/>
      <dgm:spPr/>
      <dgm:t>
        <a:bodyPr/>
        <a:lstStyle/>
        <a:p>
          <a:endParaRPr lang="en-US"/>
        </a:p>
      </dgm:t>
    </dgm:pt>
    <dgm:pt modelId="{1D8776E0-EB16-C544-B34B-C32B9E6D668F}" type="sibTrans" cxnId="{B371E265-3425-9A42-AB2D-7294D595B7F2}">
      <dgm:prSet/>
      <dgm:spPr/>
      <dgm:t>
        <a:bodyPr/>
        <a:lstStyle/>
        <a:p>
          <a:endParaRPr lang="en-US"/>
        </a:p>
      </dgm:t>
    </dgm:pt>
    <dgm:pt modelId="{48BC0E81-32FC-9045-9AF0-DD729F9A1A61}">
      <dgm:prSet custT="1"/>
      <dgm:spPr>
        <a:solidFill>
          <a:schemeClr val="tx1"/>
        </a:solidFill>
        <a:ln>
          <a:solidFill>
            <a:schemeClr val="bg1"/>
          </a:solidFill>
        </a:ln>
      </dgm:spPr>
      <dgm:t>
        <a:bodyPr/>
        <a:lstStyle/>
        <a:p>
          <a:r>
            <a:rPr lang="en-US" sz="1400" b="1" dirty="0" smtClean="0">
              <a:solidFill>
                <a:srgbClr val="000000"/>
              </a:solidFill>
              <a:latin typeface="+mj-lt"/>
              <a:ea typeface="+mn-ea"/>
            </a:rPr>
            <a:t>May not be identical to the propagating version</a:t>
          </a:r>
        </a:p>
      </dgm:t>
    </dgm:pt>
    <dgm:pt modelId="{09649FF3-2946-F240-9138-A0AAA3584F95}" type="parTrans" cxnId="{0DE7B6F4-696F-0B4D-9035-75E6734EA262}">
      <dgm:prSet/>
      <dgm:spPr/>
      <dgm:t>
        <a:bodyPr/>
        <a:lstStyle/>
        <a:p>
          <a:endParaRPr lang="en-US"/>
        </a:p>
      </dgm:t>
    </dgm:pt>
    <dgm:pt modelId="{FAE9FF40-A23B-0344-BA50-70CB721819CD}" type="sibTrans" cxnId="{0DE7B6F4-696F-0B4D-9035-75E6734EA262}">
      <dgm:prSet/>
      <dgm:spPr/>
      <dgm:t>
        <a:bodyPr/>
        <a:lstStyle/>
        <a:p>
          <a:endParaRPr lang="en-US"/>
        </a:p>
      </dgm:t>
    </dgm:pt>
    <dgm:pt modelId="{51DB3F44-008F-9B4E-8C0E-2B7B2A7D0041}">
      <dgm:prSet custT="1"/>
      <dgm:spPr>
        <a:solidFill>
          <a:schemeClr val="tx1"/>
        </a:solidFill>
        <a:ln>
          <a:solidFill>
            <a:schemeClr val="bg1"/>
          </a:solidFill>
        </a:ln>
      </dgm:spPr>
      <dgm:t>
        <a:bodyPr/>
        <a:lstStyle/>
        <a:p>
          <a:r>
            <a:rPr lang="en-US" sz="1400" b="1" dirty="0" smtClean="0">
              <a:solidFill>
                <a:srgbClr val="000000"/>
              </a:solidFill>
              <a:latin typeface="+mj-lt"/>
              <a:ea typeface="+mn-ea"/>
            </a:rPr>
            <a:t>Each infected program will now contain a clone of the virus which will itself enter a propagation phase</a:t>
          </a:r>
        </a:p>
      </dgm:t>
    </dgm:pt>
    <dgm:pt modelId="{AD76FC7C-018C-0044-BEE8-F97067001711}" type="parTrans" cxnId="{0C6B687E-0169-5944-B47C-073E4E300DC6}">
      <dgm:prSet/>
      <dgm:spPr/>
      <dgm:t>
        <a:bodyPr/>
        <a:lstStyle/>
        <a:p>
          <a:endParaRPr lang="en-US"/>
        </a:p>
      </dgm:t>
    </dgm:pt>
    <dgm:pt modelId="{2F994438-5F50-6D4B-ACD7-25E96E5024CF}" type="sibTrans" cxnId="{0C6B687E-0169-5944-B47C-073E4E300DC6}">
      <dgm:prSet/>
      <dgm:spPr/>
      <dgm:t>
        <a:bodyPr/>
        <a:lstStyle/>
        <a:p>
          <a:endParaRPr lang="en-US"/>
        </a:p>
      </dgm:t>
    </dgm:pt>
    <dgm:pt modelId="{1570DBEB-2124-2B47-90C7-2290BC4D56E1}">
      <dgm:prSet custT="1"/>
      <dgm:spPr>
        <a:solidFill>
          <a:schemeClr val="tx1"/>
        </a:solidFill>
        <a:ln>
          <a:solidFill>
            <a:schemeClr val="bg1"/>
          </a:solidFill>
        </a:ln>
      </dgm:spPr>
      <dgm:t>
        <a:bodyPr/>
        <a:lstStyle/>
        <a:p>
          <a:pPr rtl="0"/>
          <a:r>
            <a:rPr lang="en-US" sz="1600" b="1" dirty="0" smtClean="0">
              <a:solidFill>
                <a:srgbClr val="000000"/>
              </a:solidFill>
              <a:latin typeface="+mj-lt"/>
            </a:rPr>
            <a:t>Function is performed</a:t>
          </a:r>
          <a:endParaRPr lang="en-US" sz="1600" dirty="0">
            <a:solidFill>
              <a:srgbClr val="000000"/>
            </a:solidFill>
            <a:latin typeface="+mj-lt"/>
          </a:endParaRPr>
        </a:p>
      </dgm:t>
    </dgm:pt>
    <dgm:pt modelId="{C9F0A284-414A-644D-9ABA-CD2E28A0A487}" type="parTrans" cxnId="{75552C8E-BC41-E943-9AA5-1BC879D429FC}">
      <dgm:prSet/>
      <dgm:spPr/>
      <dgm:t>
        <a:bodyPr/>
        <a:lstStyle/>
        <a:p>
          <a:endParaRPr lang="en-US"/>
        </a:p>
      </dgm:t>
    </dgm:pt>
    <dgm:pt modelId="{EECD4D58-2D0A-7F4F-8C78-42F2CB320786}" type="sibTrans" cxnId="{75552C8E-BC41-E943-9AA5-1BC879D429FC}">
      <dgm:prSet/>
      <dgm:spPr/>
      <dgm:t>
        <a:bodyPr/>
        <a:lstStyle/>
        <a:p>
          <a:endParaRPr lang="en-US"/>
        </a:p>
      </dgm:t>
    </dgm:pt>
    <dgm:pt modelId="{6891198A-DB3D-9348-BCE3-99D1F7B80291}">
      <dgm:prSet custT="1"/>
      <dgm:spPr>
        <a:solidFill>
          <a:schemeClr val="tx1"/>
        </a:solidFill>
        <a:ln>
          <a:solidFill>
            <a:schemeClr val="bg1"/>
          </a:solidFill>
        </a:ln>
      </dgm:spPr>
      <dgm:t>
        <a:bodyPr/>
        <a:lstStyle/>
        <a:p>
          <a:pPr rtl="0"/>
          <a:r>
            <a:rPr lang="en-US" sz="1600" b="1" dirty="0" smtClean="0">
              <a:solidFill>
                <a:srgbClr val="000000"/>
              </a:solidFill>
              <a:latin typeface="+mj-lt"/>
            </a:rPr>
            <a:t>May be harmless or damaging</a:t>
          </a:r>
          <a:endParaRPr lang="en-US" sz="1600" dirty="0">
            <a:solidFill>
              <a:srgbClr val="000000"/>
            </a:solidFill>
            <a:latin typeface="+mj-lt"/>
          </a:endParaRPr>
        </a:p>
      </dgm:t>
    </dgm:pt>
    <dgm:pt modelId="{CB98CB0E-DC34-2240-8E53-F965C2A0820D}" type="parTrans" cxnId="{604F7E55-9A69-C64A-BE84-F3D9F958A616}">
      <dgm:prSet/>
      <dgm:spPr/>
      <dgm:t>
        <a:bodyPr/>
        <a:lstStyle/>
        <a:p>
          <a:endParaRPr lang="en-US"/>
        </a:p>
      </dgm:t>
    </dgm:pt>
    <dgm:pt modelId="{60E0FBF1-6407-704B-BCD2-E88FF28896BA}" type="sibTrans" cxnId="{604F7E55-9A69-C64A-BE84-F3D9F958A616}">
      <dgm:prSet/>
      <dgm:spPr/>
      <dgm:t>
        <a:bodyPr/>
        <a:lstStyle/>
        <a:p>
          <a:endParaRPr lang="en-US"/>
        </a:p>
      </dgm:t>
    </dgm:pt>
    <dgm:pt modelId="{960D9D92-C123-5E4A-A327-6680E2767572}" type="pres">
      <dgm:prSet presAssocID="{0B713C65-5D2F-C043-920C-ECD2D6F82B0E}" presName="Name0" presStyleCnt="0">
        <dgm:presLayoutVars>
          <dgm:dir/>
          <dgm:animLvl val="lvl"/>
          <dgm:resizeHandles val="exact"/>
        </dgm:presLayoutVars>
      </dgm:prSet>
      <dgm:spPr/>
      <dgm:t>
        <a:bodyPr/>
        <a:lstStyle/>
        <a:p>
          <a:endParaRPr lang="en-US"/>
        </a:p>
      </dgm:t>
    </dgm:pt>
    <dgm:pt modelId="{428836F5-95CC-8A43-AC3F-8FF6F46A4F02}" type="pres">
      <dgm:prSet presAssocID="{5C8B9CAB-C992-EB4C-A6B0-3B766464D189}" presName="boxAndChildren" presStyleCnt="0"/>
      <dgm:spPr/>
    </dgm:pt>
    <dgm:pt modelId="{FA3EC44A-0D11-8D4A-A370-8935D2A75E35}" type="pres">
      <dgm:prSet presAssocID="{5C8B9CAB-C992-EB4C-A6B0-3B766464D189}" presName="parentTextBox" presStyleLbl="node1" presStyleIdx="0" presStyleCnt="4"/>
      <dgm:spPr/>
      <dgm:t>
        <a:bodyPr/>
        <a:lstStyle/>
        <a:p>
          <a:endParaRPr lang="en-US"/>
        </a:p>
      </dgm:t>
    </dgm:pt>
    <dgm:pt modelId="{B8708D1F-5416-7946-84FC-190F419E1BD1}" type="pres">
      <dgm:prSet presAssocID="{5C8B9CAB-C992-EB4C-A6B0-3B766464D189}" presName="entireBox" presStyleLbl="node1" presStyleIdx="0" presStyleCnt="4"/>
      <dgm:spPr/>
      <dgm:t>
        <a:bodyPr/>
        <a:lstStyle/>
        <a:p>
          <a:endParaRPr lang="en-US"/>
        </a:p>
      </dgm:t>
    </dgm:pt>
    <dgm:pt modelId="{1E13F1B7-114C-D347-B67F-B9B599E2E341}" type="pres">
      <dgm:prSet presAssocID="{5C8B9CAB-C992-EB4C-A6B0-3B766464D189}" presName="descendantBox" presStyleCnt="0"/>
      <dgm:spPr/>
    </dgm:pt>
    <dgm:pt modelId="{81FDCED2-2D20-854D-9ECC-1E1197134AA6}" type="pres">
      <dgm:prSet presAssocID="{1570DBEB-2124-2B47-90C7-2290BC4D56E1}" presName="childTextBox" presStyleLbl="fgAccFollowNode1" presStyleIdx="0" presStyleCnt="10">
        <dgm:presLayoutVars>
          <dgm:bulletEnabled val="1"/>
        </dgm:presLayoutVars>
      </dgm:prSet>
      <dgm:spPr/>
      <dgm:t>
        <a:bodyPr/>
        <a:lstStyle/>
        <a:p>
          <a:endParaRPr lang="en-US"/>
        </a:p>
      </dgm:t>
    </dgm:pt>
    <dgm:pt modelId="{B01C092D-99C1-6745-BEA7-0EFBB10DB477}" type="pres">
      <dgm:prSet presAssocID="{6891198A-DB3D-9348-BCE3-99D1F7B80291}" presName="childTextBox" presStyleLbl="fgAccFollowNode1" presStyleIdx="1" presStyleCnt="10">
        <dgm:presLayoutVars>
          <dgm:bulletEnabled val="1"/>
        </dgm:presLayoutVars>
      </dgm:prSet>
      <dgm:spPr/>
      <dgm:t>
        <a:bodyPr/>
        <a:lstStyle/>
        <a:p>
          <a:endParaRPr lang="en-US"/>
        </a:p>
      </dgm:t>
    </dgm:pt>
    <dgm:pt modelId="{FC50E6ED-7CDD-0148-9337-B5E5B59DACCE}" type="pres">
      <dgm:prSet presAssocID="{A3F1A055-AEA4-984A-93BA-411AEDF3D974}" presName="sp" presStyleCnt="0"/>
      <dgm:spPr/>
    </dgm:pt>
    <dgm:pt modelId="{A073ABB9-3B51-2A4C-91E4-6DD0562D85A7}" type="pres">
      <dgm:prSet presAssocID="{B9D20F49-CE2C-1542-BF6E-80CE502FB600}" presName="arrowAndChildren" presStyleCnt="0"/>
      <dgm:spPr/>
    </dgm:pt>
    <dgm:pt modelId="{246E30F7-CD30-9C45-8971-3615BE40426D}" type="pres">
      <dgm:prSet presAssocID="{B9D20F49-CE2C-1542-BF6E-80CE502FB600}" presName="parentTextArrow" presStyleLbl="node1" presStyleIdx="0" presStyleCnt="4"/>
      <dgm:spPr/>
      <dgm:t>
        <a:bodyPr/>
        <a:lstStyle/>
        <a:p>
          <a:endParaRPr lang="en-US"/>
        </a:p>
      </dgm:t>
    </dgm:pt>
    <dgm:pt modelId="{CEDEC836-B7A5-6C44-9BEE-529DDC6AF718}" type="pres">
      <dgm:prSet presAssocID="{B9D20F49-CE2C-1542-BF6E-80CE502FB600}" presName="arrow" presStyleLbl="node1" presStyleIdx="1" presStyleCnt="4"/>
      <dgm:spPr/>
      <dgm:t>
        <a:bodyPr/>
        <a:lstStyle/>
        <a:p>
          <a:endParaRPr lang="en-US"/>
        </a:p>
      </dgm:t>
    </dgm:pt>
    <dgm:pt modelId="{D6A6B537-32E1-CB46-9928-3843D710261B}" type="pres">
      <dgm:prSet presAssocID="{B9D20F49-CE2C-1542-BF6E-80CE502FB600}" presName="descendantArrow" presStyleCnt="0"/>
      <dgm:spPr/>
    </dgm:pt>
    <dgm:pt modelId="{799F9DAD-525F-8548-8861-34D60884FF96}" type="pres">
      <dgm:prSet presAssocID="{80B30D77-CC14-6E41-90E6-1023601A9C95}" presName="childTextArrow" presStyleLbl="fgAccFollowNode1" presStyleIdx="2" presStyleCnt="10" custScaleY="149739" custLinFactNeighborX="-147" custLinFactNeighborY="27020">
        <dgm:presLayoutVars>
          <dgm:bulletEnabled val="1"/>
        </dgm:presLayoutVars>
      </dgm:prSet>
      <dgm:spPr/>
      <dgm:t>
        <a:bodyPr/>
        <a:lstStyle/>
        <a:p>
          <a:endParaRPr lang="en-US"/>
        </a:p>
      </dgm:t>
    </dgm:pt>
    <dgm:pt modelId="{9198A95F-ABA7-5444-8A5C-E82D728BAF2E}" type="pres">
      <dgm:prSet presAssocID="{48BC0E81-32FC-9045-9AF0-DD729F9A1A61}" presName="childTextArrow" presStyleLbl="fgAccFollowNode1" presStyleIdx="3" presStyleCnt="10" custScaleY="149738" custLinFactNeighborX="-49" custLinFactNeighborY="27020">
        <dgm:presLayoutVars>
          <dgm:bulletEnabled val="1"/>
        </dgm:presLayoutVars>
      </dgm:prSet>
      <dgm:spPr/>
      <dgm:t>
        <a:bodyPr/>
        <a:lstStyle/>
        <a:p>
          <a:endParaRPr lang="en-US"/>
        </a:p>
      </dgm:t>
    </dgm:pt>
    <dgm:pt modelId="{5F6DB1AD-84BE-1C40-A7D1-B1BD8D37A80C}" type="pres">
      <dgm:prSet presAssocID="{51DB3F44-008F-9B4E-8C0E-2B7B2A7D0041}" presName="childTextArrow" presStyleLbl="fgAccFollowNode1" presStyleIdx="4" presStyleCnt="10" custScaleY="149738" custLinFactNeighborX="147" custLinFactNeighborY="27020">
        <dgm:presLayoutVars>
          <dgm:bulletEnabled val="1"/>
        </dgm:presLayoutVars>
      </dgm:prSet>
      <dgm:spPr/>
      <dgm:t>
        <a:bodyPr/>
        <a:lstStyle/>
        <a:p>
          <a:endParaRPr lang="en-US"/>
        </a:p>
      </dgm:t>
    </dgm:pt>
    <dgm:pt modelId="{45736BB5-7ACD-F349-8A71-84B89B758866}" type="pres">
      <dgm:prSet presAssocID="{8DC663BD-CCB7-8947-8768-F656197576EF}" presName="sp" presStyleCnt="0"/>
      <dgm:spPr/>
    </dgm:pt>
    <dgm:pt modelId="{73803204-6E7A-4641-9B91-2B7E1ACD6376}" type="pres">
      <dgm:prSet presAssocID="{24062503-A010-C443-9A7E-FA0F3A86585E}" presName="arrowAndChildren" presStyleCnt="0"/>
      <dgm:spPr/>
    </dgm:pt>
    <dgm:pt modelId="{B801D59A-BB88-5949-994D-550B906C47D6}" type="pres">
      <dgm:prSet presAssocID="{24062503-A010-C443-9A7E-FA0F3A86585E}" presName="parentTextArrow" presStyleLbl="node1" presStyleIdx="1" presStyleCnt="4"/>
      <dgm:spPr/>
      <dgm:t>
        <a:bodyPr/>
        <a:lstStyle/>
        <a:p>
          <a:endParaRPr lang="en-US"/>
        </a:p>
      </dgm:t>
    </dgm:pt>
    <dgm:pt modelId="{1D6B4838-9CF7-884C-A25C-5F12818F3734}" type="pres">
      <dgm:prSet presAssocID="{24062503-A010-C443-9A7E-FA0F3A86585E}" presName="arrow" presStyleLbl="node1" presStyleIdx="2" presStyleCnt="4"/>
      <dgm:spPr/>
      <dgm:t>
        <a:bodyPr/>
        <a:lstStyle/>
        <a:p>
          <a:endParaRPr lang="en-US"/>
        </a:p>
      </dgm:t>
    </dgm:pt>
    <dgm:pt modelId="{591D4375-7709-8D47-B870-3B9E49B47EDA}" type="pres">
      <dgm:prSet presAssocID="{24062503-A010-C443-9A7E-FA0F3A86585E}" presName="descendantArrow" presStyleCnt="0"/>
      <dgm:spPr/>
    </dgm:pt>
    <dgm:pt modelId="{E90C3777-99AB-524A-82B7-12AC668471ED}" type="pres">
      <dgm:prSet presAssocID="{200E8F95-B852-674C-ACC9-3CE78077CB2D}" presName="childTextArrow" presStyleLbl="fgAccFollowNode1" presStyleIdx="5" presStyleCnt="10">
        <dgm:presLayoutVars>
          <dgm:bulletEnabled val="1"/>
        </dgm:presLayoutVars>
      </dgm:prSet>
      <dgm:spPr/>
      <dgm:t>
        <a:bodyPr/>
        <a:lstStyle/>
        <a:p>
          <a:endParaRPr lang="en-US"/>
        </a:p>
      </dgm:t>
    </dgm:pt>
    <dgm:pt modelId="{37825219-83A8-E745-A5BC-0E5252B82A01}" type="pres">
      <dgm:prSet presAssocID="{3C0A1EEB-14D5-1941-B05E-88D122E509D3}" presName="childTextArrow" presStyleLbl="fgAccFollowNode1" presStyleIdx="6" presStyleCnt="10">
        <dgm:presLayoutVars>
          <dgm:bulletEnabled val="1"/>
        </dgm:presLayoutVars>
      </dgm:prSet>
      <dgm:spPr/>
      <dgm:t>
        <a:bodyPr/>
        <a:lstStyle/>
        <a:p>
          <a:endParaRPr lang="en-US"/>
        </a:p>
      </dgm:t>
    </dgm:pt>
    <dgm:pt modelId="{D45B583A-3504-C545-944A-D1109934E0F6}" type="pres">
      <dgm:prSet presAssocID="{6937D29C-FD7E-F346-8F03-68FA9FB8AA79}" presName="sp" presStyleCnt="0"/>
      <dgm:spPr/>
    </dgm:pt>
    <dgm:pt modelId="{F9A1D5C9-5F75-294C-8826-B73BDD1F2993}" type="pres">
      <dgm:prSet presAssocID="{3035BF66-8DF1-EB4B-9BA6-6D70F8A71F3F}" presName="arrowAndChildren" presStyleCnt="0"/>
      <dgm:spPr/>
    </dgm:pt>
    <dgm:pt modelId="{5608BBF7-C062-8547-BEE7-35FD95CE6ED2}" type="pres">
      <dgm:prSet presAssocID="{3035BF66-8DF1-EB4B-9BA6-6D70F8A71F3F}" presName="parentTextArrow" presStyleLbl="node1" presStyleIdx="2" presStyleCnt="4"/>
      <dgm:spPr/>
      <dgm:t>
        <a:bodyPr/>
        <a:lstStyle/>
        <a:p>
          <a:endParaRPr lang="en-US"/>
        </a:p>
      </dgm:t>
    </dgm:pt>
    <dgm:pt modelId="{F2BEBF7A-425B-424A-A839-269C0FCF9CB1}" type="pres">
      <dgm:prSet presAssocID="{3035BF66-8DF1-EB4B-9BA6-6D70F8A71F3F}" presName="arrow" presStyleLbl="node1" presStyleIdx="3" presStyleCnt="4"/>
      <dgm:spPr/>
      <dgm:t>
        <a:bodyPr/>
        <a:lstStyle/>
        <a:p>
          <a:endParaRPr lang="en-US"/>
        </a:p>
      </dgm:t>
    </dgm:pt>
    <dgm:pt modelId="{AECAC738-6C2D-0546-874B-156AA35A90F5}" type="pres">
      <dgm:prSet presAssocID="{3035BF66-8DF1-EB4B-9BA6-6D70F8A71F3F}" presName="descendantArrow" presStyleCnt="0"/>
      <dgm:spPr/>
    </dgm:pt>
    <dgm:pt modelId="{D3147F2A-28DA-424F-AF3A-480A0C6511F9}" type="pres">
      <dgm:prSet presAssocID="{31391D8B-CB3C-3841-AA7E-2851F1573A82}" presName="childTextArrow" presStyleLbl="fgAccFollowNode1" presStyleIdx="7" presStyleCnt="10">
        <dgm:presLayoutVars>
          <dgm:bulletEnabled val="1"/>
        </dgm:presLayoutVars>
      </dgm:prSet>
      <dgm:spPr/>
      <dgm:t>
        <a:bodyPr/>
        <a:lstStyle/>
        <a:p>
          <a:endParaRPr lang="en-US"/>
        </a:p>
      </dgm:t>
    </dgm:pt>
    <dgm:pt modelId="{56D91C94-48FF-6C48-B557-6D56A5CD8DCC}" type="pres">
      <dgm:prSet presAssocID="{02F06C06-82C9-694F-A2ED-CB7C7B371164}" presName="childTextArrow" presStyleLbl="fgAccFollowNode1" presStyleIdx="8" presStyleCnt="10">
        <dgm:presLayoutVars>
          <dgm:bulletEnabled val="1"/>
        </dgm:presLayoutVars>
      </dgm:prSet>
      <dgm:spPr/>
      <dgm:t>
        <a:bodyPr/>
        <a:lstStyle/>
        <a:p>
          <a:endParaRPr lang="en-US"/>
        </a:p>
      </dgm:t>
    </dgm:pt>
    <dgm:pt modelId="{96203DF4-A4F4-D140-B726-D11BA9C1E70B}" type="pres">
      <dgm:prSet presAssocID="{0F70DF3B-0273-6F48-AA35-A7CB11F30F3F}" presName="childTextArrow" presStyleLbl="fgAccFollowNode1" presStyleIdx="9" presStyleCnt="10">
        <dgm:presLayoutVars>
          <dgm:bulletEnabled val="1"/>
        </dgm:presLayoutVars>
      </dgm:prSet>
      <dgm:spPr/>
      <dgm:t>
        <a:bodyPr/>
        <a:lstStyle/>
        <a:p>
          <a:endParaRPr lang="en-US"/>
        </a:p>
      </dgm:t>
    </dgm:pt>
  </dgm:ptLst>
  <dgm:cxnLst>
    <dgm:cxn modelId="{D6D42391-2DA3-314B-AA5F-638590479628}" srcId="{3035BF66-8DF1-EB4B-9BA6-6D70F8A71F3F}" destId="{0F70DF3B-0273-6F48-AA35-A7CB11F30F3F}" srcOrd="2" destOrd="0" parTransId="{12A87295-2C61-EE48-A453-19ABDE4DDF18}" sibTransId="{755A26CB-C28A-6341-9851-4B7193DBA947}"/>
    <dgm:cxn modelId="{0DE7B6F4-696F-0B4D-9035-75E6734EA262}" srcId="{B9D20F49-CE2C-1542-BF6E-80CE502FB600}" destId="{48BC0E81-32FC-9045-9AF0-DD729F9A1A61}" srcOrd="1" destOrd="0" parTransId="{09649FF3-2946-F240-9138-A0AAA3584F95}" sibTransId="{FAE9FF40-A23B-0344-BA50-70CB721819CD}"/>
    <dgm:cxn modelId="{16323F3A-9AF5-417E-8D36-5A08CC96749E}" type="presOf" srcId="{80B30D77-CC14-6E41-90E6-1023601A9C95}" destId="{799F9DAD-525F-8548-8861-34D60884FF96}" srcOrd="0" destOrd="0" presId="urn:microsoft.com/office/officeart/2005/8/layout/process4"/>
    <dgm:cxn modelId="{0C6B687E-0169-5944-B47C-073E4E300DC6}" srcId="{B9D20F49-CE2C-1542-BF6E-80CE502FB600}" destId="{51DB3F44-008F-9B4E-8C0E-2B7B2A7D0041}" srcOrd="2" destOrd="0" parTransId="{AD76FC7C-018C-0044-BEE8-F97067001711}" sibTransId="{2F994438-5F50-6D4B-ACD7-25E96E5024CF}"/>
    <dgm:cxn modelId="{3C0B6902-4B21-1541-A265-5F23FA92A97C}" srcId="{0B713C65-5D2F-C043-920C-ECD2D6F82B0E}" destId="{24062503-A010-C443-9A7E-FA0F3A86585E}" srcOrd="1" destOrd="0" parTransId="{91A4F307-B7ED-4141-84BF-35D70AE8DBED}" sibTransId="{8DC663BD-CCB7-8947-8768-F656197576EF}"/>
    <dgm:cxn modelId="{C6488F7D-E46F-482D-9183-D825F37F55A7}" type="presOf" srcId="{48BC0E81-32FC-9045-9AF0-DD729F9A1A61}" destId="{9198A95F-ABA7-5444-8A5C-E82D728BAF2E}" srcOrd="0" destOrd="0" presId="urn:microsoft.com/office/officeart/2005/8/layout/process4"/>
    <dgm:cxn modelId="{1A080FB1-A879-403F-AB4A-139662063E66}" type="presOf" srcId="{B9D20F49-CE2C-1542-BF6E-80CE502FB600}" destId="{246E30F7-CD30-9C45-8971-3615BE40426D}" srcOrd="0" destOrd="0" presId="urn:microsoft.com/office/officeart/2005/8/layout/process4"/>
    <dgm:cxn modelId="{53EACF96-1FC7-4A45-A6F1-68A9D946185A}" srcId="{0B713C65-5D2F-C043-920C-ECD2D6F82B0E}" destId="{3035BF66-8DF1-EB4B-9BA6-6D70F8A71F3F}" srcOrd="0" destOrd="0" parTransId="{5A5A365C-9857-4C4F-A946-B9404E28A7AD}" sibTransId="{6937D29C-FD7E-F346-8F03-68FA9FB8AA79}"/>
    <dgm:cxn modelId="{74D3B5CC-7495-4A55-A262-B660395F5D89}" type="presOf" srcId="{0B713C65-5D2F-C043-920C-ECD2D6F82B0E}" destId="{960D9D92-C123-5E4A-A327-6680E2767572}" srcOrd="0" destOrd="0" presId="urn:microsoft.com/office/officeart/2005/8/layout/process4"/>
    <dgm:cxn modelId="{B1893E5B-B9B1-4E57-AB43-63A18E97DE95}" type="presOf" srcId="{24062503-A010-C443-9A7E-FA0F3A86585E}" destId="{B801D59A-BB88-5949-994D-550B906C47D6}" srcOrd="0" destOrd="0" presId="urn:microsoft.com/office/officeart/2005/8/layout/process4"/>
    <dgm:cxn modelId="{F72B64DA-8CB5-44D6-B873-8F649F63FE91}" type="presOf" srcId="{B9D20F49-CE2C-1542-BF6E-80CE502FB600}" destId="{CEDEC836-B7A5-6C44-9BEE-529DDC6AF718}" srcOrd="1" destOrd="0" presId="urn:microsoft.com/office/officeart/2005/8/layout/process4"/>
    <dgm:cxn modelId="{1AE0B617-0FD0-4E29-AEB1-FB7366F388F1}" type="presOf" srcId="{31391D8B-CB3C-3841-AA7E-2851F1573A82}" destId="{D3147F2A-28DA-424F-AF3A-480A0C6511F9}" srcOrd="0" destOrd="0" presId="urn:microsoft.com/office/officeart/2005/8/layout/process4"/>
    <dgm:cxn modelId="{604F7E55-9A69-C64A-BE84-F3D9F958A616}" srcId="{5C8B9CAB-C992-EB4C-A6B0-3B766464D189}" destId="{6891198A-DB3D-9348-BCE3-99D1F7B80291}" srcOrd="1" destOrd="0" parTransId="{CB98CB0E-DC34-2240-8E53-F965C2A0820D}" sibTransId="{60E0FBF1-6407-704B-BCD2-E88FF28896BA}"/>
    <dgm:cxn modelId="{59584286-E7DF-1D4B-A0BB-1167A9767173}" srcId="{3035BF66-8DF1-EB4B-9BA6-6D70F8A71F3F}" destId="{31391D8B-CB3C-3841-AA7E-2851F1573A82}" srcOrd="0" destOrd="0" parTransId="{4D91664C-BDAD-C64C-B200-EEC59693D652}" sibTransId="{B2AA4679-4CC5-0644-8426-F03E6E79B501}"/>
    <dgm:cxn modelId="{B371E265-3425-9A42-AB2D-7294D595B7F2}" srcId="{B9D20F49-CE2C-1542-BF6E-80CE502FB600}" destId="{80B30D77-CC14-6E41-90E6-1023601A9C95}" srcOrd="0" destOrd="0" parTransId="{50CB8164-3903-5046-9331-0B67F46C9A5A}" sibTransId="{1D8776E0-EB16-C544-B34B-C32B9E6D668F}"/>
    <dgm:cxn modelId="{E14DECA7-9EEB-497A-9D8F-00E7203E54FD}" type="presOf" srcId="{6891198A-DB3D-9348-BCE3-99D1F7B80291}" destId="{B01C092D-99C1-6745-BEA7-0EFBB10DB477}" srcOrd="0" destOrd="0" presId="urn:microsoft.com/office/officeart/2005/8/layout/process4"/>
    <dgm:cxn modelId="{83252F17-0C35-2A47-ACF4-319BD944738E}" srcId="{24062503-A010-C443-9A7E-FA0F3A86585E}" destId="{200E8F95-B852-674C-ACC9-3CE78077CB2D}" srcOrd="0" destOrd="0" parTransId="{9CF3B919-9ACA-2B4E-B5EA-4B85213064C2}" sibTransId="{DE927E33-9F3D-3B4B-98E7-0D339BBEF0E2}"/>
    <dgm:cxn modelId="{FC3936AA-6D35-D64F-9B2A-E7B3D0329F4A}" srcId="{24062503-A010-C443-9A7E-FA0F3A86585E}" destId="{3C0A1EEB-14D5-1941-B05E-88D122E509D3}" srcOrd="1" destOrd="0" parTransId="{D6ED3468-F3C5-2B44-A964-368192C66D14}" sibTransId="{EB5F377C-DF7E-8848-BD44-F23DEB552D64}"/>
    <dgm:cxn modelId="{45F3DEED-EF62-4E78-A6FA-52E649EDC4DA}" type="presOf" srcId="{1570DBEB-2124-2B47-90C7-2290BC4D56E1}" destId="{81FDCED2-2D20-854D-9ECC-1E1197134AA6}" srcOrd="0" destOrd="0" presId="urn:microsoft.com/office/officeart/2005/8/layout/process4"/>
    <dgm:cxn modelId="{B7E0E3D6-0F0C-44A0-8B4A-B670B137F8B2}" type="presOf" srcId="{24062503-A010-C443-9A7E-FA0F3A86585E}" destId="{1D6B4838-9CF7-884C-A25C-5F12818F3734}" srcOrd="1" destOrd="0" presId="urn:microsoft.com/office/officeart/2005/8/layout/process4"/>
    <dgm:cxn modelId="{29C84F7A-0428-4574-A90F-D3CD6A5E66CD}" type="presOf" srcId="{51DB3F44-008F-9B4E-8C0E-2B7B2A7D0041}" destId="{5F6DB1AD-84BE-1C40-A7D1-B1BD8D37A80C}" srcOrd="0" destOrd="0" presId="urn:microsoft.com/office/officeart/2005/8/layout/process4"/>
    <dgm:cxn modelId="{463E56BC-5FBD-4BB2-A764-90B99BBD1E59}" type="presOf" srcId="{5C8B9CAB-C992-EB4C-A6B0-3B766464D189}" destId="{FA3EC44A-0D11-8D4A-A370-8935D2A75E35}" srcOrd="0" destOrd="0" presId="urn:microsoft.com/office/officeart/2005/8/layout/process4"/>
    <dgm:cxn modelId="{30AF3611-2ADA-4C08-94BF-35252F12A4DD}" type="presOf" srcId="{02F06C06-82C9-694F-A2ED-CB7C7B371164}" destId="{56D91C94-48FF-6C48-B557-6D56A5CD8DCC}" srcOrd="0" destOrd="0" presId="urn:microsoft.com/office/officeart/2005/8/layout/process4"/>
    <dgm:cxn modelId="{6AFE0C48-FB69-44F6-ABF7-96AD6031B4C9}" type="presOf" srcId="{3C0A1EEB-14D5-1941-B05E-88D122E509D3}" destId="{37825219-83A8-E745-A5BC-0E5252B82A01}" srcOrd="0" destOrd="0" presId="urn:microsoft.com/office/officeart/2005/8/layout/process4"/>
    <dgm:cxn modelId="{891C1FC3-C27E-5A40-801B-F0F538E763A7}" srcId="{3035BF66-8DF1-EB4B-9BA6-6D70F8A71F3F}" destId="{02F06C06-82C9-694F-A2ED-CB7C7B371164}" srcOrd="1" destOrd="0" parTransId="{70CEDF61-E2B0-7E43-B0F4-54EAE2CBE2B5}" sibTransId="{F1C45B70-2BBF-8049-9402-10B747ABAAE1}"/>
    <dgm:cxn modelId="{93B7A041-ED78-4272-9009-AA5431D90B43}" type="presOf" srcId="{0F70DF3B-0273-6F48-AA35-A7CB11F30F3F}" destId="{96203DF4-A4F4-D140-B726-D11BA9C1E70B}" srcOrd="0" destOrd="0" presId="urn:microsoft.com/office/officeart/2005/8/layout/process4"/>
    <dgm:cxn modelId="{7C78FB1B-393B-42B9-A8E4-17C2751BF989}" type="presOf" srcId="{3035BF66-8DF1-EB4B-9BA6-6D70F8A71F3F}" destId="{5608BBF7-C062-8547-BEE7-35FD95CE6ED2}" srcOrd="0" destOrd="0" presId="urn:microsoft.com/office/officeart/2005/8/layout/process4"/>
    <dgm:cxn modelId="{FF91F3E2-42A3-4EA7-ACA9-0CC7FE6F3E42}" type="presOf" srcId="{5C8B9CAB-C992-EB4C-A6B0-3B766464D189}" destId="{B8708D1F-5416-7946-84FC-190F419E1BD1}" srcOrd="1" destOrd="0" presId="urn:microsoft.com/office/officeart/2005/8/layout/process4"/>
    <dgm:cxn modelId="{9EFAA78F-3E97-4A5D-BF58-B1F97CD43F99}" type="presOf" srcId="{3035BF66-8DF1-EB4B-9BA6-6D70F8A71F3F}" destId="{F2BEBF7A-425B-424A-A839-269C0FCF9CB1}" srcOrd="1" destOrd="0" presId="urn:microsoft.com/office/officeart/2005/8/layout/process4"/>
    <dgm:cxn modelId="{75552C8E-BC41-E943-9AA5-1BC879D429FC}" srcId="{5C8B9CAB-C992-EB4C-A6B0-3B766464D189}" destId="{1570DBEB-2124-2B47-90C7-2290BC4D56E1}" srcOrd="0" destOrd="0" parTransId="{C9F0A284-414A-644D-9ABA-CD2E28A0A487}" sibTransId="{EECD4D58-2D0A-7F4F-8C78-42F2CB320786}"/>
    <dgm:cxn modelId="{3F96B256-9F34-484E-B515-E39E684D07B2}" srcId="{0B713C65-5D2F-C043-920C-ECD2D6F82B0E}" destId="{B9D20F49-CE2C-1542-BF6E-80CE502FB600}" srcOrd="2" destOrd="0" parTransId="{545FCEB5-4431-2A47-B4CE-3DA5C2E63EBF}" sibTransId="{A3F1A055-AEA4-984A-93BA-411AEDF3D974}"/>
    <dgm:cxn modelId="{6946BB3B-5D5E-C840-A82F-82BF02352E1C}" srcId="{0B713C65-5D2F-C043-920C-ECD2D6F82B0E}" destId="{5C8B9CAB-C992-EB4C-A6B0-3B766464D189}" srcOrd="3" destOrd="0" parTransId="{3ABA7F11-D20A-3944-86D5-F4DC76283198}" sibTransId="{72D9285E-B19A-3B4B-9C4B-897218B14284}"/>
    <dgm:cxn modelId="{6F9535C5-AAD1-41AE-909E-D8DBA80923FE}" type="presOf" srcId="{200E8F95-B852-674C-ACC9-3CE78077CB2D}" destId="{E90C3777-99AB-524A-82B7-12AC668471ED}" srcOrd="0" destOrd="0" presId="urn:microsoft.com/office/officeart/2005/8/layout/process4"/>
    <dgm:cxn modelId="{B6A9758C-4F83-4FAF-961D-3B58E8843784}" type="presParOf" srcId="{960D9D92-C123-5E4A-A327-6680E2767572}" destId="{428836F5-95CC-8A43-AC3F-8FF6F46A4F02}" srcOrd="0" destOrd="0" presId="urn:microsoft.com/office/officeart/2005/8/layout/process4"/>
    <dgm:cxn modelId="{1A3B3D5C-9347-4A4E-A978-2EAA5B58F99A}" type="presParOf" srcId="{428836F5-95CC-8A43-AC3F-8FF6F46A4F02}" destId="{FA3EC44A-0D11-8D4A-A370-8935D2A75E35}" srcOrd="0" destOrd="0" presId="urn:microsoft.com/office/officeart/2005/8/layout/process4"/>
    <dgm:cxn modelId="{BBE826A2-AFE1-4DC0-A240-819DF5EF5369}" type="presParOf" srcId="{428836F5-95CC-8A43-AC3F-8FF6F46A4F02}" destId="{B8708D1F-5416-7946-84FC-190F419E1BD1}" srcOrd="1" destOrd="0" presId="urn:microsoft.com/office/officeart/2005/8/layout/process4"/>
    <dgm:cxn modelId="{9CD454DB-2B30-488D-BDFD-534ACFFF6A3E}" type="presParOf" srcId="{428836F5-95CC-8A43-AC3F-8FF6F46A4F02}" destId="{1E13F1B7-114C-D347-B67F-B9B599E2E341}" srcOrd="2" destOrd="0" presId="urn:microsoft.com/office/officeart/2005/8/layout/process4"/>
    <dgm:cxn modelId="{18AA027D-ED6C-4359-9DB2-A683B88DA0C0}" type="presParOf" srcId="{1E13F1B7-114C-D347-B67F-B9B599E2E341}" destId="{81FDCED2-2D20-854D-9ECC-1E1197134AA6}" srcOrd="0" destOrd="0" presId="urn:microsoft.com/office/officeart/2005/8/layout/process4"/>
    <dgm:cxn modelId="{3FD782E4-8FAD-4625-A628-B85B5977BB7E}" type="presParOf" srcId="{1E13F1B7-114C-D347-B67F-B9B599E2E341}" destId="{B01C092D-99C1-6745-BEA7-0EFBB10DB477}" srcOrd="1" destOrd="0" presId="urn:microsoft.com/office/officeart/2005/8/layout/process4"/>
    <dgm:cxn modelId="{D19F940C-4884-4061-95D4-1624A2DCBEDB}" type="presParOf" srcId="{960D9D92-C123-5E4A-A327-6680E2767572}" destId="{FC50E6ED-7CDD-0148-9337-B5E5B59DACCE}" srcOrd="1" destOrd="0" presId="urn:microsoft.com/office/officeart/2005/8/layout/process4"/>
    <dgm:cxn modelId="{66D17160-5F40-4BF8-8A2D-064782A83026}" type="presParOf" srcId="{960D9D92-C123-5E4A-A327-6680E2767572}" destId="{A073ABB9-3B51-2A4C-91E4-6DD0562D85A7}" srcOrd="2" destOrd="0" presId="urn:microsoft.com/office/officeart/2005/8/layout/process4"/>
    <dgm:cxn modelId="{607F4B10-3727-48D1-B7BB-AEE851E211F3}" type="presParOf" srcId="{A073ABB9-3B51-2A4C-91E4-6DD0562D85A7}" destId="{246E30F7-CD30-9C45-8971-3615BE40426D}" srcOrd="0" destOrd="0" presId="urn:microsoft.com/office/officeart/2005/8/layout/process4"/>
    <dgm:cxn modelId="{FBD965C3-5231-44FA-86DF-3AA5F0E2E7F1}" type="presParOf" srcId="{A073ABB9-3B51-2A4C-91E4-6DD0562D85A7}" destId="{CEDEC836-B7A5-6C44-9BEE-529DDC6AF718}" srcOrd="1" destOrd="0" presId="urn:microsoft.com/office/officeart/2005/8/layout/process4"/>
    <dgm:cxn modelId="{070D06FB-0FE7-4B54-954B-2073F8D857AF}" type="presParOf" srcId="{A073ABB9-3B51-2A4C-91E4-6DD0562D85A7}" destId="{D6A6B537-32E1-CB46-9928-3843D710261B}" srcOrd="2" destOrd="0" presId="urn:microsoft.com/office/officeart/2005/8/layout/process4"/>
    <dgm:cxn modelId="{76CCE092-C49E-4A17-A71E-67E9DA5C8823}" type="presParOf" srcId="{D6A6B537-32E1-CB46-9928-3843D710261B}" destId="{799F9DAD-525F-8548-8861-34D60884FF96}" srcOrd="0" destOrd="0" presId="urn:microsoft.com/office/officeart/2005/8/layout/process4"/>
    <dgm:cxn modelId="{C7E83769-5E43-4CC2-8B15-CE87375FDC56}" type="presParOf" srcId="{D6A6B537-32E1-CB46-9928-3843D710261B}" destId="{9198A95F-ABA7-5444-8A5C-E82D728BAF2E}" srcOrd="1" destOrd="0" presId="urn:microsoft.com/office/officeart/2005/8/layout/process4"/>
    <dgm:cxn modelId="{409C61C4-CB52-404C-8C58-6D3965B5CD0D}" type="presParOf" srcId="{D6A6B537-32E1-CB46-9928-3843D710261B}" destId="{5F6DB1AD-84BE-1C40-A7D1-B1BD8D37A80C}" srcOrd="2" destOrd="0" presId="urn:microsoft.com/office/officeart/2005/8/layout/process4"/>
    <dgm:cxn modelId="{7E64493F-610C-4634-8FA8-E03CBBDFF4FD}" type="presParOf" srcId="{960D9D92-C123-5E4A-A327-6680E2767572}" destId="{45736BB5-7ACD-F349-8A71-84B89B758866}" srcOrd="3" destOrd="0" presId="urn:microsoft.com/office/officeart/2005/8/layout/process4"/>
    <dgm:cxn modelId="{9365FB72-AD8E-44CD-88E9-2F343DD34B86}" type="presParOf" srcId="{960D9D92-C123-5E4A-A327-6680E2767572}" destId="{73803204-6E7A-4641-9B91-2B7E1ACD6376}" srcOrd="4" destOrd="0" presId="urn:microsoft.com/office/officeart/2005/8/layout/process4"/>
    <dgm:cxn modelId="{45CD9F50-0608-48F3-9DB7-531D8D4E597B}" type="presParOf" srcId="{73803204-6E7A-4641-9B91-2B7E1ACD6376}" destId="{B801D59A-BB88-5949-994D-550B906C47D6}" srcOrd="0" destOrd="0" presId="urn:microsoft.com/office/officeart/2005/8/layout/process4"/>
    <dgm:cxn modelId="{EF1AB94A-4B49-4924-AA5C-D0701CBE3954}" type="presParOf" srcId="{73803204-6E7A-4641-9B91-2B7E1ACD6376}" destId="{1D6B4838-9CF7-884C-A25C-5F12818F3734}" srcOrd="1" destOrd="0" presId="urn:microsoft.com/office/officeart/2005/8/layout/process4"/>
    <dgm:cxn modelId="{83247203-4039-4A09-9885-EA0A5ECB3E0C}" type="presParOf" srcId="{73803204-6E7A-4641-9B91-2B7E1ACD6376}" destId="{591D4375-7709-8D47-B870-3B9E49B47EDA}" srcOrd="2" destOrd="0" presId="urn:microsoft.com/office/officeart/2005/8/layout/process4"/>
    <dgm:cxn modelId="{DDB46527-9FD9-452F-9C65-83DB4D2C568F}" type="presParOf" srcId="{591D4375-7709-8D47-B870-3B9E49B47EDA}" destId="{E90C3777-99AB-524A-82B7-12AC668471ED}" srcOrd="0" destOrd="0" presId="urn:microsoft.com/office/officeart/2005/8/layout/process4"/>
    <dgm:cxn modelId="{489086A7-AAF3-4A51-A088-78D35ECAFB19}" type="presParOf" srcId="{591D4375-7709-8D47-B870-3B9E49B47EDA}" destId="{37825219-83A8-E745-A5BC-0E5252B82A01}" srcOrd="1" destOrd="0" presId="urn:microsoft.com/office/officeart/2005/8/layout/process4"/>
    <dgm:cxn modelId="{CF6991CE-A2D8-46D6-97C0-0DB742672AE5}" type="presParOf" srcId="{960D9D92-C123-5E4A-A327-6680E2767572}" destId="{D45B583A-3504-C545-944A-D1109934E0F6}" srcOrd="5" destOrd="0" presId="urn:microsoft.com/office/officeart/2005/8/layout/process4"/>
    <dgm:cxn modelId="{7BB1A6E7-F10F-4310-AB2D-1EFB84B9D8E0}" type="presParOf" srcId="{960D9D92-C123-5E4A-A327-6680E2767572}" destId="{F9A1D5C9-5F75-294C-8826-B73BDD1F2993}" srcOrd="6" destOrd="0" presId="urn:microsoft.com/office/officeart/2005/8/layout/process4"/>
    <dgm:cxn modelId="{AFC3AF2E-F015-46DD-967F-351E2F52B006}" type="presParOf" srcId="{F9A1D5C9-5F75-294C-8826-B73BDD1F2993}" destId="{5608BBF7-C062-8547-BEE7-35FD95CE6ED2}" srcOrd="0" destOrd="0" presId="urn:microsoft.com/office/officeart/2005/8/layout/process4"/>
    <dgm:cxn modelId="{0CF5259B-7C87-4B76-A695-DC125D7FB44C}" type="presParOf" srcId="{F9A1D5C9-5F75-294C-8826-B73BDD1F2993}" destId="{F2BEBF7A-425B-424A-A839-269C0FCF9CB1}" srcOrd="1" destOrd="0" presId="urn:microsoft.com/office/officeart/2005/8/layout/process4"/>
    <dgm:cxn modelId="{B23B41BF-5418-4BD4-BF3F-1E0462470928}" type="presParOf" srcId="{F9A1D5C9-5F75-294C-8826-B73BDD1F2993}" destId="{AECAC738-6C2D-0546-874B-156AA35A90F5}" srcOrd="2" destOrd="0" presId="urn:microsoft.com/office/officeart/2005/8/layout/process4"/>
    <dgm:cxn modelId="{85E78226-64BD-42C7-BE2B-C5D22DA07C8E}" type="presParOf" srcId="{AECAC738-6C2D-0546-874B-156AA35A90F5}" destId="{D3147F2A-28DA-424F-AF3A-480A0C6511F9}" srcOrd="0" destOrd="0" presId="urn:microsoft.com/office/officeart/2005/8/layout/process4"/>
    <dgm:cxn modelId="{C1B5164C-ECCB-4760-869C-57EF6C9FE65E}" type="presParOf" srcId="{AECAC738-6C2D-0546-874B-156AA35A90F5}" destId="{56D91C94-48FF-6C48-B557-6D56A5CD8DCC}" srcOrd="1" destOrd="0" presId="urn:microsoft.com/office/officeart/2005/8/layout/process4"/>
    <dgm:cxn modelId="{8B43786E-1474-4A53-A506-6B933CEED011}" type="presParOf" srcId="{AECAC738-6C2D-0546-874B-156AA35A90F5}" destId="{96203DF4-A4F4-D140-B726-D11BA9C1E70B}" srcOrd="2"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CDE7C5DF-1F4E-144D-B3C6-CCDDA29A64DD}"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59372874-7672-E146-A97A-F29BFB4A2140}">
      <dgm:prSet phldrT="[Text]"/>
      <dgm:spPr>
        <a:solidFill>
          <a:schemeClr val="tx1"/>
        </a:solidFill>
      </dgm:spPr>
      <dgm:t>
        <a:bodyPr/>
        <a:lstStyle/>
        <a:p>
          <a:r>
            <a:rPr lang="en-US" b="1" i="0" dirty="0" smtClean="0">
              <a:effectLst/>
            </a:rPr>
            <a:t>Network bandwidth</a:t>
          </a:r>
          <a:endParaRPr lang="en-US" b="1" i="0" dirty="0">
            <a:effectLst/>
          </a:endParaRPr>
        </a:p>
      </dgm:t>
    </dgm:pt>
    <dgm:pt modelId="{AFA358CC-DE03-B14E-9AD6-513B9ED3EF89}" type="parTrans" cxnId="{4CD5B385-F4AE-6B4E-A557-3E5FBE186B3A}">
      <dgm:prSet/>
      <dgm:spPr/>
      <dgm:t>
        <a:bodyPr/>
        <a:lstStyle/>
        <a:p>
          <a:endParaRPr lang="en-US"/>
        </a:p>
      </dgm:t>
    </dgm:pt>
    <dgm:pt modelId="{EF9C2E62-DCA0-D848-903A-2D9F9C026F51}" type="sibTrans" cxnId="{4CD5B385-F4AE-6B4E-A557-3E5FBE186B3A}">
      <dgm:prSet/>
      <dgm:spPr/>
      <dgm:t>
        <a:bodyPr/>
        <a:lstStyle/>
        <a:p>
          <a:endParaRPr lang="en-US"/>
        </a:p>
      </dgm:t>
    </dgm:pt>
    <dgm:pt modelId="{6B5A5FFB-92DD-ED47-BF2F-AC0DD483D147}">
      <dgm:prSet/>
      <dgm:spPr>
        <a:solidFill>
          <a:schemeClr val="accent1"/>
        </a:solidFill>
      </dgm:spPr>
      <dgm:t>
        <a:bodyPr/>
        <a:lstStyle/>
        <a:p>
          <a:r>
            <a:rPr lang="en-US" b="1" i="0" dirty="0" smtClean="0">
              <a:solidFill>
                <a:srgbClr val="000000"/>
              </a:solidFill>
              <a:effectLst/>
              <a:latin typeface="+mj-lt"/>
            </a:rPr>
            <a:t>Relates to the capacity of the network links connecting a server to the Internet</a:t>
          </a:r>
        </a:p>
      </dgm:t>
    </dgm:pt>
    <dgm:pt modelId="{12E1D443-E49F-1646-A14E-D146B51693EE}" type="parTrans" cxnId="{07FD202E-A68A-914D-A147-95185A18067A}">
      <dgm:prSet/>
      <dgm:spPr/>
      <dgm:t>
        <a:bodyPr/>
        <a:lstStyle/>
        <a:p>
          <a:endParaRPr lang="en-US"/>
        </a:p>
      </dgm:t>
    </dgm:pt>
    <dgm:pt modelId="{9A2D11C2-577E-FC4A-BCED-3B769EBA90F6}" type="sibTrans" cxnId="{07FD202E-A68A-914D-A147-95185A18067A}">
      <dgm:prSet/>
      <dgm:spPr/>
      <dgm:t>
        <a:bodyPr/>
        <a:lstStyle/>
        <a:p>
          <a:endParaRPr lang="en-US"/>
        </a:p>
      </dgm:t>
    </dgm:pt>
    <dgm:pt modelId="{F9308F1A-1492-F14D-AA25-68EB847A0DB3}">
      <dgm:prSet/>
      <dgm:spPr>
        <a:solidFill>
          <a:schemeClr val="accent1"/>
        </a:solidFill>
      </dgm:spPr>
      <dgm:t>
        <a:bodyPr/>
        <a:lstStyle/>
        <a:p>
          <a:r>
            <a:rPr lang="en-US" b="1" i="0" dirty="0" smtClean="0">
              <a:solidFill>
                <a:srgbClr val="000000"/>
              </a:solidFill>
              <a:effectLst/>
              <a:latin typeface="+mj-lt"/>
            </a:rPr>
            <a:t>For most organizations this is their connection to their Internet Service Provider (ISP)</a:t>
          </a:r>
        </a:p>
      </dgm:t>
    </dgm:pt>
    <dgm:pt modelId="{6587E665-7412-CC4B-8376-E44CFD4886EF}" type="parTrans" cxnId="{64632D81-51A2-6B4B-9F06-658DFD074D36}">
      <dgm:prSet/>
      <dgm:spPr/>
      <dgm:t>
        <a:bodyPr/>
        <a:lstStyle/>
        <a:p>
          <a:endParaRPr lang="en-US"/>
        </a:p>
      </dgm:t>
    </dgm:pt>
    <dgm:pt modelId="{91D74F09-50FE-8A4E-8C86-D04F1C2F50FB}" type="sibTrans" cxnId="{64632D81-51A2-6B4B-9F06-658DFD074D36}">
      <dgm:prSet/>
      <dgm:spPr/>
      <dgm:t>
        <a:bodyPr/>
        <a:lstStyle/>
        <a:p>
          <a:endParaRPr lang="en-US"/>
        </a:p>
      </dgm:t>
    </dgm:pt>
    <dgm:pt modelId="{92F30862-F847-FC4F-9375-31010EECD883}">
      <dgm:prSet/>
      <dgm:spPr>
        <a:solidFill>
          <a:schemeClr val="tx1"/>
        </a:solidFill>
      </dgm:spPr>
      <dgm:t>
        <a:bodyPr/>
        <a:lstStyle/>
        <a:p>
          <a:r>
            <a:rPr lang="en-US" b="1" i="0" dirty="0" smtClean="0">
              <a:effectLst/>
            </a:rPr>
            <a:t>System resources</a:t>
          </a:r>
        </a:p>
      </dgm:t>
    </dgm:pt>
    <dgm:pt modelId="{70431AB4-DF3F-4645-82B4-916A5B03ED2B}" type="parTrans" cxnId="{09ECF6DD-E119-374A-AA19-1EFBB9A7AE59}">
      <dgm:prSet/>
      <dgm:spPr/>
      <dgm:t>
        <a:bodyPr/>
        <a:lstStyle/>
        <a:p>
          <a:endParaRPr lang="en-US"/>
        </a:p>
      </dgm:t>
    </dgm:pt>
    <dgm:pt modelId="{BC376F47-B3AB-B74F-80ED-DB7222180FD2}" type="sibTrans" cxnId="{09ECF6DD-E119-374A-AA19-1EFBB9A7AE59}">
      <dgm:prSet/>
      <dgm:spPr/>
      <dgm:t>
        <a:bodyPr/>
        <a:lstStyle/>
        <a:p>
          <a:endParaRPr lang="en-US"/>
        </a:p>
      </dgm:t>
    </dgm:pt>
    <dgm:pt modelId="{BD3D1B08-BA2C-A847-81FA-0E907AC86072}">
      <dgm:prSet/>
      <dgm:spPr>
        <a:solidFill>
          <a:schemeClr val="accent1"/>
        </a:solidFill>
      </dgm:spPr>
      <dgm:t>
        <a:bodyPr/>
        <a:lstStyle/>
        <a:p>
          <a:r>
            <a:rPr lang="en-US" b="1" i="0" dirty="0" smtClean="0">
              <a:solidFill>
                <a:srgbClr val="000000"/>
              </a:solidFill>
              <a:effectLst/>
              <a:latin typeface="+mj-lt"/>
            </a:rPr>
            <a:t>Aims to overload or crash the network handling software</a:t>
          </a:r>
        </a:p>
      </dgm:t>
    </dgm:pt>
    <dgm:pt modelId="{47925BA2-F0AA-1349-914E-93DB729B1439}" type="parTrans" cxnId="{21896DD5-9159-5A48-95C3-0628E40AD5D5}">
      <dgm:prSet/>
      <dgm:spPr/>
      <dgm:t>
        <a:bodyPr/>
        <a:lstStyle/>
        <a:p>
          <a:endParaRPr lang="en-US"/>
        </a:p>
      </dgm:t>
    </dgm:pt>
    <dgm:pt modelId="{DEA69FE8-A421-8F40-BC0D-0B81014C6103}" type="sibTrans" cxnId="{21896DD5-9159-5A48-95C3-0628E40AD5D5}">
      <dgm:prSet/>
      <dgm:spPr/>
      <dgm:t>
        <a:bodyPr/>
        <a:lstStyle/>
        <a:p>
          <a:endParaRPr lang="en-US"/>
        </a:p>
      </dgm:t>
    </dgm:pt>
    <dgm:pt modelId="{3234AAA2-C82A-B44F-87E5-BD58BA054E0F}">
      <dgm:prSet/>
      <dgm:spPr>
        <a:solidFill>
          <a:schemeClr val="tx1"/>
        </a:solidFill>
      </dgm:spPr>
      <dgm:t>
        <a:bodyPr/>
        <a:lstStyle/>
        <a:p>
          <a:r>
            <a:rPr lang="en-US" b="1" i="0" dirty="0" smtClean="0">
              <a:effectLst/>
            </a:rPr>
            <a:t>Application resources</a:t>
          </a:r>
        </a:p>
      </dgm:t>
    </dgm:pt>
    <dgm:pt modelId="{E5862108-903B-1C4B-9377-81DD29E52B29}" type="parTrans" cxnId="{752AFBC6-0A6F-E64D-8873-6214DED38720}">
      <dgm:prSet/>
      <dgm:spPr/>
      <dgm:t>
        <a:bodyPr/>
        <a:lstStyle/>
        <a:p>
          <a:endParaRPr lang="en-US"/>
        </a:p>
      </dgm:t>
    </dgm:pt>
    <dgm:pt modelId="{B6EE5F2B-A910-414E-A3BF-34358F619072}" type="sibTrans" cxnId="{752AFBC6-0A6F-E64D-8873-6214DED38720}">
      <dgm:prSet/>
      <dgm:spPr/>
      <dgm:t>
        <a:bodyPr/>
        <a:lstStyle/>
        <a:p>
          <a:endParaRPr lang="en-US"/>
        </a:p>
      </dgm:t>
    </dgm:pt>
    <dgm:pt modelId="{02DC4651-8C6F-6447-9B8F-D57C357757EB}">
      <dgm:prSet/>
      <dgm:spPr>
        <a:solidFill>
          <a:schemeClr val="accent1"/>
        </a:solidFill>
      </dgm:spPr>
      <dgm:t>
        <a:bodyPr/>
        <a:lstStyle/>
        <a:p>
          <a:r>
            <a:rPr lang="en-US" b="1" i="0" dirty="0" smtClean="0">
              <a:solidFill>
                <a:srgbClr val="000000"/>
              </a:solidFill>
              <a:effectLst/>
              <a:latin typeface="+mj-lt"/>
            </a:rPr>
            <a:t>Typically involves a number of valid requests, each of which consumes significant resources, thus limiting the ability of the server to respond to requests from other users</a:t>
          </a:r>
        </a:p>
      </dgm:t>
    </dgm:pt>
    <dgm:pt modelId="{CC53E30A-CA09-8949-8B35-41834609C58A}" type="parTrans" cxnId="{8B9D4070-B4CC-F34F-B8B4-4F4F74F1B1AC}">
      <dgm:prSet/>
      <dgm:spPr/>
      <dgm:t>
        <a:bodyPr/>
        <a:lstStyle/>
        <a:p>
          <a:endParaRPr lang="en-US"/>
        </a:p>
      </dgm:t>
    </dgm:pt>
    <dgm:pt modelId="{2EFD9D0C-B667-974D-8EEE-876172C6068D}" type="sibTrans" cxnId="{8B9D4070-B4CC-F34F-B8B4-4F4F74F1B1AC}">
      <dgm:prSet/>
      <dgm:spPr/>
      <dgm:t>
        <a:bodyPr/>
        <a:lstStyle/>
        <a:p>
          <a:endParaRPr lang="en-US"/>
        </a:p>
      </dgm:t>
    </dgm:pt>
    <dgm:pt modelId="{635717B1-99B8-854E-8F70-444337E2E550}" type="pres">
      <dgm:prSet presAssocID="{CDE7C5DF-1F4E-144D-B3C6-CCDDA29A64DD}" presName="theList" presStyleCnt="0">
        <dgm:presLayoutVars>
          <dgm:dir/>
          <dgm:animLvl val="lvl"/>
          <dgm:resizeHandles val="exact"/>
        </dgm:presLayoutVars>
      </dgm:prSet>
      <dgm:spPr/>
      <dgm:t>
        <a:bodyPr/>
        <a:lstStyle/>
        <a:p>
          <a:endParaRPr lang="en-US"/>
        </a:p>
      </dgm:t>
    </dgm:pt>
    <dgm:pt modelId="{EE209E84-B891-3047-A320-4AEEC3330BB8}" type="pres">
      <dgm:prSet presAssocID="{59372874-7672-E146-A97A-F29BFB4A2140}" presName="compNode" presStyleCnt="0"/>
      <dgm:spPr/>
    </dgm:pt>
    <dgm:pt modelId="{1F9EAEE1-B141-8149-B598-A2FC9726C17B}" type="pres">
      <dgm:prSet presAssocID="{59372874-7672-E146-A97A-F29BFB4A2140}" presName="aNode" presStyleLbl="bgShp" presStyleIdx="0" presStyleCnt="3"/>
      <dgm:spPr/>
      <dgm:t>
        <a:bodyPr/>
        <a:lstStyle/>
        <a:p>
          <a:endParaRPr lang="en-US"/>
        </a:p>
      </dgm:t>
    </dgm:pt>
    <dgm:pt modelId="{E367BE70-C50A-6A43-8AFA-7CF7E142477B}" type="pres">
      <dgm:prSet presAssocID="{59372874-7672-E146-A97A-F29BFB4A2140}" presName="textNode" presStyleLbl="bgShp" presStyleIdx="0" presStyleCnt="3"/>
      <dgm:spPr/>
      <dgm:t>
        <a:bodyPr/>
        <a:lstStyle/>
        <a:p>
          <a:endParaRPr lang="en-US"/>
        </a:p>
      </dgm:t>
    </dgm:pt>
    <dgm:pt modelId="{6AC02209-CF3A-0249-91E1-9F1A42D58FAE}" type="pres">
      <dgm:prSet presAssocID="{59372874-7672-E146-A97A-F29BFB4A2140}" presName="compChildNode" presStyleCnt="0"/>
      <dgm:spPr/>
    </dgm:pt>
    <dgm:pt modelId="{7EE38C84-00CF-1247-9F8C-618383AEFFBD}" type="pres">
      <dgm:prSet presAssocID="{59372874-7672-E146-A97A-F29BFB4A2140}" presName="theInnerList" presStyleCnt="0"/>
      <dgm:spPr/>
    </dgm:pt>
    <dgm:pt modelId="{E1C9B790-AD02-DB4B-90E8-7BFEE9B60B8A}" type="pres">
      <dgm:prSet presAssocID="{6B5A5FFB-92DD-ED47-BF2F-AC0DD483D147}" presName="childNode" presStyleLbl="node1" presStyleIdx="0" presStyleCnt="4">
        <dgm:presLayoutVars>
          <dgm:bulletEnabled val="1"/>
        </dgm:presLayoutVars>
      </dgm:prSet>
      <dgm:spPr/>
      <dgm:t>
        <a:bodyPr/>
        <a:lstStyle/>
        <a:p>
          <a:endParaRPr lang="en-US"/>
        </a:p>
      </dgm:t>
    </dgm:pt>
    <dgm:pt modelId="{FD11D5FD-18A1-A246-9B5B-AC50BEFA8723}" type="pres">
      <dgm:prSet presAssocID="{6B5A5FFB-92DD-ED47-BF2F-AC0DD483D147}" presName="aSpace2" presStyleCnt="0"/>
      <dgm:spPr/>
    </dgm:pt>
    <dgm:pt modelId="{9C0BB106-18F0-064A-9F7C-7245A6EA83E6}" type="pres">
      <dgm:prSet presAssocID="{F9308F1A-1492-F14D-AA25-68EB847A0DB3}" presName="childNode" presStyleLbl="node1" presStyleIdx="1" presStyleCnt="4">
        <dgm:presLayoutVars>
          <dgm:bulletEnabled val="1"/>
        </dgm:presLayoutVars>
      </dgm:prSet>
      <dgm:spPr/>
      <dgm:t>
        <a:bodyPr/>
        <a:lstStyle/>
        <a:p>
          <a:endParaRPr lang="en-US"/>
        </a:p>
      </dgm:t>
    </dgm:pt>
    <dgm:pt modelId="{12284197-3CBC-A34B-949D-A231607C1E8B}" type="pres">
      <dgm:prSet presAssocID="{59372874-7672-E146-A97A-F29BFB4A2140}" presName="aSpace" presStyleCnt="0"/>
      <dgm:spPr/>
    </dgm:pt>
    <dgm:pt modelId="{B431EFE1-C863-1C48-A3AC-77CE92A996E4}" type="pres">
      <dgm:prSet presAssocID="{92F30862-F847-FC4F-9375-31010EECD883}" presName="compNode" presStyleCnt="0"/>
      <dgm:spPr/>
    </dgm:pt>
    <dgm:pt modelId="{200D4077-F322-A54F-A959-16520676AF19}" type="pres">
      <dgm:prSet presAssocID="{92F30862-F847-FC4F-9375-31010EECD883}" presName="aNode" presStyleLbl="bgShp" presStyleIdx="1" presStyleCnt="3"/>
      <dgm:spPr/>
      <dgm:t>
        <a:bodyPr/>
        <a:lstStyle/>
        <a:p>
          <a:endParaRPr lang="en-US"/>
        </a:p>
      </dgm:t>
    </dgm:pt>
    <dgm:pt modelId="{E415A12E-187B-9149-B76A-23CD314DDAC8}" type="pres">
      <dgm:prSet presAssocID="{92F30862-F847-FC4F-9375-31010EECD883}" presName="textNode" presStyleLbl="bgShp" presStyleIdx="1" presStyleCnt="3"/>
      <dgm:spPr/>
      <dgm:t>
        <a:bodyPr/>
        <a:lstStyle/>
        <a:p>
          <a:endParaRPr lang="en-US"/>
        </a:p>
      </dgm:t>
    </dgm:pt>
    <dgm:pt modelId="{834C08AE-444E-F446-B0BF-3487CD228505}" type="pres">
      <dgm:prSet presAssocID="{92F30862-F847-FC4F-9375-31010EECD883}" presName="compChildNode" presStyleCnt="0"/>
      <dgm:spPr/>
    </dgm:pt>
    <dgm:pt modelId="{534131B6-A042-2F47-B9FB-6D8DAFBA1F6D}" type="pres">
      <dgm:prSet presAssocID="{92F30862-F847-FC4F-9375-31010EECD883}" presName="theInnerList" presStyleCnt="0"/>
      <dgm:spPr/>
    </dgm:pt>
    <dgm:pt modelId="{331622DA-667B-3D42-86F2-0516235F2E15}" type="pres">
      <dgm:prSet presAssocID="{BD3D1B08-BA2C-A847-81FA-0E907AC86072}" presName="childNode" presStyleLbl="node1" presStyleIdx="2" presStyleCnt="4">
        <dgm:presLayoutVars>
          <dgm:bulletEnabled val="1"/>
        </dgm:presLayoutVars>
      </dgm:prSet>
      <dgm:spPr/>
      <dgm:t>
        <a:bodyPr/>
        <a:lstStyle/>
        <a:p>
          <a:endParaRPr lang="en-US"/>
        </a:p>
      </dgm:t>
    </dgm:pt>
    <dgm:pt modelId="{237E2EFB-A677-D844-819C-BBDED44A17C5}" type="pres">
      <dgm:prSet presAssocID="{92F30862-F847-FC4F-9375-31010EECD883}" presName="aSpace" presStyleCnt="0"/>
      <dgm:spPr/>
    </dgm:pt>
    <dgm:pt modelId="{49A3A6F1-0ADA-9941-AEE8-8E3D396BEBB6}" type="pres">
      <dgm:prSet presAssocID="{3234AAA2-C82A-B44F-87E5-BD58BA054E0F}" presName="compNode" presStyleCnt="0"/>
      <dgm:spPr/>
    </dgm:pt>
    <dgm:pt modelId="{1EA47F75-BED3-5244-AD77-D9664E47C6FF}" type="pres">
      <dgm:prSet presAssocID="{3234AAA2-C82A-B44F-87E5-BD58BA054E0F}" presName="aNode" presStyleLbl="bgShp" presStyleIdx="2" presStyleCnt="3"/>
      <dgm:spPr/>
      <dgm:t>
        <a:bodyPr/>
        <a:lstStyle/>
        <a:p>
          <a:endParaRPr lang="en-US"/>
        </a:p>
      </dgm:t>
    </dgm:pt>
    <dgm:pt modelId="{DE64535E-28E3-9144-82ED-ED0F42D2AAEE}" type="pres">
      <dgm:prSet presAssocID="{3234AAA2-C82A-B44F-87E5-BD58BA054E0F}" presName="textNode" presStyleLbl="bgShp" presStyleIdx="2" presStyleCnt="3"/>
      <dgm:spPr/>
      <dgm:t>
        <a:bodyPr/>
        <a:lstStyle/>
        <a:p>
          <a:endParaRPr lang="en-US"/>
        </a:p>
      </dgm:t>
    </dgm:pt>
    <dgm:pt modelId="{1D30DF71-C875-B746-BD57-739E889A911A}" type="pres">
      <dgm:prSet presAssocID="{3234AAA2-C82A-B44F-87E5-BD58BA054E0F}" presName="compChildNode" presStyleCnt="0"/>
      <dgm:spPr/>
    </dgm:pt>
    <dgm:pt modelId="{B8BA19E8-688C-424C-829D-A7B0DEE3A1AE}" type="pres">
      <dgm:prSet presAssocID="{3234AAA2-C82A-B44F-87E5-BD58BA054E0F}" presName="theInnerList" presStyleCnt="0"/>
      <dgm:spPr/>
    </dgm:pt>
    <dgm:pt modelId="{F711556B-CC33-6E40-9D5E-6524FC4A1052}" type="pres">
      <dgm:prSet presAssocID="{02DC4651-8C6F-6447-9B8F-D57C357757EB}" presName="childNode" presStyleLbl="node1" presStyleIdx="3" presStyleCnt="4">
        <dgm:presLayoutVars>
          <dgm:bulletEnabled val="1"/>
        </dgm:presLayoutVars>
      </dgm:prSet>
      <dgm:spPr/>
      <dgm:t>
        <a:bodyPr/>
        <a:lstStyle/>
        <a:p>
          <a:endParaRPr lang="en-US"/>
        </a:p>
      </dgm:t>
    </dgm:pt>
  </dgm:ptLst>
  <dgm:cxnLst>
    <dgm:cxn modelId="{3C2BD1C1-2281-4622-9432-BECE61CD613A}" type="presOf" srcId="{59372874-7672-E146-A97A-F29BFB4A2140}" destId="{1F9EAEE1-B141-8149-B598-A2FC9726C17B}" srcOrd="0" destOrd="0" presId="urn:microsoft.com/office/officeart/2005/8/layout/lProcess2"/>
    <dgm:cxn modelId="{22216A7E-4C57-4BB6-8CA7-3C9E8DC1945D}" type="presOf" srcId="{3234AAA2-C82A-B44F-87E5-BD58BA054E0F}" destId="{1EA47F75-BED3-5244-AD77-D9664E47C6FF}" srcOrd="0" destOrd="0" presId="urn:microsoft.com/office/officeart/2005/8/layout/lProcess2"/>
    <dgm:cxn modelId="{752AFBC6-0A6F-E64D-8873-6214DED38720}" srcId="{CDE7C5DF-1F4E-144D-B3C6-CCDDA29A64DD}" destId="{3234AAA2-C82A-B44F-87E5-BD58BA054E0F}" srcOrd="2" destOrd="0" parTransId="{E5862108-903B-1C4B-9377-81DD29E52B29}" sibTransId="{B6EE5F2B-A910-414E-A3BF-34358F619072}"/>
    <dgm:cxn modelId="{AB45F8F1-C2D9-4FAE-A54E-41407CA66AD8}" type="presOf" srcId="{92F30862-F847-FC4F-9375-31010EECD883}" destId="{E415A12E-187B-9149-B76A-23CD314DDAC8}" srcOrd="1" destOrd="0" presId="urn:microsoft.com/office/officeart/2005/8/layout/lProcess2"/>
    <dgm:cxn modelId="{8087A3E8-8877-4438-B98D-943AD1B84CD3}" type="presOf" srcId="{02DC4651-8C6F-6447-9B8F-D57C357757EB}" destId="{F711556B-CC33-6E40-9D5E-6524FC4A1052}" srcOrd="0" destOrd="0" presId="urn:microsoft.com/office/officeart/2005/8/layout/lProcess2"/>
    <dgm:cxn modelId="{145AEDFF-6070-477B-9764-AE783D2B9C92}" type="presOf" srcId="{CDE7C5DF-1F4E-144D-B3C6-CCDDA29A64DD}" destId="{635717B1-99B8-854E-8F70-444337E2E550}" srcOrd="0" destOrd="0" presId="urn:microsoft.com/office/officeart/2005/8/layout/lProcess2"/>
    <dgm:cxn modelId="{4CD5B385-F4AE-6B4E-A557-3E5FBE186B3A}" srcId="{CDE7C5DF-1F4E-144D-B3C6-CCDDA29A64DD}" destId="{59372874-7672-E146-A97A-F29BFB4A2140}" srcOrd="0" destOrd="0" parTransId="{AFA358CC-DE03-B14E-9AD6-513B9ED3EF89}" sibTransId="{EF9C2E62-DCA0-D848-903A-2D9F9C026F51}"/>
    <dgm:cxn modelId="{B1BEBA52-B6DE-4C30-A9F2-DD0C415B4A06}" type="presOf" srcId="{3234AAA2-C82A-B44F-87E5-BD58BA054E0F}" destId="{DE64535E-28E3-9144-82ED-ED0F42D2AAEE}" srcOrd="1" destOrd="0" presId="urn:microsoft.com/office/officeart/2005/8/layout/lProcess2"/>
    <dgm:cxn modelId="{09ECF6DD-E119-374A-AA19-1EFBB9A7AE59}" srcId="{CDE7C5DF-1F4E-144D-B3C6-CCDDA29A64DD}" destId="{92F30862-F847-FC4F-9375-31010EECD883}" srcOrd="1" destOrd="0" parTransId="{70431AB4-DF3F-4645-82B4-916A5B03ED2B}" sibTransId="{BC376F47-B3AB-B74F-80ED-DB7222180FD2}"/>
    <dgm:cxn modelId="{D1A7C20A-7A82-40B9-8F88-FBFBEDF767A8}" type="presOf" srcId="{6B5A5FFB-92DD-ED47-BF2F-AC0DD483D147}" destId="{E1C9B790-AD02-DB4B-90E8-7BFEE9B60B8A}" srcOrd="0" destOrd="0" presId="urn:microsoft.com/office/officeart/2005/8/layout/lProcess2"/>
    <dgm:cxn modelId="{07FD202E-A68A-914D-A147-95185A18067A}" srcId="{59372874-7672-E146-A97A-F29BFB4A2140}" destId="{6B5A5FFB-92DD-ED47-BF2F-AC0DD483D147}" srcOrd="0" destOrd="0" parTransId="{12E1D443-E49F-1646-A14E-D146B51693EE}" sibTransId="{9A2D11C2-577E-FC4A-BCED-3B769EBA90F6}"/>
    <dgm:cxn modelId="{8B9D4070-B4CC-F34F-B8B4-4F4F74F1B1AC}" srcId="{3234AAA2-C82A-B44F-87E5-BD58BA054E0F}" destId="{02DC4651-8C6F-6447-9B8F-D57C357757EB}" srcOrd="0" destOrd="0" parTransId="{CC53E30A-CA09-8949-8B35-41834609C58A}" sibTransId="{2EFD9D0C-B667-974D-8EEE-876172C6068D}"/>
    <dgm:cxn modelId="{C421A16F-665D-4362-B3A6-5C212FDDDB5D}" type="presOf" srcId="{BD3D1B08-BA2C-A847-81FA-0E907AC86072}" destId="{331622DA-667B-3D42-86F2-0516235F2E15}" srcOrd="0" destOrd="0" presId="urn:microsoft.com/office/officeart/2005/8/layout/lProcess2"/>
    <dgm:cxn modelId="{21896DD5-9159-5A48-95C3-0628E40AD5D5}" srcId="{92F30862-F847-FC4F-9375-31010EECD883}" destId="{BD3D1B08-BA2C-A847-81FA-0E907AC86072}" srcOrd="0" destOrd="0" parTransId="{47925BA2-F0AA-1349-914E-93DB729B1439}" sibTransId="{DEA69FE8-A421-8F40-BC0D-0B81014C6103}"/>
    <dgm:cxn modelId="{FB47B745-0814-4E8B-B3B5-4FD4723DB935}" type="presOf" srcId="{59372874-7672-E146-A97A-F29BFB4A2140}" destId="{E367BE70-C50A-6A43-8AFA-7CF7E142477B}" srcOrd="1" destOrd="0" presId="urn:microsoft.com/office/officeart/2005/8/layout/lProcess2"/>
    <dgm:cxn modelId="{31CEABBA-7B27-4B41-B9E9-619DA736A9E9}" type="presOf" srcId="{92F30862-F847-FC4F-9375-31010EECD883}" destId="{200D4077-F322-A54F-A959-16520676AF19}" srcOrd="0" destOrd="0" presId="urn:microsoft.com/office/officeart/2005/8/layout/lProcess2"/>
    <dgm:cxn modelId="{64632D81-51A2-6B4B-9F06-658DFD074D36}" srcId="{59372874-7672-E146-A97A-F29BFB4A2140}" destId="{F9308F1A-1492-F14D-AA25-68EB847A0DB3}" srcOrd="1" destOrd="0" parTransId="{6587E665-7412-CC4B-8376-E44CFD4886EF}" sibTransId="{91D74F09-50FE-8A4E-8C86-D04F1C2F50FB}"/>
    <dgm:cxn modelId="{794F5987-4090-4C1B-8486-01DB85180F3F}" type="presOf" srcId="{F9308F1A-1492-F14D-AA25-68EB847A0DB3}" destId="{9C0BB106-18F0-064A-9F7C-7245A6EA83E6}" srcOrd="0" destOrd="0" presId="urn:microsoft.com/office/officeart/2005/8/layout/lProcess2"/>
    <dgm:cxn modelId="{7492088F-22F1-4AC5-8AD0-D05C266F20D6}" type="presParOf" srcId="{635717B1-99B8-854E-8F70-444337E2E550}" destId="{EE209E84-B891-3047-A320-4AEEC3330BB8}" srcOrd="0" destOrd="0" presId="urn:microsoft.com/office/officeart/2005/8/layout/lProcess2"/>
    <dgm:cxn modelId="{3A1E4B07-BC8A-4ACD-A892-D86457EFBC68}" type="presParOf" srcId="{EE209E84-B891-3047-A320-4AEEC3330BB8}" destId="{1F9EAEE1-B141-8149-B598-A2FC9726C17B}" srcOrd="0" destOrd="0" presId="urn:microsoft.com/office/officeart/2005/8/layout/lProcess2"/>
    <dgm:cxn modelId="{404DCC9C-50DF-4B73-A97C-A1E303FE090B}" type="presParOf" srcId="{EE209E84-B891-3047-A320-4AEEC3330BB8}" destId="{E367BE70-C50A-6A43-8AFA-7CF7E142477B}" srcOrd="1" destOrd="0" presId="urn:microsoft.com/office/officeart/2005/8/layout/lProcess2"/>
    <dgm:cxn modelId="{3C3E4BF1-6CDD-4991-8F9F-99114D1CC600}" type="presParOf" srcId="{EE209E84-B891-3047-A320-4AEEC3330BB8}" destId="{6AC02209-CF3A-0249-91E1-9F1A42D58FAE}" srcOrd="2" destOrd="0" presId="urn:microsoft.com/office/officeart/2005/8/layout/lProcess2"/>
    <dgm:cxn modelId="{36866A7C-0E5A-48AE-B0A9-6558D67EEB3B}" type="presParOf" srcId="{6AC02209-CF3A-0249-91E1-9F1A42D58FAE}" destId="{7EE38C84-00CF-1247-9F8C-618383AEFFBD}" srcOrd="0" destOrd="0" presId="urn:microsoft.com/office/officeart/2005/8/layout/lProcess2"/>
    <dgm:cxn modelId="{C739CF53-34D8-46B0-9BDB-CFD703D85239}" type="presParOf" srcId="{7EE38C84-00CF-1247-9F8C-618383AEFFBD}" destId="{E1C9B790-AD02-DB4B-90E8-7BFEE9B60B8A}" srcOrd="0" destOrd="0" presId="urn:microsoft.com/office/officeart/2005/8/layout/lProcess2"/>
    <dgm:cxn modelId="{4111230A-B497-462C-9F4F-74FE972EE9EE}" type="presParOf" srcId="{7EE38C84-00CF-1247-9F8C-618383AEFFBD}" destId="{FD11D5FD-18A1-A246-9B5B-AC50BEFA8723}" srcOrd="1" destOrd="0" presId="urn:microsoft.com/office/officeart/2005/8/layout/lProcess2"/>
    <dgm:cxn modelId="{CA61DA5E-004E-4B02-AC46-B61B9C5DCA45}" type="presParOf" srcId="{7EE38C84-00CF-1247-9F8C-618383AEFFBD}" destId="{9C0BB106-18F0-064A-9F7C-7245A6EA83E6}" srcOrd="2" destOrd="0" presId="urn:microsoft.com/office/officeart/2005/8/layout/lProcess2"/>
    <dgm:cxn modelId="{92CE691E-11C5-46B2-8E3B-5CD3D1FE18CD}" type="presParOf" srcId="{635717B1-99B8-854E-8F70-444337E2E550}" destId="{12284197-3CBC-A34B-949D-A231607C1E8B}" srcOrd="1" destOrd="0" presId="urn:microsoft.com/office/officeart/2005/8/layout/lProcess2"/>
    <dgm:cxn modelId="{77585428-483A-49FA-9502-0D7C775AFED6}" type="presParOf" srcId="{635717B1-99B8-854E-8F70-444337E2E550}" destId="{B431EFE1-C863-1C48-A3AC-77CE92A996E4}" srcOrd="2" destOrd="0" presId="urn:microsoft.com/office/officeart/2005/8/layout/lProcess2"/>
    <dgm:cxn modelId="{6A219B6D-3E56-4D54-8185-043B991B2EC4}" type="presParOf" srcId="{B431EFE1-C863-1C48-A3AC-77CE92A996E4}" destId="{200D4077-F322-A54F-A959-16520676AF19}" srcOrd="0" destOrd="0" presId="urn:microsoft.com/office/officeart/2005/8/layout/lProcess2"/>
    <dgm:cxn modelId="{EB427D2A-5006-4D7C-AFA8-151954F9ADF7}" type="presParOf" srcId="{B431EFE1-C863-1C48-A3AC-77CE92A996E4}" destId="{E415A12E-187B-9149-B76A-23CD314DDAC8}" srcOrd="1" destOrd="0" presId="urn:microsoft.com/office/officeart/2005/8/layout/lProcess2"/>
    <dgm:cxn modelId="{810EEC2D-375F-4077-BC7A-3D73DC6627CA}" type="presParOf" srcId="{B431EFE1-C863-1C48-A3AC-77CE92A996E4}" destId="{834C08AE-444E-F446-B0BF-3487CD228505}" srcOrd="2" destOrd="0" presId="urn:microsoft.com/office/officeart/2005/8/layout/lProcess2"/>
    <dgm:cxn modelId="{C5E1E4B2-4450-4111-826E-079ADE346824}" type="presParOf" srcId="{834C08AE-444E-F446-B0BF-3487CD228505}" destId="{534131B6-A042-2F47-B9FB-6D8DAFBA1F6D}" srcOrd="0" destOrd="0" presId="urn:microsoft.com/office/officeart/2005/8/layout/lProcess2"/>
    <dgm:cxn modelId="{D0F6CAB5-4BB7-4D9B-A4BE-FF9366BDF78C}" type="presParOf" srcId="{534131B6-A042-2F47-B9FB-6D8DAFBA1F6D}" destId="{331622DA-667B-3D42-86F2-0516235F2E15}" srcOrd="0" destOrd="0" presId="urn:microsoft.com/office/officeart/2005/8/layout/lProcess2"/>
    <dgm:cxn modelId="{9E3A79CD-8A71-4C7E-9F4D-4C569BF74CCF}" type="presParOf" srcId="{635717B1-99B8-854E-8F70-444337E2E550}" destId="{237E2EFB-A677-D844-819C-BBDED44A17C5}" srcOrd="3" destOrd="0" presId="urn:microsoft.com/office/officeart/2005/8/layout/lProcess2"/>
    <dgm:cxn modelId="{173622E9-10D7-4B6C-9E26-7263DD81540D}" type="presParOf" srcId="{635717B1-99B8-854E-8F70-444337E2E550}" destId="{49A3A6F1-0ADA-9941-AEE8-8E3D396BEBB6}" srcOrd="4" destOrd="0" presId="urn:microsoft.com/office/officeart/2005/8/layout/lProcess2"/>
    <dgm:cxn modelId="{A6C045CB-C63B-45C0-8F4D-9F66D19DB617}" type="presParOf" srcId="{49A3A6F1-0ADA-9941-AEE8-8E3D396BEBB6}" destId="{1EA47F75-BED3-5244-AD77-D9664E47C6FF}" srcOrd="0" destOrd="0" presId="urn:microsoft.com/office/officeart/2005/8/layout/lProcess2"/>
    <dgm:cxn modelId="{C88DCB83-FF32-4783-BC17-48254F61C228}" type="presParOf" srcId="{49A3A6F1-0ADA-9941-AEE8-8E3D396BEBB6}" destId="{DE64535E-28E3-9144-82ED-ED0F42D2AAEE}" srcOrd="1" destOrd="0" presId="urn:microsoft.com/office/officeart/2005/8/layout/lProcess2"/>
    <dgm:cxn modelId="{2AC28D34-A25A-447C-9C65-F0837CE15A3C}" type="presParOf" srcId="{49A3A6F1-0ADA-9941-AEE8-8E3D396BEBB6}" destId="{1D30DF71-C875-B746-BD57-739E889A911A}" srcOrd="2" destOrd="0" presId="urn:microsoft.com/office/officeart/2005/8/layout/lProcess2"/>
    <dgm:cxn modelId="{42711982-246C-4194-B62F-5D1949A7D4AF}" type="presParOf" srcId="{1D30DF71-C875-B746-BD57-739E889A911A}" destId="{B8BA19E8-688C-424C-829D-A7B0DEE3A1AE}" srcOrd="0" destOrd="0" presId="urn:microsoft.com/office/officeart/2005/8/layout/lProcess2"/>
    <dgm:cxn modelId="{82FE8902-51AE-43D0-84BA-3613FC7024B9}" type="presParOf" srcId="{B8BA19E8-688C-424C-829D-A7B0DEE3A1AE}" destId="{F711556B-CC33-6E40-9D5E-6524FC4A1052}"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1B5F9E-09D5-0448-B1E4-B564B0C4FE53}" type="doc">
      <dgm:prSet loTypeId="urn:microsoft.com/office/officeart/2005/8/layout/target2" loCatId="" qsTypeId="urn:microsoft.com/office/officeart/2005/8/quickstyle/3D4" qsCatId="3D" csTypeId="urn:microsoft.com/office/officeart/2005/8/colors/accent1_2" csCatId="accent1"/>
      <dgm:spPr/>
      <dgm:t>
        <a:bodyPr/>
        <a:lstStyle/>
        <a:p>
          <a:endParaRPr lang="en-US"/>
        </a:p>
      </dgm:t>
    </dgm:pt>
    <dgm:pt modelId="{46A94791-ACA4-B545-8FFC-5AF595C52E55}">
      <dgm:prSet/>
      <dgm:spPr/>
      <dgm:t>
        <a:bodyPr/>
        <a:lstStyle/>
        <a:p>
          <a:pPr rtl="0"/>
          <a:r>
            <a:rPr lang="en-US" smtClean="0"/>
            <a:t>Consist of the reachable and exploitable vulnerabilities in a system</a:t>
          </a:r>
          <a:endParaRPr lang="en-US"/>
        </a:p>
      </dgm:t>
    </dgm:pt>
    <dgm:pt modelId="{6DB1907E-9997-0A4F-AC70-02B59990DF92}" type="parTrans" cxnId="{A45BA65D-CD08-9C4F-93F0-2686C551A261}">
      <dgm:prSet/>
      <dgm:spPr/>
      <dgm:t>
        <a:bodyPr/>
        <a:lstStyle/>
        <a:p>
          <a:endParaRPr lang="en-US"/>
        </a:p>
      </dgm:t>
    </dgm:pt>
    <dgm:pt modelId="{2EAC0D83-46D7-6F40-8FBF-26F22C09DA2D}" type="sibTrans" cxnId="{A45BA65D-CD08-9C4F-93F0-2686C551A261}">
      <dgm:prSet/>
      <dgm:spPr/>
      <dgm:t>
        <a:bodyPr/>
        <a:lstStyle/>
        <a:p>
          <a:endParaRPr lang="en-US"/>
        </a:p>
      </dgm:t>
    </dgm:pt>
    <dgm:pt modelId="{369D9B49-088E-4049-AFE8-BDD9A09712D8}">
      <dgm:prSet/>
      <dgm:spPr/>
      <dgm:t>
        <a:bodyPr/>
        <a:lstStyle/>
        <a:p>
          <a:pPr rtl="0"/>
          <a:r>
            <a:rPr lang="en-US" dirty="0" smtClean="0"/>
            <a:t>Examples:</a:t>
          </a:r>
          <a:endParaRPr lang="en-US" dirty="0"/>
        </a:p>
      </dgm:t>
    </dgm:pt>
    <dgm:pt modelId="{8B8D5C5D-3F61-574E-A0A9-1810937010D4}" type="parTrans" cxnId="{312AD2C9-0F7D-9D46-87EC-2DA25123A90A}">
      <dgm:prSet/>
      <dgm:spPr/>
      <dgm:t>
        <a:bodyPr/>
        <a:lstStyle/>
        <a:p>
          <a:endParaRPr lang="en-US"/>
        </a:p>
      </dgm:t>
    </dgm:pt>
    <dgm:pt modelId="{14BB006C-4692-7443-9698-477F926E6B46}" type="sibTrans" cxnId="{312AD2C9-0F7D-9D46-87EC-2DA25123A90A}">
      <dgm:prSet/>
      <dgm:spPr/>
      <dgm:t>
        <a:bodyPr/>
        <a:lstStyle/>
        <a:p>
          <a:endParaRPr lang="en-US"/>
        </a:p>
      </dgm:t>
    </dgm:pt>
    <dgm:pt modelId="{575760FD-0991-0140-8E0D-1F548EE4C9F0}">
      <dgm:prSet/>
      <dgm:spPr/>
      <dgm:t>
        <a:bodyPr/>
        <a:lstStyle/>
        <a:p>
          <a:pPr rtl="0"/>
          <a:r>
            <a:rPr lang="en-US" dirty="0" smtClean="0"/>
            <a:t>Open ports on outward facing Web and other servers, and code listening on those ports</a:t>
          </a:r>
          <a:endParaRPr lang="en-US" dirty="0"/>
        </a:p>
      </dgm:t>
    </dgm:pt>
    <dgm:pt modelId="{CEF2CB82-8C51-4543-BDBD-3E589E4CB209}" type="parTrans" cxnId="{57A7B46E-7373-4E49-A940-A0EB754ACBE2}">
      <dgm:prSet/>
      <dgm:spPr/>
      <dgm:t>
        <a:bodyPr/>
        <a:lstStyle/>
        <a:p>
          <a:endParaRPr lang="en-US"/>
        </a:p>
      </dgm:t>
    </dgm:pt>
    <dgm:pt modelId="{6A323F0E-4FD3-AA4D-BD94-0C022F8C81A4}" type="sibTrans" cxnId="{57A7B46E-7373-4E49-A940-A0EB754ACBE2}">
      <dgm:prSet/>
      <dgm:spPr/>
      <dgm:t>
        <a:bodyPr/>
        <a:lstStyle/>
        <a:p>
          <a:endParaRPr lang="en-US"/>
        </a:p>
      </dgm:t>
    </dgm:pt>
    <dgm:pt modelId="{8C1529F2-7A60-984C-91D1-FDF1A95DDC5E}">
      <dgm:prSet/>
      <dgm:spPr/>
      <dgm:t>
        <a:bodyPr/>
        <a:lstStyle/>
        <a:p>
          <a:pPr rtl="0"/>
          <a:r>
            <a:rPr lang="en-US" dirty="0" smtClean="0"/>
            <a:t>Services available on the inside of a firewall</a:t>
          </a:r>
          <a:endParaRPr lang="en-US" dirty="0"/>
        </a:p>
      </dgm:t>
    </dgm:pt>
    <dgm:pt modelId="{48FAC081-5237-2848-A905-4C0A938D0FA5}" type="parTrans" cxnId="{D0AC6B5C-CED4-4343-8832-5B3ECBABE9E5}">
      <dgm:prSet/>
      <dgm:spPr/>
      <dgm:t>
        <a:bodyPr/>
        <a:lstStyle/>
        <a:p>
          <a:endParaRPr lang="en-US"/>
        </a:p>
      </dgm:t>
    </dgm:pt>
    <dgm:pt modelId="{72397627-C969-064E-BF21-A224469485C1}" type="sibTrans" cxnId="{D0AC6B5C-CED4-4343-8832-5B3ECBABE9E5}">
      <dgm:prSet/>
      <dgm:spPr/>
      <dgm:t>
        <a:bodyPr/>
        <a:lstStyle/>
        <a:p>
          <a:endParaRPr lang="en-US"/>
        </a:p>
      </dgm:t>
    </dgm:pt>
    <dgm:pt modelId="{2E7A3773-9723-6746-89EE-4BD599F03A66}">
      <dgm:prSet/>
      <dgm:spPr/>
      <dgm:t>
        <a:bodyPr/>
        <a:lstStyle/>
        <a:p>
          <a:pPr rtl="0"/>
          <a:r>
            <a:rPr lang="en-US" dirty="0" smtClean="0"/>
            <a:t>Code that processes incoming data, email, XML, office documents, and industry-specific custom data exchange formats</a:t>
          </a:r>
          <a:endParaRPr lang="en-US" dirty="0"/>
        </a:p>
      </dgm:t>
    </dgm:pt>
    <dgm:pt modelId="{23E5AE05-CA84-DE49-8ED4-EE46582FCBFE}" type="parTrans" cxnId="{D922F51A-6D09-B643-8B3B-1BEDCD0A3368}">
      <dgm:prSet/>
      <dgm:spPr/>
      <dgm:t>
        <a:bodyPr/>
        <a:lstStyle/>
        <a:p>
          <a:endParaRPr lang="en-US"/>
        </a:p>
      </dgm:t>
    </dgm:pt>
    <dgm:pt modelId="{3F272D46-AE1F-E94C-8349-CFC55454D6BE}" type="sibTrans" cxnId="{D922F51A-6D09-B643-8B3B-1BEDCD0A3368}">
      <dgm:prSet/>
      <dgm:spPr/>
      <dgm:t>
        <a:bodyPr/>
        <a:lstStyle/>
        <a:p>
          <a:endParaRPr lang="en-US"/>
        </a:p>
      </dgm:t>
    </dgm:pt>
    <dgm:pt modelId="{CBC9C71D-7CA5-2E4C-B87E-E608D4E93C51}">
      <dgm:prSet/>
      <dgm:spPr/>
      <dgm:t>
        <a:bodyPr/>
        <a:lstStyle/>
        <a:p>
          <a:pPr rtl="0"/>
          <a:r>
            <a:rPr lang="en-US" dirty="0" smtClean="0"/>
            <a:t>Interfaces, SQL, and Web forms</a:t>
          </a:r>
          <a:endParaRPr lang="en-US" dirty="0"/>
        </a:p>
      </dgm:t>
    </dgm:pt>
    <dgm:pt modelId="{5F2E6F7F-9D16-C345-88E0-7DC2F5239A26}" type="parTrans" cxnId="{B6C2DD2C-2FDC-034A-9281-3757A3323AAA}">
      <dgm:prSet/>
      <dgm:spPr/>
      <dgm:t>
        <a:bodyPr/>
        <a:lstStyle/>
        <a:p>
          <a:endParaRPr lang="en-US"/>
        </a:p>
      </dgm:t>
    </dgm:pt>
    <dgm:pt modelId="{175DD8EC-264F-DB4A-8287-9316507991BC}" type="sibTrans" cxnId="{B6C2DD2C-2FDC-034A-9281-3757A3323AAA}">
      <dgm:prSet/>
      <dgm:spPr/>
      <dgm:t>
        <a:bodyPr/>
        <a:lstStyle/>
        <a:p>
          <a:endParaRPr lang="en-US"/>
        </a:p>
      </dgm:t>
    </dgm:pt>
    <dgm:pt modelId="{FF1D8BF0-5C3D-1549-91D1-99CBD35D7090}">
      <dgm:prSet/>
      <dgm:spPr/>
      <dgm:t>
        <a:bodyPr/>
        <a:lstStyle/>
        <a:p>
          <a:pPr rtl="0"/>
          <a:r>
            <a:rPr lang="en-US" dirty="0" smtClean="0"/>
            <a:t>An employee with access to sensitive information vulnerable to a social engineering attack</a:t>
          </a:r>
          <a:endParaRPr lang="en-US" dirty="0"/>
        </a:p>
      </dgm:t>
    </dgm:pt>
    <dgm:pt modelId="{2ACF553A-D933-E542-A11F-BC32B7F85A91}" type="parTrans" cxnId="{CCCE40D0-DC63-0B42-942C-86F501F4CEE4}">
      <dgm:prSet/>
      <dgm:spPr/>
      <dgm:t>
        <a:bodyPr/>
        <a:lstStyle/>
        <a:p>
          <a:endParaRPr lang="en-US"/>
        </a:p>
      </dgm:t>
    </dgm:pt>
    <dgm:pt modelId="{D6C72BDB-CD00-7C47-8969-28EA57CB145C}" type="sibTrans" cxnId="{CCCE40D0-DC63-0B42-942C-86F501F4CEE4}">
      <dgm:prSet/>
      <dgm:spPr/>
      <dgm:t>
        <a:bodyPr/>
        <a:lstStyle/>
        <a:p>
          <a:endParaRPr lang="en-US"/>
        </a:p>
      </dgm:t>
    </dgm:pt>
    <dgm:pt modelId="{2D6E6815-1DB1-7B47-B309-99DA0362CF13}" type="pres">
      <dgm:prSet presAssocID="{8C1B5F9E-09D5-0448-B1E4-B564B0C4FE53}" presName="Name0" presStyleCnt="0">
        <dgm:presLayoutVars>
          <dgm:chMax val="3"/>
          <dgm:chPref val="1"/>
          <dgm:dir/>
          <dgm:animLvl val="lvl"/>
          <dgm:resizeHandles/>
        </dgm:presLayoutVars>
      </dgm:prSet>
      <dgm:spPr/>
      <dgm:t>
        <a:bodyPr/>
        <a:lstStyle/>
        <a:p>
          <a:endParaRPr lang="en-US"/>
        </a:p>
      </dgm:t>
    </dgm:pt>
    <dgm:pt modelId="{CE7EA89C-A0B8-C047-B331-15BA6EB0A0F8}" type="pres">
      <dgm:prSet presAssocID="{8C1B5F9E-09D5-0448-B1E4-B564B0C4FE53}" presName="outerBox" presStyleCnt="0"/>
      <dgm:spPr/>
    </dgm:pt>
    <dgm:pt modelId="{E17CFA68-B976-2A49-A3AB-9ABCA1DED13A}" type="pres">
      <dgm:prSet presAssocID="{8C1B5F9E-09D5-0448-B1E4-B564B0C4FE53}" presName="outerBoxParent" presStyleLbl="node1" presStyleIdx="0" presStyleCnt="2"/>
      <dgm:spPr/>
      <dgm:t>
        <a:bodyPr/>
        <a:lstStyle/>
        <a:p>
          <a:endParaRPr lang="en-US"/>
        </a:p>
      </dgm:t>
    </dgm:pt>
    <dgm:pt modelId="{8BBA4321-D52A-A84C-9C80-01394C658E60}" type="pres">
      <dgm:prSet presAssocID="{8C1B5F9E-09D5-0448-B1E4-B564B0C4FE53}" presName="outerBoxChildren" presStyleCnt="0"/>
      <dgm:spPr/>
    </dgm:pt>
    <dgm:pt modelId="{026D2640-519F-E74A-9DD1-CBF7E3A6CD1B}" type="pres">
      <dgm:prSet presAssocID="{8C1B5F9E-09D5-0448-B1E4-B564B0C4FE53}" presName="middleBox" presStyleCnt="0"/>
      <dgm:spPr/>
    </dgm:pt>
    <dgm:pt modelId="{2838DE06-4342-6445-9DD7-7B290D51E361}" type="pres">
      <dgm:prSet presAssocID="{8C1B5F9E-09D5-0448-B1E4-B564B0C4FE53}" presName="middleBoxParent" presStyleLbl="node1" presStyleIdx="1" presStyleCnt="2"/>
      <dgm:spPr/>
      <dgm:t>
        <a:bodyPr/>
        <a:lstStyle/>
        <a:p>
          <a:endParaRPr lang="en-US"/>
        </a:p>
      </dgm:t>
    </dgm:pt>
    <dgm:pt modelId="{3DFDC4D2-5505-DB49-84E8-4E6741116072}" type="pres">
      <dgm:prSet presAssocID="{8C1B5F9E-09D5-0448-B1E4-B564B0C4FE53}" presName="middleBoxChildren" presStyleCnt="0"/>
      <dgm:spPr/>
    </dgm:pt>
    <dgm:pt modelId="{36D2E5FA-5779-2546-8D3D-708A30C558F1}" type="pres">
      <dgm:prSet presAssocID="{575760FD-0991-0140-8E0D-1F548EE4C9F0}" presName="mChild" presStyleLbl="fgAcc1" presStyleIdx="0" presStyleCnt="5">
        <dgm:presLayoutVars>
          <dgm:bulletEnabled val="1"/>
        </dgm:presLayoutVars>
      </dgm:prSet>
      <dgm:spPr/>
      <dgm:t>
        <a:bodyPr/>
        <a:lstStyle/>
        <a:p>
          <a:endParaRPr lang="en-US"/>
        </a:p>
      </dgm:t>
    </dgm:pt>
    <dgm:pt modelId="{56EFE68C-95E0-D046-B90E-6536F000F952}" type="pres">
      <dgm:prSet presAssocID="{6A323F0E-4FD3-AA4D-BD94-0C022F8C81A4}" presName="middleSibTrans" presStyleCnt="0"/>
      <dgm:spPr/>
    </dgm:pt>
    <dgm:pt modelId="{12DBDAB8-4930-8246-9268-6B6F0F95CC4D}" type="pres">
      <dgm:prSet presAssocID="{8C1529F2-7A60-984C-91D1-FDF1A95DDC5E}" presName="mChild" presStyleLbl="fgAcc1" presStyleIdx="1" presStyleCnt="5">
        <dgm:presLayoutVars>
          <dgm:bulletEnabled val="1"/>
        </dgm:presLayoutVars>
      </dgm:prSet>
      <dgm:spPr/>
      <dgm:t>
        <a:bodyPr/>
        <a:lstStyle/>
        <a:p>
          <a:endParaRPr lang="en-US"/>
        </a:p>
      </dgm:t>
    </dgm:pt>
    <dgm:pt modelId="{C3FAF1FD-D124-9447-B526-A9B8B6667A37}" type="pres">
      <dgm:prSet presAssocID="{72397627-C969-064E-BF21-A224469485C1}" presName="middleSibTrans" presStyleCnt="0"/>
      <dgm:spPr/>
    </dgm:pt>
    <dgm:pt modelId="{CA87D319-D7A3-814A-A6CA-4CC6B589B461}" type="pres">
      <dgm:prSet presAssocID="{2E7A3773-9723-6746-89EE-4BD599F03A66}" presName="mChild" presStyleLbl="fgAcc1" presStyleIdx="2" presStyleCnt="5">
        <dgm:presLayoutVars>
          <dgm:bulletEnabled val="1"/>
        </dgm:presLayoutVars>
      </dgm:prSet>
      <dgm:spPr/>
      <dgm:t>
        <a:bodyPr/>
        <a:lstStyle/>
        <a:p>
          <a:endParaRPr lang="en-US"/>
        </a:p>
      </dgm:t>
    </dgm:pt>
    <dgm:pt modelId="{FB80C401-E3F5-9340-926E-2592D562D16A}" type="pres">
      <dgm:prSet presAssocID="{3F272D46-AE1F-E94C-8349-CFC55454D6BE}" presName="middleSibTrans" presStyleCnt="0"/>
      <dgm:spPr/>
    </dgm:pt>
    <dgm:pt modelId="{D72EA0FA-53AD-CB47-99CE-3AFD700ACCAF}" type="pres">
      <dgm:prSet presAssocID="{CBC9C71D-7CA5-2E4C-B87E-E608D4E93C51}" presName="mChild" presStyleLbl="fgAcc1" presStyleIdx="3" presStyleCnt="5">
        <dgm:presLayoutVars>
          <dgm:bulletEnabled val="1"/>
        </dgm:presLayoutVars>
      </dgm:prSet>
      <dgm:spPr/>
      <dgm:t>
        <a:bodyPr/>
        <a:lstStyle/>
        <a:p>
          <a:endParaRPr lang="en-US"/>
        </a:p>
      </dgm:t>
    </dgm:pt>
    <dgm:pt modelId="{B64A024A-B99E-B541-8B7A-26B3F239A82E}" type="pres">
      <dgm:prSet presAssocID="{175DD8EC-264F-DB4A-8287-9316507991BC}" presName="middleSibTrans" presStyleCnt="0"/>
      <dgm:spPr/>
    </dgm:pt>
    <dgm:pt modelId="{E39960A6-9FDD-B449-80EE-E04874F6DE7F}" type="pres">
      <dgm:prSet presAssocID="{FF1D8BF0-5C3D-1549-91D1-99CBD35D7090}" presName="mChild" presStyleLbl="fgAcc1" presStyleIdx="4" presStyleCnt="5">
        <dgm:presLayoutVars>
          <dgm:bulletEnabled val="1"/>
        </dgm:presLayoutVars>
      </dgm:prSet>
      <dgm:spPr/>
      <dgm:t>
        <a:bodyPr/>
        <a:lstStyle/>
        <a:p>
          <a:endParaRPr lang="en-US"/>
        </a:p>
      </dgm:t>
    </dgm:pt>
  </dgm:ptLst>
  <dgm:cxnLst>
    <dgm:cxn modelId="{D922F51A-6D09-B643-8B3B-1BEDCD0A3368}" srcId="{369D9B49-088E-4049-AFE8-BDD9A09712D8}" destId="{2E7A3773-9723-6746-89EE-4BD599F03A66}" srcOrd="2" destOrd="0" parTransId="{23E5AE05-CA84-DE49-8ED4-EE46582FCBFE}" sibTransId="{3F272D46-AE1F-E94C-8349-CFC55454D6BE}"/>
    <dgm:cxn modelId="{0AE69742-FB45-4E10-8F25-FC0C4EA5887D}" type="presOf" srcId="{CBC9C71D-7CA5-2E4C-B87E-E608D4E93C51}" destId="{D72EA0FA-53AD-CB47-99CE-3AFD700ACCAF}" srcOrd="0" destOrd="0" presId="urn:microsoft.com/office/officeart/2005/8/layout/target2"/>
    <dgm:cxn modelId="{CCCE40D0-DC63-0B42-942C-86F501F4CEE4}" srcId="{369D9B49-088E-4049-AFE8-BDD9A09712D8}" destId="{FF1D8BF0-5C3D-1549-91D1-99CBD35D7090}" srcOrd="4" destOrd="0" parTransId="{2ACF553A-D933-E542-A11F-BC32B7F85A91}" sibTransId="{D6C72BDB-CD00-7C47-8969-28EA57CB145C}"/>
    <dgm:cxn modelId="{3E50C08A-0999-4A34-8B75-4DB05B85B93C}" type="presOf" srcId="{369D9B49-088E-4049-AFE8-BDD9A09712D8}" destId="{2838DE06-4342-6445-9DD7-7B290D51E361}" srcOrd="0" destOrd="0" presId="urn:microsoft.com/office/officeart/2005/8/layout/target2"/>
    <dgm:cxn modelId="{07C99D07-031C-4631-8540-1BECD457168F}" type="presOf" srcId="{8C1B5F9E-09D5-0448-B1E4-B564B0C4FE53}" destId="{2D6E6815-1DB1-7B47-B309-99DA0362CF13}" srcOrd="0" destOrd="0" presId="urn:microsoft.com/office/officeart/2005/8/layout/target2"/>
    <dgm:cxn modelId="{A45BA65D-CD08-9C4F-93F0-2686C551A261}" srcId="{8C1B5F9E-09D5-0448-B1E4-B564B0C4FE53}" destId="{46A94791-ACA4-B545-8FFC-5AF595C52E55}" srcOrd="0" destOrd="0" parTransId="{6DB1907E-9997-0A4F-AC70-02B59990DF92}" sibTransId="{2EAC0D83-46D7-6F40-8FBF-26F22C09DA2D}"/>
    <dgm:cxn modelId="{D0AC6B5C-CED4-4343-8832-5B3ECBABE9E5}" srcId="{369D9B49-088E-4049-AFE8-BDD9A09712D8}" destId="{8C1529F2-7A60-984C-91D1-FDF1A95DDC5E}" srcOrd="1" destOrd="0" parTransId="{48FAC081-5237-2848-A905-4C0A938D0FA5}" sibTransId="{72397627-C969-064E-BF21-A224469485C1}"/>
    <dgm:cxn modelId="{E10E3DD3-A8C0-4062-B613-2AEC6E65D0ED}" type="presOf" srcId="{FF1D8BF0-5C3D-1549-91D1-99CBD35D7090}" destId="{E39960A6-9FDD-B449-80EE-E04874F6DE7F}" srcOrd="0" destOrd="0" presId="urn:microsoft.com/office/officeart/2005/8/layout/target2"/>
    <dgm:cxn modelId="{20B6E7E3-DA3C-4654-A927-E66989695F1F}" type="presOf" srcId="{2E7A3773-9723-6746-89EE-4BD599F03A66}" destId="{CA87D319-D7A3-814A-A6CA-4CC6B589B461}" srcOrd="0" destOrd="0" presId="urn:microsoft.com/office/officeart/2005/8/layout/target2"/>
    <dgm:cxn modelId="{57A7B46E-7373-4E49-A940-A0EB754ACBE2}" srcId="{369D9B49-088E-4049-AFE8-BDD9A09712D8}" destId="{575760FD-0991-0140-8E0D-1F548EE4C9F0}" srcOrd="0" destOrd="0" parTransId="{CEF2CB82-8C51-4543-BDBD-3E589E4CB209}" sibTransId="{6A323F0E-4FD3-AA4D-BD94-0C022F8C81A4}"/>
    <dgm:cxn modelId="{2F493DBF-E1A1-49A4-8EBC-1B0DF321F8FC}" type="presOf" srcId="{575760FD-0991-0140-8E0D-1F548EE4C9F0}" destId="{36D2E5FA-5779-2546-8D3D-708A30C558F1}" srcOrd="0" destOrd="0" presId="urn:microsoft.com/office/officeart/2005/8/layout/target2"/>
    <dgm:cxn modelId="{312AD2C9-0F7D-9D46-87EC-2DA25123A90A}" srcId="{8C1B5F9E-09D5-0448-B1E4-B564B0C4FE53}" destId="{369D9B49-088E-4049-AFE8-BDD9A09712D8}" srcOrd="1" destOrd="0" parTransId="{8B8D5C5D-3F61-574E-A0A9-1810937010D4}" sibTransId="{14BB006C-4692-7443-9698-477F926E6B46}"/>
    <dgm:cxn modelId="{F500A5AB-CDDE-48D0-9FB1-2FDFD4FAF8D4}" type="presOf" srcId="{8C1529F2-7A60-984C-91D1-FDF1A95DDC5E}" destId="{12DBDAB8-4930-8246-9268-6B6F0F95CC4D}" srcOrd="0" destOrd="0" presId="urn:microsoft.com/office/officeart/2005/8/layout/target2"/>
    <dgm:cxn modelId="{B6C2DD2C-2FDC-034A-9281-3757A3323AAA}" srcId="{369D9B49-088E-4049-AFE8-BDD9A09712D8}" destId="{CBC9C71D-7CA5-2E4C-B87E-E608D4E93C51}" srcOrd="3" destOrd="0" parTransId="{5F2E6F7F-9D16-C345-88E0-7DC2F5239A26}" sibTransId="{175DD8EC-264F-DB4A-8287-9316507991BC}"/>
    <dgm:cxn modelId="{63B1FF4C-983B-4C1D-8AA9-12BB5E4762F2}" type="presOf" srcId="{46A94791-ACA4-B545-8FFC-5AF595C52E55}" destId="{E17CFA68-B976-2A49-A3AB-9ABCA1DED13A}" srcOrd="0" destOrd="0" presId="urn:microsoft.com/office/officeart/2005/8/layout/target2"/>
    <dgm:cxn modelId="{516C51C6-905B-478F-BBCC-7A804D0540E7}" type="presParOf" srcId="{2D6E6815-1DB1-7B47-B309-99DA0362CF13}" destId="{CE7EA89C-A0B8-C047-B331-15BA6EB0A0F8}" srcOrd="0" destOrd="0" presId="urn:microsoft.com/office/officeart/2005/8/layout/target2"/>
    <dgm:cxn modelId="{0FE9CA01-E303-4D27-8C15-CE08AA048813}" type="presParOf" srcId="{CE7EA89C-A0B8-C047-B331-15BA6EB0A0F8}" destId="{E17CFA68-B976-2A49-A3AB-9ABCA1DED13A}" srcOrd="0" destOrd="0" presId="urn:microsoft.com/office/officeart/2005/8/layout/target2"/>
    <dgm:cxn modelId="{22447218-9BFA-4559-A86F-29E1106EA3BE}" type="presParOf" srcId="{CE7EA89C-A0B8-C047-B331-15BA6EB0A0F8}" destId="{8BBA4321-D52A-A84C-9C80-01394C658E60}" srcOrd="1" destOrd="0" presId="urn:microsoft.com/office/officeart/2005/8/layout/target2"/>
    <dgm:cxn modelId="{86BF4319-9151-4EE3-9BC6-AEDD696CED74}" type="presParOf" srcId="{2D6E6815-1DB1-7B47-B309-99DA0362CF13}" destId="{026D2640-519F-E74A-9DD1-CBF7E3A6CD1B}" srcOrd="1" destOrd="0" presId="urn:microsoft.com/office/officeart/2005/8/layout/target2"/>
    <dgm:cxn modelId="{CBE92AA6-C12B-4EF9-8691-8AF8458B676D}" type="presParOf" srcId="{026D2640-519F-E74A-9DD1-CBF7E3A6CD1B}" destId="{2838DE06-4342-6445-9DD7-7B290D51E361}" srcOrd="0" destOrd="0" presId="urn:microsoft.com/office/officeart/2005/8/layout/target2"/>
    <dgm:cxn modelId="{A4464701-8792-4ECB-85B7-0E89BB684BF7}" type="presParOf" srcId="{026D2640-519F-E74A-9DD1-CBF7E3A6CD1B}" destId="{3DFDC4D2-5505-DB49-84E8-4E6741116072}" srcOrd="1" destOrd="0" presId="urn:microsoft.com/office/officeart/2005/8/layout/target2"/>
    <dgm:cxn modelId="{38820E6B-300F-493C-AE69-B30F35AFCC19}" type="presParOf" srcId="{3DFDC4D2-5505-DB49-84E8-4E6741116072}" destId="{36D2E5FA-5779-2546-8D3D-708A30C558F1}" srcOrd="0" destOrd="0" presId="urn:microsoft.com/office/officeart/2005/8/layout/target2"/>
    <dgm:cxn modelId="{A85B79F8-BAFF-4982-A9D4-DF222FE49108}" type="presParOf" srcId="{3DFDC4D2-5505-DB49-84E8-4E6741116072}" destId="{56EFE68C-95E0-D046-B90E-6536F000F952}" srcOrd="1" destOrd="0" presId="urn:microsoft.com/office/officeart/2005/8/layout/target2"/>
    <dgm:cxn modelId="{C05A22A7-B9CB-4CF4-B488-79264F5A3CFF}" type="presParOf" srcId="{3DFDC4D2-5505-DB49-84E8-4E6741116072}" destId="{12DBDAB8-4930-8246-9268-6B6F0F95CC4D}" srcOrd="2" destOrd="0" presId="urn:microsoft.com/office/officeart/2005/8/layout/target2"/>
    <dgm:cxn modelId="{CDB469E0-F2B9-45E7-A3FF-8F727F1B4544}" type="presParOf" srcId="{3DFDC4D2-5505-DB49-84E8-4E6741116072}" destId="{C3FAF1FD-D124-9447-B526-A9B8B6667A37}" srcOrd="3" destOrd="0" presId="urn:microsoft.com/office/officeart/2005/8/layout/target2"/>
    <dgm:cxn modelId="{280EF1C4-C2A0-4E2C-8578-18365D09DD2D}" type="presParOf" srcId="{3DFDC4D2-5505-DB49-84E8-4E6741116072}" destId="{CA87D319-D7A3-814A-A6CA-4CC6B589B461}" srcOrd="4" destOrd="0" presId="urn:microsoft.com/office/officeart/2005/8/layout/target2"/>
    <dgm:cxn modelId="{9CD17347-1310-4EBC-94AE-EE9E01BB72C6}" type="presParOf" srcId="{3DFDC4D2-5505-DB49-84E8-4E6741116072}" destId="{FB80C401-E3F5-9340-926E-2592D562D16A}" srcOrd="5" destOrd="0" presId="urn:microsoft.com/office/officeart/2005/8/layout/target2"/>
    <dgm:cxn modelId="{F03EB29B-F433-4122-BAF1-F676A9531DBF}" type="presParOf" srcId="{3DFDC4D2-5505-DB49-84E8-4E6741116072}" destId="{D72EA0FA-53AD-CB47-99CE-3AFD700ACCAF}" srcOrd="6" destOrd="0" presId="urn:microsoft.com/office/officeart/2005/8/layout/target2"/>
    <dgm:cxn modelId="{3557E334-7C04-41D3-9EF4-3EE60B8EF2C1}" type="presParOf" srcId="{3DFDC4D2-5505-DB49-84E8-4E6741116072}" destId="{B64A024A-B99E-B541-8B7A-26B3F239A82E}" srcOrd="7" destOrd="0" presId="urn:microsoft.com/office/officeart/2005/8/layout/target2"/>
    <dgm:cxn modelId="{04D2A7A0-E4E8-4F0D-95C0-C8E74E4126FD}" type="presParOf" srcId="{3DFDC4D2-5505-DB49-84E8-4E6741116072}" destId="{E39960A6-9FDD-B449-80EE-E04874F6DE7F}" srcOrd="8"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EC7D9F4-1003-C242-8E1F-F3B2885A37A2}"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CF4DB9DA-4932-A14E-B358-BA616C5EE288}">
      <dgm:prSet phldrT="[Text]"/>
      <dgm:spPr/>
      <dgm:t>
        <a:bodyPr/>
        <a:lstStyle/>
        <a:p>
          <a:r>
            <a:rPr lang="en-US" b="0" i="0" dirty="0" smtClean="0">
              <a:solidFill>
                <a:schemeClr val="bg1"/>
              </a:solidFill>
              <a:effectLst/>
              <a:latin typeface="+mj-lt"/>
              <a:ea typeface="ＭＳ Ｐゴシック" pitchFamily="-1" charset="-128"/>
              <a:cs typeface="ＭＳ Ｐゴシック" pitchFamily="-1" charset="-128"/>
            </a:rPr>
            <a:t>ICMP flood</a:t>
          </a:r>
          <a:endParaRPr lang="en-US" b="0" i="0" dirty="0">
            <a:solidFill>
              <a:schemeClr val="bg1"/>
            </a:solidFill>
            <a:effectLst/>
            <a:latin typeface="+mj-lt"/>
          </a:endParaRPr>
        </a:p>
      </dgm:t>
    </dgm:pt>
    <dgm:pt modelId="{AFDAE78B-1B94-9D40-A0C0-C36162765CB8}" type="parTrans" cxnId="{AA61416E-51BB-0F49-8AA2-199DF982550D}">
      <dgm:prSet/>
      <dgm:spPr/>
      <dgm:t>
        <a:bodyPr/>
        <a:lstStyle/>
        <a:p>
          <a:endParaRPr lang="en-US"/>
        </a:p>
      </dgm:t>
    </dgm:pt>
    <dgm:pt modelId="{D4F9D7DF-D6F0-9B42-B5F0-D64C466F2152}" type="sibTrans" cxnId="{AA61416E-51BB-0F49-8AA2-199DF982550D}">
      <dgm:prSet/>
      <dgm:spPr/>
      <dgm:t>
        <a:bodyPr/>
        <a:lstStyle/>
        <a:p>
          <a:endParaRPr lang="en-US"/>
        </a:p>
      </dgm:t>
    </dgm:pt>
    <dgm:pt modelId="{BD9F2CAD-D5C3-534E-A493-DFC1D640DDDD}">
      <dgm:prSet/>
      <dgm:spPr>
        <a:solidFill>
          <a:schemeClr val="tx1"/>
        </a:solidFill>
      </dgm:spPr>
      <dgm:t>
        <a:bodyPr/>
        <a:lstStyle/>
        <a:p>
          <a:r>
            <a:rPr lang="en-US" b="1" i="0" dirty="0" smtClean="0">
              <a:effectLst/>
              <a:latin typeface="+mj-lt"/>
            </a:rPr>
            <a:t>Ping flood using ICMP </a:t>
          </a:r>
          <a:r>
            <a:rPr lang="en-US" altLang="zh-CN" b="1" i="0" dirty="0" smtClean="0">
              <a:effectLst/>
              <a:latin typeface="+mj-lt"/>
            </a:rPr>
            <a:t>(</a:t>
          </a:r>
          <a:r>
            <a:rPr lang="en-US" b="1" i="0" dirty="0" smtClean="0">
              <a:effectLst/>
              <a:latin typeface="+mj-lt"/>
            </a:rPr>
            <a:t>echo request packets)</a:t>
          </a:r>
        </a:p>
      </dgm:t>
    </dgm:pt>
    <dgm:pt modelId="{59EF927F-E926-C44A-8E66-EA2A682E41A3}" type="parTrans" cxnId="{DB582794-3D33-DD46-9FC5-6B5A8253EB49}">
      <dgm:prSet/>
      <dgm:spPr/>
      <dgm:t>
        <a:bodyPr/>
        <a:lstStyle/>
        <a:p>
          <a:endParaRPr lang="en-US"/>
        </a:p>
      </dgm:t>
    </dgm:pt>
    <dgm:pt modelId="{1130C333-3928-0942-AB09-929FE01C2B5E}" type="sibTrans" cxnId="{DB582794-3D33-DD46-9FC5-6B5A8253EB49}">
      <dgm:prSet/>
      <dgm:spPr/>
      <dgm:t>
        <a:bodyPr/>
        <a:lstStyle/>
        <a:p>
          <a:endParaRPr lang="en-US"/>
        </a:p>
      </dgm:t>
    </dgm:pt>
    <dgm:pt modelId="{0D3173A9-4F5A-DF40-ABDC-E1266D496CAF}">
      <dgm:prSet/>
      <dgm:spPr>
        <a:solidFill>
          <a:schemeClr val="tx1"/>
        </a:solidFill>
      </dgm:spPr>
      <dgm:t>
        <a:bodyPr/>
        <a:lstStyle/>
        <a:p>
          <a:r>
            <a:rPr lang="en-US" b="1" i="0" dirty="0" smtClean="0">
              <a:effectLst/>
              <a:latin typeface="+mj-lt"/>
            </a:rPr>
            <a:t>Traditionally network administrators allow such packets into their networks because ping is a useful network diagnostic tool</a:t>
          </a:r>
        </a:p>
      </dgm:t>
    </dgm:pt>
    <dgm:pt modelId="{C0CF5096-1C13-284C-9CBF-AB3204777B61}" type="parTrans" cxnId="{F56C85F0-BA70-884F-85B8-A60286C12DE9}">
      <dgm:prSet/>
      <dgm:spPr/>
      <dgm:t>
        <a:bodyPr/>
        <a:lstStyle/>
        <a:p>
          <a:endParaRPr lang="en-US"/>
        </a:p>
      </dgm:t>
    </dgm:pt>
    <dgm:pt modelId="{F75E82DB-170F-014F-8D17-333D1F9B7A96}" type="sibTrans" cxnId="{F56C85F0-BA70-884F-85B8-A60286C12DE9}">
      <dgm:prSet/>
      <dgm:spPr/>
      <dgm:t>
        <a:bodyPr/>
        <a:lstStyle/>
        <a:p>
          <a:endParaRPr lang="en-US"/>
        </a:p>
      </dgm:t>
    </dgm:pt>
    <dgm:pt modelId="{E09A460A-8805-D14E-8EA8-E2822ED804CF}">
      <dgm:prSet/>
      <dgm:spPr/>
      <dgm:t>
        <a:bodyPr/>
        <a:lstStyle/>
        <a:p>
          <a:r>
            <a:rPr lang="en-US" b="0" i="0" dirty="0" smtClean="0">
              <a:solidFill>
                <a:schemeClr val="bg1"/>
              </a:solidFill>
              <a:effectLst/>
              <a:latin typeface="+mj-lt"/>
              <a:ea typeface="ＭＳ Ｐゴシック" pitchFamily="-1" charset="-128"/>
              <a:cs typeface="ＭＳ Ｐゴシック" pitchFamily="-1" charset="-128"/>
            </a:rPr>
            <a:t>UDP flood</a:t>
          </a:r>
        </a:p>
      </dgm:t>
    </dgm:pt>
    <dgm:pt modelId="{F30FE43B-306A-4A4B-A879-3A8A65B14858}" type="parTrans" cxnId="{AA643B78-5BD0-264D-8026-48165CCB596A}">
      <dgm:prSet/>
      <dgm:spPr/>
      <dgm:t>
        <a:bodyPr/>
        <a:lstStyle/>
        <a:p>
          <a:endParaRPr lang="en-US"/>
        </a:p>
      </dgm:t>
    </dgm:pt>
    <dgm:pt modelId="{C88C3FFA-975A-8346-8A70-A311716266F5}" type="sibTrans" cxnId="{AA643B78-5BD0-264D-8026-48165CCB596A}">
      <dgm:prSet/>
      <dgm:spPr/>
      <dgm:t>
        <a:bodyPr/>
        <a:lstStyle/>
        <a:p>
          <a:endParaRPr lang="en-US"/>
        </a:p>
      </dgm:t>
    </dgm:pt>
    <dgm:pt modelId="{C5963756-5DFA-3D4D-B9AA-9FBD529FDB09}">
      <dgm:prSet/>
      <dgm:spPr>
        <a:solidFill>
          <a:schemeClr val="tx1"/>
        </a:solidFill>
      </dgm:spPr>
      <dgm:t>
        <a:bodyPr/>
        <a:lstStyle/>
        <a:p>
          <a:r>
            <a:rPr lang="en-US" b="1" i="0" dirty="0" smtClean="0">
              <a:effectLst/>
              <a:latin typeface="+mj-lt"/>
            </a:rPr>
            <a:t>Uses UDP packets directed to some port number on the target system</a:t>
          </a:r>
        </a:p>
      </dgm:t>
    </dgm:pt>
    <dgm:pt modelId="{F5652ACE-F35D-994B-B767-9CF194F2A8FB}" type="parTrans" cxnId="{7E1FC89F-4BBF-5644-9396-000A6F0E8CD5}">
      <dgm:prSet/>
      <dgm:spPr/>
      <dgm:t>
        <a:bodyPr/>
        <a:lstStyle/>
        <a:p>
          <a:endParaRPr lang="en-US"/>
        </a:p>
      </dgm:t>
    </dgm:pt>
    <dgm:pt modelId="{07B83594-679E-2546-BA3A-ED8F11BEC05B}" type="sibTrans" cxnId="{7E1FC89F-4BBF-5644-9396-000A6F0E8CD5}">
      <dgm:prSet/>
      <dgm:spPr/>
      <dgm:t>
        <a:bodyPr/>
        <a:lstStyle/>
        <a:p>
          <a:endParaRPr lang="en-US"/>
        </a:p>
      </dgm:t>
    </dgm:pt>
    <dgm:pt modelId="{64A9271E-D119-504A-9A66-416F2B2777F0}">
      <dgm:prSet/>
      <dgm:spPr/>
      <dgm:t>
        <a:bodyPr/>
        <a:lstStyle/>
        <a:p>
          <a:r>
            <a:rPr lang="en-US" b="0" i="0" dirty="0" smtClean="0">
              <a:solidFill>
                <a:schemeClr val="bg1"/>
              </a:solidFill>
              <a:effectLst/>
              <a:latin typeface="+mj-lt"/>
              <a:ea typeface="ＭＳ Ｐゴシック" pitchFamily="-1" charset="-128"/>
              <a:cs typeface="ＭＳ Ｐゴシック" pitchFamily="-1" charset="-128"/>
            </a:rPr>
            <a:t>TCP SYN flood</a:t>
          </a:r>
        </a:p>
      </dgm:t>
    </dgm:pt>
    <dgm:pt modelId="{0AB44505-EE65-9F42-B247-0738348AB1BE}" type="parTrans" cxnId="{D54FE80F-A610-D049-8389-8084B1BDC281}">
      <dgm:prSet/>
      <dgm:spPr/>
      <dgm:t>
        <a:bodyPr/>
        <a:lstStyle/>
        <a:p>
          <a:endParaRPr lang="en-US"/>
        </a:p>
      </dgm:t>
    </dgm:pt>
    <dgm:pt modelId="{D75EAB0A-6B17-954E-BC0E-1F13DFF95A9A}" type="sibTrans" cxnId="{D54FE80F-A610-D049-8389-8084B1BDC281}">
      <dgm:prSet/>
      <dgm:spPr/>
      <dgm:t>
        <a:bodyPr/>
        <a:lstStyle/>
        <a:p>
          <a:endParaRPr lang="en-US"/>
        </a:p>
      </dgm:t>
    </dgm:pt>
    <dgm:pt modelId="{3A9B6F0B-4336-2847-B4FC-8D7BC13EC137}">
      <dgm:prSet/>
      <dgm:spPr>
        <a:solidFill>
          <a:schemeClr val="tx1"/>
        </a:solidFill>
      </dgm:spPr>
      <dgm:t>
        <a:bodyPr/>
        <a:lstStyle/>
        <a:p>
          <a:r>
            <a:rPr lang="en-US" b="1" i="0" dirty="0" smtClean="0">
              <a:effectLst/>
              <a:latin typeface="+mj-lt"/>
            </a:rPr>
            <a:t>Sends TCP packets to the target system</a:t>
          </a:r>
        </a:p>
      </dgm:t>
    </dgm:pt>
    <dgm:pt modelId="{C7191EC7-62E3-B447-8343-A566F846311E}" type="parTrans" cxnId="{F3D3B821-EE2C-204E-8FB8-8259A2D5BE19}">
      <dgm:prSet/>
      <dgm:spPr/>
      <dgm:t>
        <a:bodyPr/>
        <a:lstStyle/>
        <a:p>
          <a:endParaRPr lang="en-US"/>
        </a:p>
      </dgm:t>
    </dgm:pt>
    <dgm:pt modelId="{415CDB2F-0584-A54A-893D-CD901D13EB86}" type="sibTrans" cxnId="{F3D3B821-EE2C-204E-8FB8-8259A2D5BE19}">
      <dgm:prSet/>
      <dgm:spPr/>
      <dgm:t>
        <a:bodyPr/>
        <a:lstStyle/>
        <a:p>
          <a:endParaRPr lang="en-US"/>
        </a:p>
      </dgm:t>
    </dgm:pt>
    <dgm:pt modelId="{E6B6139F-0A87-C34E-B14C-47B9ED13C177}">
      <dgm:prSet/>
      <dgm:spPr>
        <a:solidFill>
          <a:schemeClr val="tx1"/>
        </a:solidFill>
      </dgm:spPr>
      <dgm:t>
        <a:bodyPr/>
        <a:lstStyle/>
        <a:p>
          <a:r>
            <a:rPr lang="en-US" b="1" i="0" dirty="0" smtClean="0">
              <a:effectLst/>
              <a:latin typeface="+mj-lt"/>
            </a:rPr>
            <a:t>Total volume of packets is the aim of the attack rather than the system code</a:t>
          </a:r>
        </a:p>
      </dgm:t>
    </dgm:pt>
    <dgm:pt modelId="{5D6AB567-580E-5C47-BF18-CD29B8F4AD15}" type="parTrans" cxnId="{BDCB6EE8-7202-A14E-84B4-4CBDD92D628C}">
      <dgm:prSet/>
      <dgm:spPr/>
      <dgm:t>
        <a:bodyPr/>
        <a:lstStyle/>
        <a:p>
          <a:endParaRPr lang="en-US"/>
        </a:p>
      </dgm:t>
    </dgm:pt>
    <dgm:pt modelId="{6D6D790E-BED3-A64A-A29F-A9099F594562}" type="sibTrans" cxnId="{BDCB6EE8-7202-A14E-84B4-4CBDD92D628C}">
      <dgm:prSet/>
      <dgm:spPr/>
      <dgm:t>
        <a:bodyPr/>
        <a:lstStyle/>
        <a:p>
          <a:endParaRPr lang="en-US"/>
        </a:p>
      </dgm:t>
    </dgm:pt>
    <dgm:pt modelId="{5265BBEC-3F4E-AE43-8701-0B43844BD3E7}" type="pres">
      <dgm:prSet presAssocID="{FEC7D9F4-1003-C242-8E1F-F3B2885A37A2}" presName="Name0" presStyleCnt="0">
        <dgm:presLayoutVars>
          <dgm:dir/>
          <dgm:animLvl val="lvl"/>
          <dgm:resizeHandles val="exact"/>
        </dgm:presLayoutVars>
      </dgm:prSet>
      <dgm:spPr/>
      <dgm:t>
        <a:bodyPr/>
        <a:lstStyle/>
        <a:p>
          <a:endParaRPr lang="en-US"/>
        </a:p>
      </dgm:t>
    </dgm:pt>
    <dgm:pt modelId="{63DF7425-9165-7B4D-86E0-22F1A98CBDC0}" type="pres">
      <dgm:prSet presAssocID="{CF4DB9DA-4932-A14E-B358-BA616C5EE288}" presName="linNode" presStyleCnt="0"/>
      <dgm:spPr/>
    </dgm:pt>
    <dgm:pt modelId="{19357E6A-60B3-FC4E-9FC2-1ECE7041DD85}" type="pres">
      <dgm:prSet presAssocID="{CF4DB9DA-4932-A14E-B358-BA616C5EE288}" presName="parentText" presStyleLbl="node1" presStyleIdx="0" presStyleCnt="3">
        <dgm:presLayoutVars>
          <dgm:chMax val="1"/>
          <dgm:bulletEnabled val="1"/>
        </dgm:presLayoutVars>
      </dgm:prSet>
      <dgm:spPr/>
      <dgm:t>
        <a:bodyPr/>
        <a:lstStyle/>
        <a:p>
          <a:endParaRPr lang="en-US"/>
        </a:p>
      </dgm:t>
    </dgm:pt>
    <dgm:pt modelId="{565A0BC2-B705-7845-9587-D8A7832452F9}" type="pres">
      <dgm:prSet presAssocID="{CF4DB9DA-4932-A14E-B358-BA616C5EE288}" presName="descendantText" presStyleLbl="alignAccFollowNode1" presStyleIdx="0" presStyleCnt="3">
        <dgm:presLayoutVars>
          <dgm:bulletEnabled val="1"/>
        </dgm:presLayoutVars>
      </dgm:prSet>
      <dgm:spPr/>
      <dgm:t>
        <a:bodyPr/>
        <a:lstStyle/>
        <a:p>
          <a:endParaRPr lang="en-US"/>
        </a:p>
      </dgm:t>
    </dgm:pt>
    <dgm:pt modelId="{5D8A68C8-859A-6346-A37E-10D253E83A5A}" type="pres">
      <dgm:prSet presAssocID="{D4F9D7DF-D6F0-9B42-B5F0-D64C466F2152}" presName="sp" presStyleCnt="0"/>
      <dgm:spPr/>
    </dgm:pt>
    <dgm:pt modelId="{80E148F0-D1D2-334F-B963-0B71EF44DE47}" type="pres">
      <dgm:prSet presAssocID="{E09A460A-8805-D14E-8EA8-E2822ED804CF}" presName="linNode" presStyleCnt="0"/>
      <dgm:spPr/>
    </dgm:pt>
    <dgm:pt modelId="{5E105DE0-16B0-F645-ABF2-3DD1D6F6DDB8}" type="pres">
      <dgm:prSet presAssocID="{E09A460A-8805-D14E-8EA8-E2822ED804CF}" presName="parentText" presStyleLbl="node1" presStyleIdx="1" presStyleCnt="3">
        <dgm:presLayoutVars>
          <dgm:chMax val="1"/>
          <dgm:bulletEnabled val="1"/>
        </dgm:presLayoutVars>
      </dgm:prSet>
      <dgm:spPr/>
      <dgm:t>
        <a:bodyPr/>
        <a:lstStyle/>
        <a:p>
          <a:endParaRPr lang="en-US"/>
        </a:p>
      </dgm:t>
    </dgm:pt>
    <dgm:pt modelId="{AE11C2D4-26A0-484C-A22E-4A33CEF07817}" type="pres">
      <dgm:prSet presAssocID="{E09A460A-8805-D14E-8EA8-E2822ED804CF}" presName="descendantText" presStyleLbl="alignAccFollowNode1" presStyleIdx="1" presStyleCnt="3">
        <dgm:presLayoutVars>
          <dgm:bulletEnabled val="1"/>
        </dgm:presLayoutVars>
      </dgm:prSet>
      <dgm:spPr/>
      <dgm:t>
        <a:bodyPr/>
        <a:lstStyle/>
        <a:p>
          <a:endParaRPr lang="en-US"/>
        </a:p>
      </dgm:t>
    </dgm:pt>
    <dgm:pt modelId="{659B3031-C86D-7C41-BA8C-22713F6A8A80}" type="pres">
      <dgm:prSet presAssocID="{C88C3FFA-975A-8346-8A70-A311716266F5}" presName="sp" presStyleCnt="0"/>
      <dgm:spPr/>
    </dgm:pt>
    <dgm:pt modelId="{40D99705-D87E-AB47-87FF-D8E13113A14D}" type="pres">
      <dgm:prSet presAssocID="{64A9271E-D119-504A-9A66-416F2B2777F0}" presName="linNode" presStyleCnt="0"/>
      <dgm:spPr/>
    </dgm:pt>
    <dgm:pt modelId="{46E720AB-F321-FB41-8240-75830E95D297}" type="pres">
      <dgm:prSet presAssocID="{64A9271E-D119-504A-9A66-416F2B2777F0}" presName="parentText" presStyleLbl="node1" presStyleIdx="2" presStyleCnt="3">
        <dgm:presLayoutVars>
          <dgm:chMax val="1"/>
          <dgm:bulletEnabled val="1"/>
        </dgm:presLayoutVars>
      </dgm:prSet>
      <dgm:spPr/>
      <dgm:t>
        <a:bodyPr/>
        <a:lstStyle/>
        <a:p>
          <a:endParaRPr lang="en-US"/>
        </a:p>
      </dgm:t>
    </dgm:pt>
    <dgm:pt modelId="{4B1A1837-8231-6840-8D50-F6DB4B3D4684}" type="pres">
      <dgm:prSet presAssocID="{64A9271E-D119-504A-9A66-416F2B2777F0}" presName="descendantText" presStyleLbl="alignAccFollowNode1" presStyleIdx="2" presStyleCnt="3">
        <dgm:presLayoutVars>
          <dgm:bulletEnabled val="1"/>
        </dgm:presLayoutVars>
      </dgm:prSet>
      <dgm:spPr/>
      <dgm:t>
        <a:bodyPr/>
        <a:lstStyle/>
        <a:p>
          <a:endParaRPr lang="en-US"/>
        </a:p>
      </dgm:t>
    </dgm:pt>
  </dgm:ptLst>
  <dgm:cxnLst>
    <dgm:cxn modelId="{BDCB6EE8-7202-A14E-84B4-4CBDD92D628C}" srcId="{64A9271E-D119-504A-9A66-416F2B2777F0}" destId="{E6B6139F-0A87-C34E-B14C-47B9ED13C177}" srcOrd="1" destOrd="0" parTransId="{5D6AB567-580E-5C47-BF18-CD29B8F4AD15}" sibTransId="{6D6D790E-BED3-A64A-A29F-A9099F594562}"/>
    <dgm:cxn modelId="{DB582794-3D33-DD46-9FC5-6B5A8253EB49}" srcId="{CF4DB9DA-4932-A14E-B358-BA616C5EE288}" destId="{BD9F2CAD-D5C3-534E-A493-DFC1D640DDDD}" srcOrd="0" destOrd="0" parTransId="{59EF927F-E926-C44A-8E66-EA2A682E41A3}" sibTransId="{1130C333-3928-0942-AB09-929FE01C2B5E}"/>
    <dgm:cxn modelId="{ADA07982-CF20-4765-ACFE-AF8775CE0FDA}" type="presOf" srcId="{3A9B6F0B-4336-2847-B4FC-8D7BC13EC137}" destId="{4B1A1837-8231-6840-8D50-F6DB4B3D4684}" srcOrd="0" destOrd="0" presId="urn:microsoft.com/office/officeart/2005/8/layout/vList5"/>
    <dgm:cxn modelId="{9736AD8F-8D45-4672-9EFB-3F918CBF1656}" type="presOf" srcId="{E09A460A-8805-D14E-8EA8-E2822ED804CF}" destId="{5E105DE0-16B0-F645-ABF2-3DD1D6F6DDB8}" srcOrd="0" destOrd="0" presId="urn:microsoft.com/office/officeart/2005/8/layout/vList5"/>
    <dgm:cxn modelId="{D54FE80F-A610-D049-8389-8084B1BDC281}" srcId="{FEC7D9F4-1003-C242-8E1F-F3B2885A37A2}" destId="{64A9271E-D119-504A-9A66-416F2B2777F0}" srcOrd="2" destOrd="0" parTransId="{0AB44505-EE65-9F42-B247-0738348AB1BE}" sibTransId="{D75EAB0A-6B17-954E-BC0E-1F13DFF95A9A}"/>
    <dgm:cxn modelId="{B3EC2F28-C5E7-4A05-B8B7-84B828E4823C}" type="presOf" srcId="{0D3173A9-4F5A-DF40-ABDC-E1266D496CAF}" destId="{565A0BC2-B705-7845-9587-D8A7832452F9}" srcOrd="0" destOrd="1" presId="urn:microsoft.com/office/officeart/2005/8/layout/vList5"/>
    <dgm:cxn modelId="{DA99BE9D-05CB-4DB8-A169-1A3A6683AA83}" type="presOf" srcId="{BD9F2CAD-D5C3-534E-A493-DFC1D640DDDD}" destId="{565A0BC2-B705-7845-9587-D8A7832452F9}" srcOrd="0" destOrd="0" presId="urn:microsoft.com/office/officeart/2005/8/layout/vList5"/>
    <dgm:cxn modelId="{F3D3B821-EE2C-204E-8FB8-8259A2D5BE19}" srcId="{64A9271E-D119-504A-9A66-416F2B2777F0}" destId="{3A9B6F0B-4336-2847-B4FC-8D7BC13EC137}" srcOrd="0" destOrd="0" parTransId="{C7191EC7-62E3-B447-8343-A566F846311E}" sibTransId="{415CDB2F-0584-A54A-893D-CD901D13EB86}"/>
    <dgm:cxn modelId="{AA643B78-5BD0-264D-8026-48165CCB596A}" srcId="{FEC7D9F4-1003-C242-8E1F-F3B2885A37A2}" destId="{E09A460A-8805-D14E-8EA8-E2822ED804CF}" srcOrd="1" destOrd="0" parTransId="{F30FE43B-306A-4A4B-A879-3A8A65B14858}" sibTransId="{C88C3FFA-975A-8346-8A70-A311716266F5}"/>
    <dgm:cxn modelId="{C17C3544-5E40-42ED-A5AC-C5130F145DF7}" type="presOf" srcId="{FEC7D9F4-1003-C242-8E1F-F3B2885A37A2}" destId="{5265BBEC-3F4E-AE43-8701-0B43844BD3E7}" srcOrd="0" destOrd="0" presId="urn:microsoft.com/office/officeart/2005/8/layout/vList5"/>
    <dgm:cxn modelId="{DDE266C8-655E-4287-94A3-A5BDCAF552EB}" type="presOf" srcId="{64A9271E-D119-504A-9A66-416F2B2777F0}" destId="{46E720AB-F321-FB41-8240-75830E95D297}" srcOrd="0" destOrd="0" presId="urn:microsoft.com/office/officeart/2005/8/layout/vList5"/>
    <dgm:cxn modelId="{7E1FC89F-4BBF-5644-9396-000A6F0E8CD5}" srcId="{E09A460A-8805-D14E-8EA8-E2822ED804CF}" destId="{C5963756-5DFA-3D4D-B9AA-9FBD529FDB09}" srcOrd="0" destOrd="0" parTransId="{F5652ACE-F35D-994B-B767-9CF194F2A8FB}" sibTransId="{07B83594-679E-2546-BA3A-ED8F11BEC05B}"/>
    <dgm:cxn modelId="{9C4FFF67-C6F6-453B-A659-22DE1D8FF3FA}" type="presOf" srcId="{CF4DB9DA-4932-A14E-B358-BA616C5EE288}" destId="{19357E6A-60B3-FC4E-9FC2-1ECE7041DD85}" srcOrd="0" destOrd="0" presId="urn:microsoft.com/office/officeart/2005/8/layout/vList5"/>
    <dgm:cxn modelId="{F56C85F0-BA70-884F-85B8-A60286C12DE9}" srcId="{CF4DB9DA-4932-A14E-B358-BA616C5EE288}" destId="{0D3173A9-4F5A-DF40-ABDC-E1266D496CAF}" srcOrd="1" destOrd="0" parTransId="{C0CF5096-1C13-284C-9CBF-AB3204777B61}" sibTransId="{F75E82DB-170F-014F-8D17-333D1F9B7A96}"/>
    <dgm:cxn modelId="{AA61416E-51BB-0F49-8AA2-199DF982550D}" srcId="{FEC7D9F4-1003-C242-8E1F-F3B2885A37A2}" destId="{CF4DB9DA-4932-A14E-B358-BA616C5EE288}" srcOrd="0" destOrd="0" parTransId="{AFDAE78B-1B94-9D40-A0C0-C36162765CB8}" sibTransId="{D4F9D7DF-D6F0-9B42-B5F0-D64C466F2152}"/>
    <dgm:cxn modelId="{B77A1067-A11E-4880-A67C-540CAFEF0049}" type="presOf" srcId="{E6B6139F-0A87-C34E-B14C-47B9ED13C177}" destId="{4B1A1837-8231-6840-8D50-F6DB4B3D4684}" srcOrd="0" destOrd="1" presId="urn:microsoft.com/office/officeart/2005/8/layout/vList5"/>
    <dgm:cxn modelId="{A858A6A2-055A-479A-9000-7C9056255B83}" type="presOf" srcId="{C5963756-5DFA-3D4D-B9AA-9FBD529FDB09}" destId="{AE11C2D4-26A0-484C-A22E-4A33CEF07817}" srcOrd="0" destOrd="0" presId="urn:microsoft.com/office/officeart/2005/8/layout/vList5"/>
    <dgm:cxn modelId="{41275499-8B1E-4DB6-A189-677D1E5EB216}" type="presParOf" srcId="{5265BBEC-3F4E-AE43-8701-0B43844BD3E7}" destId="{63DF7425-9165-7B4D-86E0-22F1A98CBDC0}" srcOrd="0" destOrd="0" presId="urn:microsoft.com/office/officeart/2005/8/layout/vList5"/>
    <dgm:cxn modelId="{DA8629EA-0206-40C0-BB2B-F4DC7DA47D3C}" type="presParOf" srcId="{63DF7425-9165-7B4D-86E0-22F1A98CBDC0}" destId="{19357E6A-60B3-FC4E-9FC2-1ECE7041DD85}" srcOrd="0" destOrd="0" presId="urn:microsoft.com/office/officeart/2005/8/layout/vList5"/>
    <dgm:cxn modelId="{54AA2107-C6E9-402E-BDF4-8E1AEF32D9D0}" type="presParOf" srcId="{63DF7425-9165-7B4D-86E0-22F1A98CBDC0}" destId="{565A0BC2-B705-7845-9587-D8A7832452F9}" srcOrd="1" destOrd="0" presId="urn:microsoft.com/office/officeart/2005/8/layout/vList5"/>
    <dgm:cxn modelId="{099B5E88-68E4-436D-BA38-762AEAE22D03}" type="presParOf" srcId="{5265BBEC-3F4E-AE43-8701-0B43844BD3E7}" destId="{5D8A68C8-859A-6346-A37E-10D253E83A5A}" srcOrd="1" destOrd="0" presId="urn:microsoft.com/office/officeart/2005/8/layout/vList5"/>
    <dgm:cxn modelId="{9CF66E22-1C68-43F5-BF2D-C99D9E2459F8}" type="presParOf" srcId="{5265BBEC-3F4E-AE43-8701-0B43844BD3E7}" destId="{80E148F0-D1D2-334F-B963-0B71EF44DE47}" srcOrd="2" destOrd="0" presId="urn:microsoft.com/office/officeart/2005/8/layout/vList5"/>
    <dgm:cxn modelId="{3B2A1C4F-81C8-49BC-83DA-3A1370A9FB90}" type="presParOf" srcId="{80E148F0-D1D2-334F-B963-0B71EF44DE47}" destId="{5E105DE0-16B0-F645-ABF2-3DD1D6F6DDB8}" srcOrd="0" destOrd="0" presId="urn:microsoft.com/office/officeart/2005/8/layout/vList5"/>
    <dgm:cxn modelId="{8E836C96-E868-431F-8AD7-75F8310B73FA}" type="presParOf" srcId="{80E148F0-D1D2-334F-B963-0B71EF44DE47}" destId="{AE11C2D4-26A0-484C-A22E-4A33CEF07817}" srcOrd="1" destOrd="0" presId="urn:microsoft.com/office/officeart/2005/8/layout/vList5"/>
    <dgm:cxn modelId="{2A7AC3A4-174A-479B-B07F-F6AACFEB98C0}" type="presParOf" srcId="{5265BBEC-3F4E-AE43-8701-0B43844BD3E7}" destId="{659B3031-C86D-7C41-BA8C-22713F6A8A80}" srcOrd="3" destOrd="0" presId="urn:microsoft.com/office/officeart/2005/8/layout/vList5"/>
    <dgm:cxn modelId="{98131FC0-E720-4255-A830-33B6E304EB23}" type="presParOf" srcId="{5265BBEC-3F4E-AE43-8701-0B43844BD3E7}" destId="{40D99705-D87E-AB47-87FF-D8E13113A14D}" srcOrd="4" destOrd="0" presId="urn:microsoft.com/office/officeart/2005/8/layout/vList5"/>
    <dgm:cxn modelId="{22C23575-D4B9-40BE-897F-662294637833}" type="presParOf" srcId="{40D99705-D87E-AB47-87FF-D8E13113A14D}" destId="{46E720AB-F321-FB41-8240-75830E95D297}" srcOrd="0" destOrd="0" presId="urn:microsoft.com/office/officeart/2005/8/layout/vList5"/>
    <dgm:cxn modelId="{3FB1FE9B-7CF5-45AD-B47A-CC20C68AFE9A}" type="presParOf" srcId="{40D99705-D87E-AB47-87FF-D8E13113A14D}" destId="{4B1A1837-8231-6840-8D50-F6DB4B3D4684}"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F1F60B3-2732-2542-88E4-C21EF9744ED0}" type="doc">
      <dgm:prSet loTypeId="urn:microsoft.com/office/officeart/2005/8/layout/hList6" loCatId="list" qsTypeId="urn:microsoft.com/office/officeart/2005/8/quickstyle/simple4" qsCatId="simple" csTypeId="urn:microsoft.com/office/officeart/2005/8/colors/accent1_2" csCatId="accent1" phldr="1"/>
      <dgm:spPr/>
      <dgm:t>
        <a:bodyPr/>
        <a:lstStyle/>
        <a:p>
          <a:endParaRPr lang="en-US"/>
        </a:p>
      </dgm:t>
    </dgm:pt>
    <dgm:pt modelId="{296EAC36-0957-714C-A19E-840E0385D6ED}">
      <dgm:prSet/>
      <dgm:spPr>
        <a:solidFill>
          <a:schemeClr val="accent5"/>
        </a:solidFill>
      </dgm:spPr>
      <dgm:t>
        <a:bodyPr/>
        <a:lstStyle/>
        <a:p>
          <a:pPr rtl="0"/>
          <a:r>
            <a:rPr lang="en-US" b="1" dirty="0" smtClean="0">
              <a:solidFill>
                <a:schemeClr val="bg1"/>
              </a:solidFill>
              <a:latin typeface="+mj-lt"/>
            </a:rPr>
            <a:t>Use of multiple systems to generate attacks</a:t>
          </a:r>
          <a:endParaRPr lang="en-US" b="1" dirty="0">
            <a:solidFill>
              <a:schemeClr val="bg1"/>
            </a:solidFill>
            <a:latin typeface="+mj-lt"/>
          </a:endParaRPr>
        </a:p>
      </dgm:t>
    </dgm:pt>
    <dgm:pt modelId="{5AB3A8A4-33AC-DC43-9B3C-6977D34281D2}" type="parTrans" cxnId="{E250BA7C-1A04-9B4A-8B38-F33B118CA174}">
      <dgm:prSet/>
      <dgm:spPr/>
      <dgm:t>
        <a:bodyPr/>
        <a:lstStyle/>
        <a:p>
          <a:endParaRPr lang="en-US"/>
        </a:p>
      </dgm:t>
    </dgm:pt>
    <dgm:pt modelId="{EA789981-1354-F54D-BA65-B87B1443EE30}" type="sibTrans" cxnId="{E250BA7C-1A04-9B4A-8B38-F33B118CA174}">
      <dgm:prSet/>
      <dgm:spPr/>
      <dgm:t>
        <a:bodyPr/>
        <a:lstStyle/>
        <a:p>
          <a:endParaRPr lang="en-US"/>
        </a:p>
      </dgm:t>
    </dgm:pt>
    <dgm:pt modelId="{56D0B682-081D-7A43-9D12-6717B580C8E2}">
      <dgm:prSet/>
      <dgm:spPr>
        <a:solidFill>
          <a:schemeClr val="accent5"/>
        </a:solidFill>
      </dgm:spPr>
      <dgm:t>
        <a:bodyPr/>
        <a:lstStyle/>
        <a:p>
          <a:pPr rtl="0"/>
          <a:r>
            <a:rPr lang="en-US" b="1" dirty="0" smtClean="0">
              <a:solidFill>
                <a:schemeClr val="bg1"/>
              </a:solidFill>
              <a:latin typeface="+mj-lt"/>
            </a:rPr>
            <a:t>Attacker uses a flaw in operating system or in a common application to gain access and installs their program on it (zombie)</a:t>
          </a:r>
          <a:endParaRPr lang="en-US" b="1" dirty="0">
            <a:solidFill>
              <a:schemeClr val="bg1"/>
            </a:solidFill>
            <a:latin typeface="+mj-lt"/>
          </a:endParaRPr>
        </a:p>
      </dgm:t>
    </dgm:pt>
    <dgm:pt modelId="{29DA2611-988D-5C4B-829A-DAC8FFB7366F}" type="parTrans" cxnId="{89C7982F-4F25-4E4B-80AF-EF60FC1EA280}">
      <dgm:prSet/>
      <dgm:spPr/>
      <dgm:t>
        <a:bodyPr/>
        <a:lstStyle/>
        <a:p>
          <a:endParaRPr lang="en-US"/>
        </a:p>
      </dgm:t>
    </dgm:pt>
    <dgm:pt modelId="{BF1902D1-4FFD-0D48-8345-DF8C4130549F}" type="sibTrans" cxnId="{89C7982F-4F25-4E4B-80AF-EF60FC1EA280}">
      <dgm:prSet/>
      <dgm:spPr/>
      <dgm:t>
        <a:bodyPr/>
        <a:lstStyle/>
        <a:p>
          <a:endParaRPr lang="en-US"/>
        </a:p>
      </dgm:t>
    </dgm:pt>
    <dgm:pt modelId="{6D75ACAA-08FB-3848-8596-04FD3613AD0E}">
      <dgm:prSet/>
      <dgm:spPr>
        <a:solidFill>
          <a:schemeClr val="accent5"/>
        </a:solidFill>
      </dgm:spPr>
      <dgm:t>
        <a:bodyPr/>
        <a:lstStyle/>
        <a:p>
          <a:pPr rtl="0"/>
          <a:r>
            <a:rPr lang="en-US" b="1" dirty="0" smtClean="0">
              <a:solidFill>
                <a:schemeClr val="bg1"/>
              </a:solidFill>
              <a:latin typeface="+mj-lt"/>
            </a:rPr>
            <a:t>Large collections of such systems under the control of one attacker’s control can be created, forming a botnet</a:t>
          </a:r>
        </a:p>
      </dgm:t>
    </dgm:pt>
    <dgm:pt modelId="{455FCBE0-005F-D74C-9E16-3DBA1F012271}" type="parTrans" cxnId="{7D1B104B-874B-BA4C-A74C-D584C7760168}">
      <dgm:prSet/>
      <dgm:spPr/>
      <dgm:t>
        <a:bodyPr/>
        <a:lstStyle/>
        <a:p>
          <a:endParaRPr lang="en-US"/>
        </a:p>
      </dgm:t>
    </dgm:pt>
    <dgm:pt modelId="{D4F2652A-3928-634C-9165-321852338E8B}" type="sibTrans" cxnId="{7D1B104B-874B-BA4C-A74C-D584C7760168}">
      <dgm:prSet/>
      <dgm:spPr/>
      <dgm:t>
        <a:bodyPr/>
        <a:lstStyle/>
        <a:p>
          <a:endParaRPr lang="en-US"/>
        </a:p>
      </dgm:t>
    </dgm:pt>
    <dgm:pt modelId="{EF8BA002-FFC0-6B4B-A907-FC44E73A4A9C}" type="pres">
      <dgm:prSet presAssocID="{FF1F60B3-2732-2542-88E4-C21EF9744ED0}" presName="Name0" presStyleCnt="0">
        <dgm:presLayoutVars>
          <dgm:dir/>
          <dgm:resizeHandles val="exact"/>
        </dgm:presLayoutVars>
      </dgm:prSet>
      <dgm:spPr/>
      <dgm:t>
        <a:bodyPr/>
        <a:lstStyle/>
        <a:p>
          <a:endParaRPr lang="en-US"/>
        </a:p>
      </dgm:t>
    </dgm:pt>
    <dgm:pt modelId="{40EEDA1D-D411-8645-B08C-F96CBCCA4328}" type="pres">
      <dgm:prSet presAssocID="{296EAC36-0957-714C-A19E-840E0385D6ED}" presName="node" presStyleLbl="node1" presStyleIdx="0" presStyleCnt="3">
        <dgm:presLayoutVars>
          <dgm:bulletEnabled val="1"/>
        </dgm:presLayoutVars>
      </dgm:prSet>
      <dgm:spPr/>
      <dgm:t>
        <a:bodyPr/>
        <a:lstStyle/>
        <a:p>
          <a:endParaRPr lang="en-US"/>
        </a:p>
      </dgm:t>
    </dgm:pt>
    <dgm:pt modelId="{948C6BF0-B764-8C49-8C79-483BF0238C73}" type="pres">
      <dgm:prSet presAssocID="{EA789981-1354-F54D-BA65-B87B1443EE30}" presName="sibTrans" presStyleCnt="0"/>
      <dgm:spPr/>
    </dgm:pt>
    <dgm:pt modelId="{D8B55FDF-77C1-834C-8C65-345A49A2973D}" type="pres">
      <dgm:prSet presAssocID="{56D0B682-081D-7A43-9D12-6717B580C8E2}" presName="node" presStyleLbl="node1" presStyleIdx="1" presStyleCnt="3">
        <dgm:presLayoutVars>
          <dgm:bulletEnabled val="1"/>
        </dgm:presLayoutVars>
      </dgm:prSet>
      <dgm:spPr/>
      <dgm:t>
        <a:bodyPr/>
        <a:lstStyle/>
        <a:p>
          <a:endParaRPr lang="en-US"/>
        </a:p>
      </dgm:t>
    </dgm:pt>
    <dgm:pt modelId="{87AD7F9C-0A26-7E4B-8C47-7D9B6C13C58A}" type="pres">
      <dgm:prSet presAssocID="{BF1902D1-4FFD-0D48-8345-DF8C4130549F}" presName="sibTrans" presStyleCnt="0"/>
      <dgm:spPr/>
    </dgm:pt>
    <dgm:pt modelId="{40A340F6-F630-F841-B2E1-AB613AB02F5A}" type="pres">
      <dgm:prSet presAssocID="{6D75ACAA-08FB-3848-8596-04FD3613AD0E}" presName="node" presStyleLbl="node1" presStyleIdx="2" presStyleCnt="3">
        <dgm:presLayoutVars>
          <dgm:bulletEnabled val="1"/>
        </dgm:presLayoutVars>
      </dgm:prSet>
      <dgm:spPr/>
      <dgm:t>
        <a:bodyPr/>
        <a:lstStyle/>
        <a:p>
          <a:endParaRPr lang="en-US"/>
        </a:p>
      </dgm:t>
    </dgm:pt>
  </dgm:ptLst>
  <dgm:cxnLst>
    <dgm:cxn modelId="{E250BA7C-1A04-9B4A-8B38-F33B118CA174}" srcId="{FF1F60B3-2732-2542-88E4-C21EF9744ED0}" destId="{296EAC36-0957-714C-A19E-840E0385D6ED}" srcOrd="0" destOrd="0" parTransId="{5AB3A8A4-33AC-DC43-9B3C-6977D34281D2}" sibTransId="{EA789981-1354-F54D-BA65-B87B1443EE30}"/>
    <dgm:cxn modelId="{310B995B-FBC0-4C76-82AC-2F35B127DB3E}" type="presOf" srcId="{6D75ACAA-08FB-3848-8596-04FD3613AD0E}" destId="{40A340F6-F630-F841-B2E1-AB613AB02F5A}" srcOrd="0" destOrd="0" presId="urn:microsoft.com/office/officeart/2005/8/layout/hList6"/>
    <dgm:cxn modelId="{9F359565-34A1-468A-9E10-5809C85A17A4}" type="presOf" srcId="{FF1F60B3-2732-2542-88E4-C21EF9744ED0}" destId="{EF8BA002-FFC0-6B4B-A907-FC44E73A4A9C}" srcOrd="0" destOrd="0" presId="urn:microsoft.com/office/officeart/2005/8/layout/hList6"/>
    <dgm:cxn modelId="{FD70FAD2-35D8-42AA-878E-0211FB451092}" type="presOf" srcId="{56D0B682-081D-7A43-9D12-6717B580C8E2}" destId="{D8B55FDF-77C1-834C-8C65-345A49A2973D}" srcOrd="0" destOrd="0" presId="urn:microsoft.com/office/officeart/2005/8/layout/hList6"/>
    <dgm:cxn modelId="{7D1B104B-874B-BA4C-A74C-D584C7760168}" srcId="{FF1F60B3-2732-2542-88E4-C21EF9744ED0}" destId="{6D75ACAA-08FB-3848-8596-04FD3613AD0E}" srcOrd="2" destOrd="0" parTransId="{455FCBE0-005F-D74C-9E16-3DBA1F012271}" sibTransId="{D4F2652A-3928-634C-9165-321852338E8B}"/>
    <dgm:cxn modelId="{89C7982F-4F25-4E4B-80AF-EF60FC1EA280}" srcId="{FF1F60B3-2732-2542-88E4-C21EF9744ED0}" destId="{56D0B682-081D-7A43-9D12-6717B580C8E2}" srcOrd="1" destOrd="0" parTransId="{29DA2611-988D-5C4B-829A-DAC8FFB7366F}" sibTransId="{BF1902D1-4FFD-0D48-8345-DF8C4130549F}"/>
    <dgm:cxn modelId="{5A88E9C2-7917-4F94-BE81-521878040FF7}" type="presOf" srcId="{296EAC36-0957-714C-A19E-840E0385D6ED}" destId="{40EEDA1D-D411-8645-B08C-F96CBCCA4328}" srcOrd="0" destOrd="0" presId="urn:microsoft.com/office/officeart/2005/8/layout/hList6"/>
    <dgm:cxn modelId="{64ED3282-BEDD-4441-BA14-122B165D21E5}" type="presParOf" srcId="{EF8BA002-FFC0-6B4B-A907-FC44E73A4A9C}" destId="{40EEDA1D-D411-8645-B08C-F96CBCCA4328}" srcOrd="0" destOrd="0" presId="urn:microsoft.com/office/officeart/2005/8/layout/hList6"/>
    <dgm:cxn modelId="{3C3C127D-2D27-48FD-9330-CFBB4AE85167}" type="presParOf" srcId="{EF8BA002-FFC0-6B4B-A907-FC44E73A4A9C}" destId="{948C6BF0-B764-8C49-8C79-483BF0238C73}" srcOrd="1" destOrd="0" presId="urn:microsoft.com/office/officeart/2005/8/layout/hList6"/>
    <dgm:cxn modelId="{3B6A5C82-B310-4DE5-A919-084773F642E7}" type="presParOf" srcId="{EF8BA002-FFC0-6B4B-A907-FC44E73A4A9C}" destId="{D8B55FDF-77C1-834C-8C65-345A49A2973D}" srcOrd="2" destOrd="0" presId="urn:microsoft.com/office/officeart/2005/8/layout/hList6"/>
    <dgm:cxn modelId="{52F430B9-0BD8-425C-A60A-47F477B9440E}" type="presParOf" srcId="{EF8BA002-FFC0-6B4B-A907-FC44E73A4A9C}" destId="{87AD7F9C-0A26-7E4B-8C47-7D9B6C13C58A}" srcOrd="3" destOrd="0" presId="urn:microsoft.com/office/officeart/2005/8/layout/hList6"/>
    <dgm:cxn modelId="{C4F8EEB0-FFD1-41E4-A72C-2C3C0C6C4B88}" type="presParOf" srcId="{EF8BA002-FFC0-6B4B-A907-FC44E73A4A9C}" destId="{40A340F6-F630-F841-B2E1-AB613AB02F5A}"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0D8CF0C0-6D0C-0D4A-A94F-E2244FC22FC4}"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0FC6D219-2291-F24D-81B1-B4364D414593}">
      <dgm:prSet phldrT="[Text]"/>
      <dgm:spPr>
        <a:solidFill>
          <a:schemeClr val="accent2"/>
        </a:solidFill>
        <a:ln>
          <a:solidFill>
            <a:schemeClr val="bg1"/>
          </a:solidFill>
        </a:ln>
      </dgm:spPr>
      <dgm:t>
        <a:bodyPr/>
        <a:lstStyle/>
        <a:p>
          <a:r>
            <a:rPr lang="en-US" b="1" dirty="0" smtClean="0">
              <a:solidFill>
                <a:schemeClr val="accent6">
                  <a:lumMod val="50000"/>
                </a:schemeClr>
              </a:solidFill>
              <a:effectLst/>
              <a:latin typeface="+mj-lt"/>
              <a:ea typeface="ＭＳ Ｐゴシック" pitchFamily="-1" charset="-128"/>
            </a:rPr>
            <a:t>Attack prevention and preemption</a:t>
          </a:r>
          <a:endParaRPr lang="en-US" b="1" dirty="0">
            <a:solidFill>
              <a:schemeClr val="accent6">
                <a:lumMod val="50000"/>
              </a:schemeClr>
            </a:solidFill>
            <a:effectLst/>
            <a:latin typeface="+mj-lt"/>
            <a:ea typeface="ＭＳ Ｐゴシック" pitchFamily="-1" charset="-128"/>
          </a:endParaRPr>
        </a:p>
      </dgm:t>
    </dgm:pt>
    <dgm:pt modelId="{DD467420-DF0F-A041-8E8A-FA5406CFC47E}" type="parTrans" cxnId="{4F33C981-055E-754C-93A6-98AF167B65BE}">
      <dgm:prSet/>
      <dgm:spPr/>
      <dgm:t>
        <a:bodyPr/>
        <a:lstStyle/>
        <a:p>
          <a:endParaRPr lang="en-US"/>
        </a:p>
      </dgm:t>
    </dgm:pt>
    <dgm:pt modelId="{175008D8-C1CF-6C45-A1B9-D57B3C26A441}" type="sibTrans" cxnId="{4F33C981-055E-754C-93A6-98AF167B65BE}">
      <dgm:prSet/>
      <dgm:spPr>
        <a:solidFill>
          <a:schemeClr val="tx1"/>
        </a:solidFill>
        <a:ln>
          <a:solidFill>
            <a:schemeClr val="bg1"/>
          </a:solidFill>
        </a:ln>
      </dgm:spPr>
      <dgm:t>
        <a:bodyPr/>
        <a:lstStyle/>
        <a:p>
          <a:endParaRPr lang="en-US"/>
        </a:p>
      </dgm:t>
    </dgm:pt>
    <dgm:pt modelId="{E8F180F3-01F1-324F-83D5-4E4EC3A8B106}">
      <dgm:prSet/>
      <dgm:spPr>
        <a:solidFill>
          <a:schemeClr val="accent2"/>
        </a:solidFill>
        <a:ln>
          <a:solidFill>
            <a:schemeClr val="bg1"/>
          </a:solidFill>
        </a:ln>
      </dgm:spPr>
      <dgm:t>
        <a:bodyPr/>
        <a:lstStyle/>
        <a:p>
          <a:r>
            <a:rPr lang="en-US" b="1" dirty="0" smtClean="0">
              <a:solidFill>
                <a:schemeClr val="accent6">
                  <a:lumMod val="50000"/>
                </a:schemeClr>
              </a:solidFill>
              <a:effectLst/>
              <a:latin typeface="+mj-lt"/>
              <a:ea typeface="ＭＳ Ｐゴシック" pitchFamily="-1" charset="-128"/>
            </a:rPr>
            <a:t>Before attack</a:t>
          </a:r>
        </a:p>
      </dgm:t>
    </dgm:pt>
    <dgm:pt modelId="{7D535B5A-AAA2-A847-93CB-FD2D8B1B3D78}" type="parTrans" cxnId="{CBA446B9-7BF1-A044-B9C5-9D1BF27FF7D1}">
      <dgm:prSet/>
      <dgm:spPr/>
      <dgm:t>
        <a:bodyPr/>
        <a:lstStyle/>
        <a:p>
          <a:endParaRPr lang="en-US"/>
        </a:p>
      </dgm:t>
    </dgm:pt>
    <dgm:pt modelId="{59D77817-3EA3-B545-B712-33BC7BE33EC2}" type="sibTrans" cxnId="{CBA446B9-7BF1-A044-B9C5-9D1BF27FF7D1}">
      <dgm:prSet/>
      <dgm:spPr/>
      <dgm:t>
        <a:bodyPr/>
        <a:lstStyle/>
        <a:p>
          <a:endParaRPr lang="en-US"/>
        </a:p>
      </dgm:t>
    </dgm:pt>
    <dgm:pt modelId="{1AFB1016-1A11-784A-BE84-2E30965F4D34}">
      <dgm:prSet/>
      <dgm:spPr>
        <a:solidFill>
          <a:schemeClr val="accent2"/>
        </a:solidFill>
        <a:ln>
          <a:solidFill>
            <a:schemeClr val="bg1"/>
          </a:solidFill>
        </a:ln>
      </dgm:spPr>
      <dgm:t>
        <a:bodyPr/>
        <a:lstStyle/>
        <a:p>
          <a:r>
            <a:rPr lang="en-US" b="1" dirty="0" smtClean="0">
              <a:solidFill>
                <a:schemeClr val="accent6">
                  <a:lumMod val="50000"/>
                </a:schemeClr>
              </a:solidFill>
              <a:effectLst/>
              <a:latin typeface="+mj-lt"/>
            </a:rPr>
            <a:t>Attack detection and filtering</a:t>
          </a:r>
        </a:p>
      </dgm:t>
    </dgm:pt>
    <dgm:pt modelId="{6D17929D-B1D7-2041-9E7A-ABC976CAFB83}" type="parTrans" cxnId="{88746892-4C40-5F4A-B66E-6DF914E320C2}">
      <dgm:prSet/>
      <dgm:spPr/>
      <dgm:t>
        <a:bodyPr/>
        <a:lstStyle/>
        <a:p>
          <a:endParaRPr lang="en-US"/>
        </a:p>
      </dgm:t>
    </dgm:pt>
    <dgm:pt modelId="{E597FDAD-0227-A44C-AE8F-5819DF093BE1}" type="sibTrans" cxnId="{88746892-4C40-5F4A-B66E-6DF914E320C2}">
      <dgm:prSet/>
      <dgm:spPr>
        <a:solidFill>
          <a:schemeClr val="tx1"/>
        </a:solidFill>
        <a:ln>
          <a:solidFill>
            <a:schemeClr val="bg1"/>
          </a:solidFill>
        </a:ln>
      </dgm:spPr>
      <dgm:t>
        <a:bodyPr/>
        <a:lstStyle/>
        <a:p>
          <a:endParaRPr lang="en-US"/>
        </a:p>
      </dgm:t>
    </dgm:pt>
    <dgm:pt modelId="{85D7BB41-CA25-354A-AA57-15DC33300B91}">
      <dgm:prSet/>
      <dgm:spPr>
        <a:solidFill>
          <a:schemeClr val="accent2"/>
        </a:solidFill>
        <a:ln>
          <a:solidFill>
            <a:schemeClr val="bg1"/>
          </a:solidFill>
        </a:ln>
      </dgm:spPr>
      <dgm:t>
        <a:bodyPr/>
        <a:lstStyle/>
        <a:p>
          <a:r>
            <a:rPr lang="en-US" b="1" dirty="0" smtClean="0">
              <a:solidFill>
                <a:schemeClr val="accent6">
                  <a:lumMod val="50000"/>
                </a:schemeClr>
              </a:solidFill>
              <a:effectLst/>
              <a:latin typeface="+mj-lt"/>
              <a:ea typeface="ＭＳ Ｐゴシック" pitchFamily="-1" charset="-128"/>
            </a:rPr>
            <a:t>During the attack</a:t>
          </a:r>
        </a:p>
      </dgm:t>
    </dgm:pt>
    <dgm:pt modelId="{4657EFFF-AEBC-EA45-8999-B05A5906CA32}" type="parTrans" cxnId="{74EC0F85-1351-B946-9E87-50D9876BDBAF}">
      <dgm:prSet/>
      <dgm:spPr/>
      <dgm:t>
        <a:bodyPr/>
        <a:lstStyle/>
        <a:p>
          <a:endParaRPr lang="en-US"/>
        </a:p>
      </dgm:t>
    </dgm:pt>
    <dgm:pt modelId="{0F7066AD-96F1-3541-8A19-B6444CFE4BB5}" type="sibTrans" cxnId="{74EC0F85-1351-B946-9E87-50D9876BDBAF}">
      <dgm:prSet/>
      <dgm:spPr/>
      <dgm:t>
        <a:bodyPr/>
        <a:lstStyle/>
        <a:p>
          <a:endParaRPr lang="en-US"/>
        </a:p>
      </dgm:t>
    </dgm:pt>
    <dgm:pt modelId="{D318AE41-E1C7-0C43-BB77-46288A308DEC}">
      <dgm:prSet/>
      <dgm:spPr>
        <a:solidFill>
          <a:schemeClr val="accent2"/>
        </a:solidFill>
        <a:ln>
          <a:solidFill>
            <a:schemeClr val="bg1"/>
          </a:solidFill>
        </a:ln>
      </dgm:spPr>
      <dgm:t>
        <a:bodyPr/>
        <a:lstStyle/>
        <a:p>
          <a:r>
            <a:rPr lang="en-US" b="1" dirty="0" smtClean="0">
              <a:solidFill>
                <a:schemeClr val="accent6">
                  <a:lumMod val="50000"/>
                </a:schemeClr>
              </a:solidFill>
              <a:effectLst/>
              <a:latin typeface="+mj-lt"/>
              <a:ea typeface="ＭＳ Ｐゴシック" pitchFamily="-1" charset="-128"/>
            </a:rPr>
            <a:t>Attack source </a:t>
          </a:r>
          <a:r>
            <a:rPr lang="en-US" b="1" dirty="0" err="1" smtClean="0">
              <a:solidFill>
                <a:schemeClr val="accent6">
                  <a:lumMod val="50000"/>
                </a:schemeClr>
              </a:solidFill>
              <a:effectLst/>
              <a:latin typeface="+mj-lt"/>
              <a:ea typeface="ＭＳ Ｐゴシック" pitchFamily="-1" charset="-128"/>
            </a:rPr>
            <a:t>traceback</a:t>
          </a:r>
          <a:r>
            <a:rPr lang="en-US" b="1" dirty="0" smtClean="0">
              <a:solidFill>
                <a:schemeClr val="accent6">
                  <a:lumMod val="50000"/>
                </a:schemeClr>
              </a:solidFill>
              <a:effectLst/>
              <a:latin typeface="+mj-lt"/>
              <a:ea typeface="ＭＳ Ｐゴシック" pitchFamily="-1" charset="-128"/>
            </a:rPr>
            <a:t> and identification</a:t>
          </a:r>
        </a:p>
      </dgm:t>
    </dgm:pt>
    <dgm:pt modelId="{48943386-19AB-DF47-BA43-196C75C8BC5D}" type="parTrans" cxnId="{4300481F-DADB-2547-86CD-117F84EE6529}">
      <dgm:prSet/>
      <dgm:spPr/>
      <dgm:t>
        <a:bodyPr/>
        <a:lstStyle/>
        <a:p>
          <a:endParaRPr lang="en-US"/>
        </a:p>
      </dgm:t>
    </dgm:pt>
    <dgm:pt modelId="{F92D5BEC-AFE6-5045-A714-7E7C6CDA3BE9}" type="sibTrans" cxnId="{4300481F-DADB-2547-86CD-117F84EE6529}">
      <dgm:prSet/>
      <dgm:spPr>
        <a:solidFill>
          <a:schemeClr val="tx1"/>
        </a:solidFill>
        <a:ln>
          <a:solidFill>
            <a:schemeClr val="bg1"/>
          </a:solidFill>
        </a:ln>
      </dgm:spPr>
      <dgm:t>
        <a:bodyPr/>
        <a:lstStyle/>
        <a:p>
          <a:endParaRPr lang="en-US"/>
        </a:p>
      </dgm:t>
    </dgm:pt>
    <dgm:pt modelId="{B9F9089D-15F0-3547-8771-BE5A260DBF79}">
      <dgm:prSet/>
      <dgm:spPr>
        <a:solidFill>
          <a:schemeClr val="accent2"/>
        </a:solidFill>
        <a:ln>
          <a:solidFill>
            <a:schemeClr val="bg1"/>
          </a:solidFill>
        </a:ln>
      </dgm:spPr>
      <dgm:t>
        <a:bodyPr/>
        <a:lstStyle/>
        <a:p>
          <a:r>
            <a:rPr lang="en-US" b="1" dirty="0" smtClean="0">
              <a:solidFill>
                <a:schemeClr val="accent6">
                  <a:lumMod val="50000"/>
                </a:schemeClr>
              </a:solidFill>
              <a:effectLst/>
              <a:latin typeface="+mj-lt"/>
              <a:ea typeface="ＭＳ Ｐゴシック" pitchFamily="-1" charset="-128"/>
            </a:rPr>
            <a:t>During and after the attack</a:t>
          </a:r>
        </a:p>
      </dgm:t>
    </dgm:pt>
    <dgm:pt modelId="{EDFFE739-92D5-F041-AF27-730DE6988518}" type="parTrans" cxnId="{88D62B6F-C04F-684F-9152-AF9849FE2167}">
      <dgm:prSet/>
      <dgm:spPr/>
      <dgm:t>
        <a:bodyPr/>
        <a:lstStyle/>
        <a:p>
          <a:endParaRPr lang="en-US"/>
        </a:p>
      </dgm:t>
    </dgm:pt>
    <dgm:pt modelId="{F93705B1-A0BD-774F-BC3D-0571BE64DCA3}" type="sibTrans" cxnId="{88D62B6F-C04F-684F-9152-AF9849FE2167}">
      <dgm:prSet/>
      <dgm:spPr/>
      <dgm:t>
        <a:bodyPr/>
        <a:lstStyle/>
        <a:p>
          <a:endParaRPr lang="en-US"/>
        </a:p>
      </dgm:t>
    </dgm:pt>
    <dgm:pt modelId="{636CC9B2-2CBD-324A-9539-727AFA6279DB}">
      <dgm:prSet/>
      <dgm:spPr>
        <a:solidFill>
          <a:schemeClr val="accent2"/>
        </a:solidFill>
        <a:ln>
          <a:solidFill>
            <a:schemeClr val="bg1"/>
          </a:solidFill>
        </a:ln>
      </dgm:spPr>
      <dgm:t>
        <a:bodyPr/>
        <a:lstStyle/>
        <a:p>
          <a:r>
            <a:rPr lang="en-US" b="1" dirty="0" smtClean="0">
              <a:solidFill>
                <a:schemeClr val="accent6">
                  <a:lumMod val="50000"/>
                </a:schemeClr>
              </a:solidFill>
              <a:effectLst/>
              <a:latin typeface="+mj-lt"/>
              <a:ea typeface="ＭＳ Ｐゴシック" pitchFamily="-1" charset="-128"/>
            </a:rPr>
            <a:t>Attack reaction</a:t>
          </a:r>
        </a:p>
      </dgm:t>
    </dgm:pt>
    <dgm:pt modelId="{EC65DA54-39B1-4E46-ADB5-F4F8EA7143AC}" type="parTrans" cxnId="{882F8902-91CA-3346-8438-FBB23EFAD083}">
      <dgm:prSet/>
      <dgm:spPr/>
      <dgm:t>
        <a:bodyPr/>
        <a:lstStyle/>
        <a:p>
          <a:endParaRPr lang="en-US"/>
        </a:p>
      </dgm:t>
    </dgm:pt>
    <dgm:pt modelId="{9C26D142-B7E2-014F-A4D8-6155817307CB}" type="sibTrans" cxnId="{882F8902-91CA-3346-8438-FBB23EFAD083}">
      <dgm:prSet/>
      <dgm:spPr/>
      <dgm:t>
        <a:bodyPr/>
        <a:lstStyle/>
        <a:p>
          <a:endParaRPr lang="en-US"/>
        </a:p>
      </dgm:t>
    </dgm:pt>
    <dgm:pt modelId="{7AF8EC74-76FD-0A46-84E8-A1C40555FBE8}">
      <dgm:prSet/>
      <dgm:spPr>
        <a:solidFill>
          <a:schemeClr val="accent2"/>
        </a:solidFill>
        <a:ln>
          <a:solidFill>
            <a:schemeClr val="bg1"/>
          </a:solidFill>
        </a:ln>
      </dgm:spPr>
      <dgm:t>
        <a:bodyPr/>
        <a:lstStyle/>
        <a:p>
          <a:r>
            <a:rPr lang="en-US" b="1" dirty="0" smtClean="0">
              <a:solidFill>
                <a:schemeClr val="accent6">
                  <a:lumMod val="50000"/>
                </a:schemeClr>
              </a:solidFill>
              <a:effectLst/>
              <a:latin typeface="+mj-lt"/>
              <a:ea typeface="ＭＳ Ｐゴシック" pitchFamily="-1" charset="-128"/>
            </a:rPr>
            <a:t>After the attack</a:t>
          </a:r>
        </a:p>
      </dgm:t>
    </dgm:pt>
    <dgm:pt modelId="{1552F0A1-88F2-434B-8F98-015F4F1E19C9}" type="parTrans" cxnId="{57FCB3B3-D123-D14E-89D2-30A8074936C4}">
      <dgm:prSet/>
      <dgm:spPr/>
      <dgm:t>
        <a:bodyPr/>
        <a:lstStyle/>
        <a:p>
          <a:endParaRPr lang="en-US"/>
        </a:p>
      </dgm:t>
    </dgm:pt>
    <dgm:pt modelId="{42317A64-C96A-2E49-B427-63D849C0E6F2}" type="sibTrans" cxnId="{57FCB3B3-D123-D14E-89D2-30A8074936C4}">
      <dgm:prSet/>
      <dgm:spPr/>
      <dgm:t>
        <a:bodyPr/>
        <a:lstStyle/>
        <a:p>
          <a:endParaRPr lang="en-US"/>
        </a:p>
      </dgm:t>
    </dgm:pt>
    <dgm:pt modelId="{AB42051C-6E08-E449-BA62-452694607E7D}" type="pres">
      <dgm:prSet presAssocID="{0D8CF0C0-6D0C-0D4A-A94F-E2244FC22FC4}" presName="outerComposite" presStyleCnt="0">
        <dgm:presLayoutVars>
          <dgm:chMax val="5"/>
          <dgm:dir/>
          <dgm:resizeHandles val="exact"/>
        </dgm:presLayoutVars>
      </dgm:prSet>
      <dgm:spPr/>
      <dgm:t>
        <a:bodyPr/>
        <a:lstStyle/>
        <a:p>
          <a:endParaRPr lang="en-US"/>
        </a:p>
      </dgm:t>
    </dgm:pt>
    <dgm:pt modelId="{35E5A8CE-8205-B845-AE99-59BE955BF992}" type="pres">
      <dgm:prSet presAssocID="{0D8CF0C0-6D0C-0D4A-A94F-E2244FC22FC4}" presName="dummyMaxCanvas" presStyleCnt="0">
        <dgm:presLayoutVars/>
      </dgm:prSet>
      <dgm:spPr/>
    </dgm:pt>
    <dgm:pt modelId="{0D3340E5-AA75-F540-9AC8-A428CCFAF6D3}" type="pres">
      <dgm:prSet presAssocID="{0D8CF0C0-6D0C-0D4A-A94F-E2244FC22FC4}" presName="FourNodes_1" presStyleLbl="node1" presStyleIdx="0" presStyleCnt="4">
        <dgm:presLayoutVars>
          <dgm:bulletEnabled val="1"/>
        </dgm:presLayoutVars>
      </dgm:prSet>
      <dgm:spPr/>
      <dgm:t>
        <a:bodyPr/>
        <a:lstStyle/>
        <a:p>
          <a:endParaRPr lang="en-US"/>
        </a:p>
      </dgm:t>
    </dgm:pt>
    <dgm:pt modelId="{18164F88-DE1C-7E4B-A35B-CA51C5DF794C}" type="pres">
      <dgm:prSet presAssocID="{0D8CF0C0-6D0C-0D4A-A94F-E2244FC22FC4}" presName="FourNodes_2" presStyleLbl="node1" presStyleIdx="1" presStyleCnt="4">
        <dgm:presLayoutVars>
          <dgm:bulletEnabled val="1"/>
        </dgm:presLayoutVars>
      </dgm:prSet>
      <dgm:spPr/>
      <dgm:t>
        <a:bodyPr/>
        <a:lstStyle/>
        <a:p>
          <a:endParaRPr lang="en-US"/>
        </a:p>
      </dgm:t>
    </dgm:pt>
    <dgm:pt modelId="{4FA33190-3A54-BC4A-AAEE-1A90F556FE85}" type="pres">
      <dgm:prSet presAssocID="{0D8CF0C0-6D0C-0D4A-A94F-E2244FC22FC4}" presName="FourNodes_3" presStyleLbl="node1" presStyleIdx="2" presStyleCnt="4">
        <dgm:presLayoutVars>
          <dgm:bulletEnabled val="1"/>
        </dgm:presLayoutVars>
      </dgm:prSet>
      <dgm:spPr/>
      <dgm:t>
        <a:bodyPr/>
        <a:lstStyle/>
        <a:p>
          <a:endParaRPr lang="en-US"/>
        </a:p>
      </dgm:t>
    </dgm:pt>
    <dgm:pt modelId="{CBFDAD9E-3A53-1C4F-BBA6-BA2FFA1D3DB9}" type="pres">
      <dgm:prSet presAssocID="{0D8CF0C0-6D0C-0D4A-A94F-E2244FC22FC4}" presName="FourNodes_4" presStyleLbl="node1" presStyleIdx="3" presStyleCnt="4">
        <dgm:presLayoutVars>
          <dgm:bulletEnabled val="1"/>
        </dgm:presLayoutVars>
      </dgm:prSet>
      <dgm:spPr/>
      <dgm:t>
        <a:bodyPr/>
        <a:lstStyle/>
        <a:p>
          <a:endParaRPr lang="en-US"/>
        </a:p>
      </dgm:t>
    </dgm:pt>
    <dgm:pt modelId="{E94E7B59-EB68-4F49-88EA-2BF2FB91202C}" type="pres">
      <dgm:prSet presAssocID="{0D8CF0C0-6D0C-0D4A-A94F-E2244FC22FC4}" presName="FourConn_1-2" presStyleLbl="fgAccFollowNode1" presStyleIdx="0" presStyleCnt="3">
        <dgm:presLayoutVars>
          <dgm:bulletEnabled val="1"/>
        </dgm:presLayoutVars>
      </dgm:prSet>
      <dgm:spPr/>
      <dgm:t>
        <a:bodyPr/>
        <a:lstStyle/>
        <a:p>
          <a:endParaRPr lang="en-US"/>
        </a:p>
      </dgm:t>
    </dgm:pt>
    <dgm:pt modelId="{AEF2102F-665D-3D42-97DB-A8D8233082D9}" type="pres">
      <dgm:prSet presAssocID="{0D8CF0C0-6D0C-0D4A-A94F-E2244FC22FC4}" presName="FourConn_2-3" presStyleLbl="fgAccFollowNode1" presStyleIdx="1" presStyleCnt="3">
        <dgm:presLayoutVars>
          <dgm:bulletEnabled val="1"/>
        </dgm:presLayoutVars>
      </dgm:prSet>
      <dgm:spPr/>
      <dgm:t>
        <a:bodyPr/>
        <a:lstStyle/>
        <a:p>
          <a:endParaRPr lang="en-US"/>
        </a:p>
      </dgm:t>
    </dgm:pt>
    <dgm:pt modelId="{951E9E9F-F451-FE43-B83A-AD1D756BF21E}" type="pres">
      <dgm:prSet presAssocID="{0D8CF0C0-6D0C-0D4A-A94F-E2244FC22FC4}" presName="FourConn_3-4" presStyleLbl="fgAccFollowNode1" presStyleIdx="2" presStyleCnt="3">
        <dgm:presLayoutVars>
          <dgm:bulletEnabled val="1"/>
        </dgm:presLayoutVars>
      </dgm:prSet>
      <dgm:spPr/>
      <dgm:t>
        <a:bodyPr/>
        <a:lstStyle/>
        <a:p>
          <a:endParaRPr lang="en-US"/>
        </a:p>
      </dgm:t>
    </dgm:pt>
    <dgm:pt modelId="{0E268B1A-7CC7-A34A-AAF0-1AB1C2D93C24}" type="pres">
      <dgm:prSet presAssocID="{0D8CF0C0-6D0C-0D4A-A94F-E2244FC22FC4}" presName="FourNodes_1_text" presStyleLbl="node1" presStyleIdx="3" presStyleCnt="4">
        <dgm:presLayoutVars>
          <dgm:bulletEnabled val="1"/>
        </dgm:presLayoutVars>
      </dgm:prSet>
      <dgm:spPr/>
      <dgm:t>
        <a:bodyPr/>
        <a:lstStyle/>
        <a:p>
          <a:endParaRPr lang="en-US"/>
        </a:p>
      </dgm:t>
    </dgm:pt>
    <dgm:pt modelId="{5B06C111-536D-A147-9064-39AA95D450B4}" type="pres">
      <dgm:prSet presAssocID="{0D8CF0C0-6D0C-0D4A-A94F-E2244FC22FC4}" presName="FourNodes_2_text" presStyleLbl="node1" presStyleIdx="3" presStyleCnt="4">
        <dgm:presLayoutVars>
          <dgm:bulletEnabled val="1"/>
        </dgm:presLayoutVars>
      </dgm:prSet>
      <dgm:spPr/>
      <dgm:t>
        <a:bodyPr/>
        <a:lstStyle/>
        <a:p>
          <a:endParaRPr lang="en-US"/>
        </a:p>
      </dgm:t>
    </dgm:pt>
    <dgm:pt modelId="{CEC74AAD-A43A-2B44-93F4-0F487DD28F05}" type="pres">
      <dgm:prSet presAssocID="{0D8CF0C0-6D0C-0D4A-A94F-E2244FC22FC4}" presName="FourNodes_3_text" presStyleLbl="node1" presStyleIdx="3" presStyleCnt="4">
        <dgm:presLayoutVars>
          <dgm:bulletEnabled val="1"/>
        </dgm:presLayoutVars>
      </dgm:prSet>
      <dgm:spPr/>
      <dgm:t>
        <a:bodyPr/>
        <a:lstStyle/>
        <a:p>
          <a:endParaRPr lang="en-US"/>
        </a:p>
      </dgm:t>
    </dgm:pt>
    <dgm:pt modelId="{FBFB739E-0E25-3947-8AA0-03E07E2D2CD5}" type="pres">
      <dgm:prSet presAssocID="{0D8CF0C0-6D0C-0D4A-A94F-E2244FC22FC4}" presName="FourNodes_4_text" presStyleLbl="node1" presStyleIdx="3" presStyleCnt="4">
        <dgm:presLayoutVars>
          <dgm:bulletEnabled val="1"/>
        </dgm:presLayoutVars>
      </dgm:prSet>
      <dgm:spPr/>
      <dgm:t>
        <a:bodyPr/>
        <a:lstStyle/>
        <a:p>
          <a:endParaRPr lang="en-US"/>
        </a:p>
      </dgm:t>
    </dgm:pt>
  </dgm:ptLst>
  <dgm:cxnLst>
    <dgm:cxn modelId="{CBA446B9-7BF1-A044-B9C5-9D1BF27FF7D1}" srcId="{0FC6D219-2291-F24D-81B1-B4364D414593}" destId="{E8F180F3-01F1-324F-83D5-4E4EC3A8B106}" srcOrd="0" destOrd="0" parTransId="{7D535B5A-AAA2-A847-93CB-FD2D8B1B3D78}" sibTransId="{59D77817-3EA3-B545-B712-33BC7BE33EC2}"/>
    <dgm:cxn modelId="{74EC0F85-1351-B946-9E87-50D9876BDBAF}" srcId="{1AFB1016-1A11-784A-BE84-2E30965F4D34}" destId="{85D7BB41-CA25-354A-AA57-15DC33300B91}" srcOrd="0" destOrd="0" parTransId="{4657EFFF-AEBC-EA45-8999-B05A5906CA32}" sibTransId="{0F7066AD-96F1-3541-8A19-B6444CFE4BB5}"/>
    <dgm:cxn modelId="{935FC39E-1A09-46A9-A3D2-D477E5C7CB38}" type="presOf" srcId="{85D7BB41-CA25-354A-AA57-15DC33300B91}" destId="{5B06C111-536D-A147-9064-39AA95D450B4}" srcOrd="1" destOrd="1" presId="urn:microsoft.com/office/officeart/2005/8/layout/vProcess5"/>
    <dgm:cxn modelId="{AF25BB15-DB7D-48E1-B3C8-71F1D02BBDBF}" type="presOf" srcId="{7AF8EC74-76FD-0A46-84E8-A1C40555FBE8}" destId="{FBFB739E-0E25-3947-8AA0-03E07E2D2CD5}" srcOrd="1" destOrd="1" presId="urn:microsoft.com/office/officeart/2005/8/layout/vProcess5"/>
    <dgm:cxn modelId="{88D62B6F-C04F-684F-9152-AF9849FE2167}" srcId="{D318AE41-E1C7-0C43-BB77-46288A308DEC}" destId="{B9F9089D-15F0-3547-8771-BE5A260DBF79}" srcOrd="0" destOrd="0" parTransId="{EDFFE739-92D5-F041-AF27-730DE6988518}" sibTransId="{F93705B1-A0BD-774F-BC3D-0571BE64DCA3}"/>
    <dgm:cxn modelId="{05ABC5A7-2B11-4F0A-9C39-FC86FC6A25BF}" type="presOf" srcId="{0FC6D219-2291-F24D-81B1-B4364D414593}" destId="{0D3340E5-AA75-F540-9AC8-A428CCFAF6D3}" srcOrd="0" destOrd="0" presId="urn:microsoft.com/office/officeart/2005/8/layout/vProcess5"/>
    <dgm:cxn modelId="{4846A137-0482-4995-B0BC-D1B5FFF73D97}" type="presOf" srcId="{1AFB1016-1A11-784A-BE84-2E30965F4D34}" destId="{5B06C111-536D-A147-9064-39AA95D450B4}" srcOrd="1" destOrd="0" presId="urn:microsoft.com/office/officeart/2005/8/layout/vProcess5"/>
    <dgm:cxn modelId="{C813417D-98D3-4C0B-BE41-465E7E850FAE}" type="presOf" srcId="{1AFB1016-1A11-784A-BE84-2E30965F4D34}" destId="{18164F88-DE1C-7E4B-A35B-CA51C5DF794C}" srcOrd="0" destOrd="0" presId="urn:microsoft.com/office/officeart/2005/8/layout/vProcess5"/>
    <dgm:cxn modelId="{57FCB3B3-D123-D14E-89D2-30A8074936C4}" srcId="{636CC9B2-2CBD-324A-9539-727AFA6279DB}" destId="{7AF8EC74-76FD-0A46-84E8-A1C40555FBE8}" srcOrd="0" destOrd="0" parTransId="{1552F0A1-88F2-434B-8F98-015F4F1E19C9}" sibTransId="{42317A64-C96A-2E49-B427-63D849C0E6F2}"/>
    <dgm:cxn modelId="{953E6DC3-6815-4AA8-A47E-6B38A380C9F0}" type="presOf" srcId="{636CC9B2-2CBD-324A-9539-727AFA6279DB}" destId="{CBFDAD9E-3A53-1C4F-BBA6-BA2FFA1D3DB9}" srcOrd="0" destOrd="0" presId="urn:microsoft.com/office/officeart/2005/8/layout/vProcess5"/>
    <dgm:cxn modelId="{B055A444-9BCD-415A-A638-F1682442B6C5}" type="presOf" srcId="{0FC6D219-2291-F24D-81B1-B4364D414593}" destId="{0E268B1A-7CC7-A34A-AAF0-1AB1C2D93C24}" srcOrd="1" destOrd="0" presId="urn:microsoft.com/office/officeart/2005/8/layout/vProcess5"/>
    <dgm:cxn modelId="{DCADC05E-9544-493B-8FE4-C6CF44AEECF1}" type="presOf" srcId="{B9F9089D-15F0-3547-8771-BE5A260DBF79}" destId="{4FA33190-3A54-BC4A-AAEE-1A90F556FE85}" srcOrd="0" destOrd="1" presId="urn:microsoft.com/office/officeart/2005/8/layout/vProcess5"/>
    <dgm:cxn modelId="{20DB6182-F307-4069-B5A5-0CE3874BE962}" type="presOf" srcId="{636CC9B2-2CBD-324A-9539-727AFA6279DB}" destId="{FBFB739E-0E25-3947-8AA0-03E07E2D2CD5}" srcOrd="1" destOrd="0" presId="urn:microsoft.com/office/officeart/2005/8/layout/vProcess5"/>
    <dgm:cxn modelId="{2D452BB2-CFB9-459E-926D-9621F87C4F0B}" type="presOf" srcId="{E597FDAD-0227-A44C-AE8F-5819DF093BE1}" destId="{AEF2102F-665D-3D42-97DB-A8D8233082D9}" srcOrd="0" destOrd="0" presId="urn:microsoft.com/office/officeart/2005/8/layout/vProcess5"/>
    <dgm:cxn modelId="{C993B862-89E8-4ACE-A3E3-74B2B33B8517}" type="presOf" srcId="{7AF8EC74-76FD-0A46-84E8-A1C40555FBE8}" destId="{CBFDAD9E-3A53-1C4F-BBA6-BA2FFA1D3DB9}" srcOrd="0" destOrd="1" presId="urn:microsoft.com/office/officeart/2005/8/layout/vProcess5"/>
    <dgm:cxn modelId="{4F33C981-055E-754C-93A6-98AF167B65BE}" srcId="{0D8CF0C0-6D0C-0D4A-A94F-E2244FC22FC4}" destId="{0FC6D219-2291-F24D-81B1-B4364D414593}" srcOrd="0" destOrd="0" parTransId="{DD467420-DF0F-A041-8E8A-FA5406CFC47E}" sibTransId="{175008D8-C1CF-6C45-A1B9-D57B3C26A441}"/>
    <dgm:cxn modelId="{2F1F23F8-90AF-4949-921E-16FBD1F76EBD}" type="presOf" srcId="{0D8CF0C0-6D0C-0D4A-A94F-E2244FC22FC4}" destId="{AB42051C-6E08-E449-BA62-452694607E7D}" srcOrd="0" destOrd="0" presId="urn:microsoft.com/office/officeart/2005/8/layout/vProcess5"/>
    <dgm:cxn modelId="{3CAD2B2E-F36E-4E77-9056-39A4868275D1}" type="presOf" srcId="{D318AE41-E1C7-0C43-BB77-46288A308DEC}" destId="{4FA33190-3A54-BC4A-AAEE-1A90F556FE85}" srcOrd="0" destOrd="0" presId="urn:microsoft.com/office/officeart/2005/8/layout/vProcess5"/>
    <dgm:cxn modelId="{5375DC65-E1E2-46E9-A8F9-353CE34635B2}" type="presOf" srcId="{85D7BB41-CA25-354A-AA57-15DC33300B91}" destId="{18164F88-DE1C-7E4B-A35B-CA51C5DF794C}" srcOrd="0" destOrd="1" presId="urn:microsoft.com/office/officeart/2005/8/layout/vProcess5"/>
    <dgm:cxn modelId="{88746892-4C40-5F4A-B66E-6DF914E320C2}" srcId="{0D8CF0C0-6D0C-0D4A-A94F-E2244FC22FC4}" destId="{1AFB1016-1A11-784A-BE84-2E30965F4D34}" srcOrd="1" destOrd="0" parTransId="{6D17929D-B1D7-2041-9E7A-ABC976CAFB83}" sibTransId="{E597FDAD-0227-A44C-AE8F-5819DF093BE1}"/>
    <dgm:cxn modelId="{2998E829-FC4C-4135-A5FD-928FAAF67EDF}" type="presOf" srcId="{B9F9089D-15F0-3547-8771-BE5A260DBF79}" destId="{CEC74AAD-A43A-2B44-93F4-0F487DD28F05}" srcOrd="1" destOrd="1" presId="urn:microsoft.com/office/officeart/2005/8/layout/vProcess5"/>
    <dgm:cxn modelId="{F79BA722-8D0D-498C-94C9-155226C74A99}" type="presOf" srcId="{E8F180F3-01F1-324F-83D5-4E4EC3A8B106}" destId="{0E268B1A-7CC7-A34A-AAF0-1AB1C2D93C24}" srcOrd="1" destOrd="1" presId="urn:microsoft.com/office/officeart/2005/8/layout/vProcess5"/>
    <dgm:cxn modelId="{4300481F-DADB-2547-86CD-117F84EE6529}" srcId="{0D8CF0C0-6D0C-0D4A-A94F-E2244FC22FC4}" destId="{D318AE41-E1C7-0C43-BB77-46288A308DEC}" srcOrd="2" destOrd="0" parTransId="{48943386-19AB-DF47-BA43-196C75C8BC5D}" sibTransId="{F92D5BEC-AFE6-5045-A714-7E7C6CDA3BE9}"/>
    <dgm:cxn modelId="{BFE4DFB2-2184-4E53-A753-959607649A75}" type="presOf" srcId="{175008D8-C1CF-6C45-A1B9-D57B3C26A441}" destId="{E94E7B59-EB68-4F49-88EA-2BF2FB91202C}" srcOrd="0" destOrd="0" presId="urn:microsoft.com/office/officeart/2005/8/layout/vProcess5"/>
    <dgm:cxn modelId="{B8E7B6F4-68B3-4D02-9172-8A93255CCEF9}" type="presOf" srcId="{F92D5BEC-AFE6-5045-A714-7E7C6CDA3BE9}" destId="{951E9E9F-F451-FE43-B83A-AD1D756BF21E}" srcOrd="0" destOrd="0" presId="urn:microsoft.com/office/officeart/2005/8/layout/vProcess5"/>
    <dgm:cxn modelId="{DB472D7B-1AE1-48F6-88FE-676507706481}" type="presOf" srcId="{D318AE41-E1C7-0C43-BB77-46288A308DEC}" destId="{CEC74AAD-A43A-2B44-93F4-0F487DD28F05}" srcOrd="1" destOrd="0" presId="urn:microsoft.com/office/officeart/2005/8/layout/vProcess5"/>
    <dgm:cxn modelId="{1487401E-0E7F-4A4E-B220-17E54A409AA7}" type="presOf" srcId="{E8F180F3-01F1-324F-83D5-4E4EC3A8B106}" destId="{0D3340E5-AA75-F540-9AC8-A428CCFAF6D3}" srcOrd="0" destOrd="1" presId="urn:microsoft.com/office/officeart/2005/8/layout/vProcess5"/>
    <dgm:cxn modelId="{882F8902-91CA-3346-8438-FBB23EFAD083}" srcId="{0D8CF0C0-6D0C-0D4A-A94F-E2244FC22FC4}" destId="{636CC9B2-2CBD-324A-9539-727AFA6279DB}" srcOrd="3" destOrd="0" parTransId="{EC65DA54-39B1-4E46-ADB5-F4F8EA7143AC}" sibTransId="{9C26D142-B7E2-014F-A4D8-6155817307CB}"/>
    <dgm:cxn modelId="{E5EA8318-949A-4B37-9EE2-775745CC0E2A}" type="presParOf" srcId="{AB42051C-6E08-E449-BA62-452694607E7D}" destId="{35E5A8CE-8205-B845-AE99-59BE955BF992}" srcOrd="0" destOrd="0" presId="urn:microsoft.com/office/officeart/2005/8/layout/vProcess5"/>
    <dgm:cxn modelId="{99037A05-352C-4632-B08D-D495C7E38FB3}" type="presParOf" srcId="{AB42051C-6E08-E449-BA62-452694607E7D}" destId="{0D3340E5-AA75-F540-9AC8-A428CCFAF6D3}" srcOrd="1" destOrd="0" presId="urn:microsoft.com/office/officeart/2005/8/layout/vProcess5"/>
    <dgm:cxn modelId="{3F3C98C6-D553-42AE-BFCC-D4181A58DFE6}" type="presParOf" srcId="{AB42051C-6E08-E449-BA62-452694607E7D}" destId="{18164F88-DE1C-7E4B-A35B-CA51C5DF794C}" srcOrd="2" destOrd="0" presId="urn:microsoft.com/office/officeart/2005/8/layout/vProcess5"/>
    <dgm:cxn modelId="{C22FD7DE-E322-43DE-B436-0C19BFAABD56}" type="presParOf" srcId="{AB42051C-6E08-E449-BA62-452694607E7D}" destId="{4FA33190-3A54-BC4A-AAEE-1A90F556FE85}" srcOrd="3" destOrd="0" presId="urn:microsoft.com/office/officeart/2005/8/layout/vProcess5"/>
    <dgm:cxn modelId="{7EC999DB-ED51-4BBC-985A-1F483E54B362}" type="presParOf" srcId="{AB42051C-6E08-E449-BA62-452694607E7D}" destId="{CBFDAD9E-3A53-1C4F-BBA6-BA2FFA1D3DB9}" srcOrd="4" destOrd="0" presId="urn:microsoft.com/office/officeart/2005/8/layout/vProcess5"/>
    <dgm:cxn modelId="{07869375-F80B-4880-BB77-38B52142026B}" type="presParOf" srcId="{AB42051C-6E08-E449-BA62-452694607E7D}" destId="{E94E7B59-EB68-4F49-88EA-2BF2FB91202C}" srcOrd="5" destOrd="0" presId="urn:microsoft.com/office/officeart/2005/8/layout/vProcess5"/>
    <dgm:cxn modelId="{3EB31BE2-1855-467F-B332-8B910A1F2567}" type="presParOf" srcId="{AB42051C-6E08-E449-BA62-452694607E7D}" destId="{AEF2102F-665D-3D42-97DB-A8D8233082D9}" srcOrd="6" destOrd="0" presId="urn:microsoft.com/office/officeart/2005/8/layout/vProcess5"/>
    <dgm:cxn modelId="{35F9B1D9-550B-42F8-BF55-23DBA8C218BE}" type="presParOf" srcId="{AB42051C-6E08-E449-BA62-452694607E7D}" destId="{951E9E9F-F451-FE43-B83A-AD1D756BF21E}" srcOrd="7" destOrd="0" presId="urn:microsoft.com/office/officeart/2005/8/layout/vProcess5"/>
    <dgm:cxn modelId="{37DF2C05-573D-404F-88EC-C50806EB7FF8}" type="presParOf" srcId="{AB42051C-6E08-E449-BA62-452694607E7D}" destId="{0E268B1A-7CC7-A34A-AAF0-1AB1C2D93C24}" srcOrd="8" destOrd="0" presId="urn:microsoft.com/office/officeart/2005/8/layout/vProcess5"/>
    <dgm:cxn modelId="{3AE34C15-3789-458E-B6D3-9760B9E5FFDB}" type="presParOf" srcId="{AB42051C-6E08-E449-BA62-452694607E7D}" destId="{5B06C111-536D-A147-9064-39AA95D450B4}" srcOrd="9" destOrd="0" presId="urn:microsoft.com/office/officeart/2005/8/layout/vProcess5"/>
    <dgm:cxn modelId="{6E5CAA2A-887F-4EC2-91B1-E39124E9C328}" type="presParOf" srcId="{AB42051C-6E08-E449-BA62-452694607E7D}" destId="{CEC74AAD-A43A-2B44-93F4-0F487DD28F05}" srcOrd="10" destOrd="0" presId="urn:microsoft.com/office/officeart/2005/8/layout/vProcess5"/>
    <dgm:cxn modelId="{F2CB719A-80FA-4F29-8C0E-966309BDAAF0}" type="presParOf" srcId="{AB42051C-6E08-E449-BA62-452694607E7D}" destId="{FBFB739E-0E25-3947-8AA0-03E07E2D2CD5}"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E7745A16-3646-7142-BC8E-389C1B092835}"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784E6DBD-72FD-744F-9E6C-2E12B12C7A1E}">
      <dgm:prSet/>
      <dgm:spPr/>
      <dgm:t>
        <a:bodyPr/>
        <a:lstStyle/>
        <a:p>
          <a:pPr rtl="0"/>
          <a:r>
            <a:rPr lang="en-US" b="1" dirty="0" smtClean="0">
              <a:solidFill>
                <a:schemeClr val="bg1"/>
              </a:solidFill>
            </a:rPr>
            <a:t>Comprises three logical components:</a:t>
          </a:r>
          <a:endParaRPr lang="en-US" dirty="0">
            <a:solidFill>
              <a:schemeClr val="bg1"/>
            </a:solidFill>
          </a:endParaRPr>
        </a:p>
      </dgm:t>
    </dgm:pt>
    <dgm:pt modelId="{1EB8713E-B20E-1940-9078-82DBC4992DAF}" type="parTrans" cxnId="{DAB5544B-EE5D-FB42-BD0F-717A1601F12B}">
      <dgm:prSet/>
      <dgm:spPr/>
      <dgm:t>
        <a:bodyPr/>
        <a:lstStyle/>
        <a:p>
          <a:endParaRPr lang="en-US"/>
        </a:p>
      </dgm:t>
    </dgm:pt>
    <dgm:pt modelId="{16CC58F9-3AAC-1D41-90B1-EEBB5E8DA9F9}" type="sibTrans" cxnId="{DAB5544B-EE5D-FB42-BD0F-717A1601F12B}">
      <dgm:prSet/>
      <dgm:spPr/>
      <dgm:t>
        <a:bodyPr/>
        <a:lstStyle/>
        <a:p>
          <a:endParaRPr lang="en-US"/>
        </a:p>
      </dgm:t>
    </dgm:pt>
    <dgm:pt modelId="{ACDC53A8-EA10-5C48-9BA8-C90613574F46}">
      <dgm:prSet/>
      <dgm:spPr/>
      <dgm:t>
        <a:bodyPr/>
        <a:lstStyle/>
        <a:p>
          <a:pPr rtl="0">
            <a:spcBef>
              <a:spcPts val="0"/>
            </a:spcBef>
            <a:spcAft>
              <a:spcPts val="1032"/>
            </a:spcAft>
          </a:pPr>
          <a:r>
            <a:rPr lang="en-US" b="1" dirty="0" smtClean="0">
              <a:latin typeface="+mj-lt"/>
            </a:rPr>
            <a:t>Sensors - collect data</a:t>
          </a:r>
          <a:endParaRPr lang="en-US" dirty="0">
            <a:latin typeface="+mj-lt"/>
          </a:endParaRPr>
        </a:p>
      </dgm:t>
    </dgm:pt>
    <dgm:pt modelId="{E30ABB97-7304-DC4F-97D8-59BE79A59992}" type="parTrans" cxnId="{43E122E8-9932-B24D-A7D0-5CE4DE6108DE}">
      <dgm:prSet/>
      <dgm:spPr/>
      <dgm:t>
        <a:bodyPr/>
        <a:lstStyle/>
        <a:p>
          <a:endParaRPr lang="en-US"/>
        </a:p>
      </dgm:t>
    </dgm:pt>
    <dgm:pt modelId="{C1D29B2B-0E89-BB4C-BA40-33052264A5A7}" type="sibTrans" cxnId="{43E122E8-9932-B24D-A7D0-5CE4DE6108DE}">
      <dgm:prSet/>
      <dgm:spPr/>
      <dgm:t>
        <a:bodyPr/>
        <a:lstStyle/>
        <a:p>
          <a:endParaRPr lang="en-US"/>
        </a:p>
      </dgm:t>
    </dgm:pt>
    <dgm:pt modelId="{0999BE1F-3606-0744-A3D5-CF15956CD8A5}">
      <dgm:prSet/>
      <dgm:spPr/>
      <dgm:t>
        <a:bodyPr/>
        <a:lstStyle/>
        <a:p>
          <a:pPr rtl="0">
            <a:spcBef>
              <a:spcPts val="0"/>
            </a:spcBef>
            <a:spcAft>
              <a:spcPts val="1032"/>
            </a:spcAft>
          </a:pPr>
          <a:r>
            <a:rPr lang="en-US" b="1" dirty="0" smtClean="0">
              <a:latin typeface="+mj-lt"/>
            </a:rPr>
            <a:t>Analyzers - determine if intrusion has occurred</a:t>
          </a:r>
          <a:endParaRPr lang="en-US" dirty="0">
            <a:latin typeface="+mj-lt"/>
          </a:endParaRPr>
        </a:p>
      </dgm:t>
    </dgm:pt>
    <dgm:pt modelId="{7016455D-4361-0949-8A62-DA074B0780E0}" type="parTrans" cxnId="{F8EA7C44-087D-EF4E-9474-D031F883C571}">
      <dgm:prSet/>
      <dgm:spPr/>
      <dgm:t>
        <a:bodyPr/>
        <a:lstStyle/>
        <a:p>
          <a:endParaRPr lang="en-US"/>
        </a:p>
      </dgm:t>
    </dgm:pt>
    <dgm:pt modelId="{50350E35-DB89-634F-9B2C-4E18C6B4A9B8}" type="sibTrans" cxnId="{F8EA7C44-087D-EF4E-9474-D031F883C571}">
      <dgm:prSet/>
      <dgm:spPr/>
      <dgm:t>
        <a:bodyPr/>
        <a:lstStyle/>
        <a:p>
          <a:endParaRPr lang="en-US"/>
        </a:p>
      </dgm:t>
    </dgm:pt>
    <dgm:pt modelId="{40F4F27E-483D-1D45-96FC-745D51C1347E}">
      <dgm:prSet/>
      <dgm:spPr/>
      <dgm:t>
        <a:bodyPr/>
        <a:lstStyle/>
        <a:p>
          <a:pPr rtl="0">
            <a:spcBef>
              <a:spcPts val="0"/>
            </a:spcBef>
            <a:spcAft>
              <a:spcPts val="1032"/>
            </a:spcAft>
          </a:pPr>
          <a:r>
            <a:rPr lang="en-US" b="1" dirty="0" smtClean="0">
              <a:latin typeface="+mj-lt"/>
            </a:rPr>
            <a:t>User interface - view output or control system behavior</a:t>
          </a:r>
          <a:endParaRPr lang="en-US" b="1" dirty="0">
            <a:latin typeface="+mj-lt"/>
          </a:endParaRPr>
        </a:p>
      </dgm:t>
    </dgm:pt>
    <dgm:pt modelId="{359111DA-6784-5D43-B673-5235560A94BD}" type="parTrans" cxnId="{7D486069-2F75-174A-B318-6E644A7D1F36}">
      <dgm:prSet/>
      <dgm:spPr/>
      <dgm:t>
        <a:bodyPr/>
        <a:lstStyle/>
        <a:p>
          <a:endParaRPr lang="en-US"/>
        </a:p>
      </dgm:t>
    </dgm:pt>
    <dgm:pt modelId="{F11CE79C-FCEA-8E4A-B691-658CEC843816}" type="sibTrans" cxnId="{7D486069-2F75-174A-B318-6E644A7D1F36}">
      <dgm:prSet/>
      <dgm:spPr/>
      <dgm:t>
        <a:bodyPr/>
        <a:lstStyle/>
        <a:p>
          <a:endParaRPr lang="en-US"/>
        </a:p>
      </dgm:t>
    </dgm:pt>
    <dgm:pt modelId="{F2B85003-14A5-9646-9D85-756BF5173056}" type="pres">
      <dgm:prSet presAssocID="{E7745A16-3646-7142-BC8E-389C1B092835}" presName="Name0" presStyleCnt="0">
        <dgm:presLayoutVars>
          <dgm:dir/>
          <dgm:animLvl val="lvl"/>
          <dgm:resizeHandles val="exact"/>
        </dgm:presLayoutVars>
      </dgm:prSet>
      <dgm:spPr/>
      <dgm:t>
        <a:bodyPr/>
        <a:lstStyle/>
        <a:p>
          <a:endParaRPr lang="en-US"/>
        </a:p>
      </dgm:t>
    </dgm:pt>
    <dgm:pt modelId="{10C89FA6-E5E5-244B-8EE5-4A4BE6CFCB06}" type="pres">
      <dgm:prSet presAssocID="{784E6DBD-72FD-744F-9E6C-2E12B12C7A1E}" presName="composite" presStyleCnt="0"/>
      <dgm:spPr/>
    </dgm:pt>
    <dgm:pt modelId="{3998D718-DFE5-C244-B833-90A7F5ED6EE8}" type="pres">
      <dgm:prSet presAssocID="{784E6DBD-72FD-744F-9E6C-2E12B12C7A1E}" presName="parTx" presStyleLbl="alignNode1" presStyleIdx="0" presStyleCnt="1">
        <dgm:presLayoutVars>
          <dgm:chMax val="0"/>
          <dgm:chPref val="0"/>
          <dgm:bulletEnabled val="1"/>
        </dgm:presLayoutVars>
      </dgm:prSet>
      <dgm:spPr/>
      <dgm:t>
        <a:bodyPr/>
        <a:lstStyle/>
        <a:p>
          <a:endParaRPr lang="en-US"/>
        </a:p>
      </dgm:t>
    </dgm:pt>
    <dgm:pt modelId="{E6C517A6-D3A6-FF4C-B4A7-4E1B0F119722}" type="pres">
      <dgm:prSet presAssocID="{784E6DBD-72FD-744F-9E6C-2E12B12C7A1E}" presName="desTx" presStyleLbl="alignAccFollowNode1" presStyleIdx="0" presStyleCnt="1" custLinFactNeighborY="1792">
        <dgm:presLayoutVars>
          <dgm:bulletEnabled val="1"/>
        </dgm:presLayoutVars>
      </dgm:prSet>
      <dgm:spPr/>
      <dgm:t>
        <a:bodyPr/>
        <a:lstStyle/>
        <a:p>
          <a:endParaRPr lang="en-US"/>
        </a:p>
      </dgm:t>
    </dgm:pt>
  </dgm:ptLst>
  <dgm:cxnLst>
    <dgm:cxn modelId="{3A261D41-26D8-4520-A0D2-DF0660201DF4}" type="presOf" srcId="{E7745A16-3646-7142-BC8E-389C1B092835}" destId="{F2B85003-14A5-9646-9D85-756BF5173056}" srcOrd="0" destOrd="0" presId="urn:microsoft.com/office/officeart/2005/8/layout/hList1"/>
    <dgm:cxn modelId="{FA694BCF-C698-42FB-8BE4-40BE6EB655CD}" type="presOf" srcId="{40F4F27E-483D-1D45-96FC-745D51C1347E}" destId="{E6C517A6-D3A6-FF4C-B4A7-4E1B0F119722}" srcOrd="0" destOrd="2" presId="urn:microsoft.com/office/officeart/2005/8/layout/hList1"/>
    <dgm:cxn modelId="{AA41FBB3-30AF-4DDC-9369-6ABFD35070D4}" type="presOf" srcId="{784E6DBD-72FD-744F-9E6C-2E12B12C7A1E}" destId="{3998D718-DFE5-C244-B833-90A7F5ED6EE8}" srcOrd="0" destOrd="0" presId="urn:microsoft.com/office/officeart/2005/8/layout/hList1"/>
    <dgm:cxn modelId="{43E122E8-9932-B24D-A7D0-5CE4DE6108DE}" srcId="{784E6DBD-72FD-744F-9E6C-2E12B12C7A1E}" destId="{ACDC53A8-EA10-5C48-9BA8-C90613574F46}" srcOrd="0" destOrd="0" parTransId="{E30ABB97-7304-DC4F-97D8-59BE79A59992}" sibTransId="{C1D29B2B-0E89-BB4C-BA40-33052264A5A7}"/>
    <dgm:cxn modelId="{7D486069-2F75-174A-B318-6E644A7D1F36}" srcId="{784E6DBD-72FD-744F-9E6C-2E12B12C7A1E}" destId="{40F4F27E-483D-1D45-96FC-745D51C1347E}" srcOrd="2" destOrd="0" parTransId="{359111DA-6784-5D43-B673-5235560A94BD}" sibTransId="{F11CE79C-FCEA-8E4A-B691-658CEC843816}"/>
    <dgm:cxn modelId="{DAB5544B-EE5D-FB42-BD0F-717A1601F12B}" srcId="{E7745A16-3646-7142-BC8E-389C1B092835}" destId="{784E6DBD-72FD-744F-9E6C-2E12B12C7A1E}" srcOrd="0" destOrd="0" parTransId="{1EB8713E-B20E-1940-9078-82DBC4992DAF}" sibTransId="{16CC58F9-3AAC-1D41-90B1-EEBB5E8DA9F9}"/>
    <dgm:cxn modelId="{F8EA7C44-087D-EF4E-9474-D031F883C571}" srcId="{784E6DBD-72FD-744F-9E6C-2E12B12C7A1E}" destId="{0999BE1F-3606-0744-A3D5-CF15956CD8A5}" srcOrd="1" destOrd="0" parTransId="{7016455D-4361-0949-8A62-DA074B0780E0}" sibTransId="{50350E35-DB89-634F-9B2C-4E18C6B4A9B8}"/>
    <dgm:cxn modelId="{AA2FA941-EF88-4868-B324-23E77B43EAA4}" type="presOf" srcId="{ACDC53A8-EA10-5C48-9BA8-C90613574F46}" destId="{E6C517A6-D3A6-FF4C-B4A7-4E1B0F119722}" srcOrd="0" destOrd="0" presId="urn:microsoft.com/office/officeart/2005/8/layout/hList1"/>
    <dgm:cxn modelId="{EB232E2F-0A08-428C-9C22-C89AB12BDA36}" type="presOf" srcId="{0999BE1F-3606-0744-A3D5-CF15956CD8A5}" destId="{E6C517A6-D3A6-FF4C-B4A7-4E1B0F119722}" srcOrd="0" destOrd="1" presId="urn:microsoft.com/office/officeart/2005/8/layout/hList1"/>
    <dgm:cxn modelId="{6AE77F9B-C47A-480B-9955-7ABBD088B5FC}" type="presParOf" srcId="{F2B85003-14A5-9646-9D85-756BF5173056}" destId="{10C89FA6-E5E5-244B-8EE5-4A4BE6CFCB06}" srcOrd="0" destOrd="0" presId="urn:microsoft.com/office/officeart/2005/8/layout/hList1"/>
    <dgm:cxn modelId="{8A79B97E-8A64-4EC9-943B-E93F41D08404}" type="presParOf" srcId="{10C89FA6-E5E5-244B-8EE5-4A4BE6CFCB06}" destId="{3998D718-DFE5-C244-B833-90A7F5ED6EE8}" srcOrd="0" destOrd="0" presId="urn:microsoft.com/office/officeart/2005/8/layout/hList1"/>
    <dgm:cxn modelId="{8867F8DB-6E6D-45F4-9A30-46736AE66EB1}" type="presParOf" srcId="{10C89FA6-E5E5-244B-8EE5-4A4BE6CFCB06}" destId="{E6C517A6-D3A6-FF4C-B4A7-4E1B0F11972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D71C902A-241A-E243-8F10-6287602295B0}" type="doc">
      <dgm:prSet loTypeId="urn:microsoft.com/office/officeart/2005/8/layout/default#1" loCatId="list" qsTypeId="urn:microsoft.com/office/officeart/2005/8/quickstyle/simple4" qsCatId="simple" csTypeId="urn:microsoft.com/office/officeart/2005/8/colors/accent1_2" csCatId="accent1" phldr="1"/>
      <dgm:spPr/>
      <dgm:t>
        <a:bodyPr/>
        <a:lstStyle/>
        <a:p>
          <a:endParaRPr lang="en-US"/>
        </a:p>
      </dgm:t>
    </dgm:pt>
    <dgm:pt modelId="{3F684D2B-3E08-504F-B24E-DB75EE701481}">
      <dgm:prSet/>
      <dgm:spPr>
        <a:solidFill>
          <a:schemeClr val="accent2"/>
        </a:solidFill>
      </dgm:spPr>
      <dgm:t>
        <a:bodyPr/>
        <a:lstStyle/>
        <a:p>
          <a:pPr rtl="0"/>
          <a:r>
            <a:rPr lang="en-US" b="1" dirty="0" smtClean="0">
              <a:solidFill>
                <a:srgbClr val="800000"/>
              </a:solidFill>
              <a:latin typeface="+mj-lt"/>
            </a:rPr>
            <a:t>Run continually</a:t>
          </a:r>
          <a:endParaRPr lang="en-US" dirty="0">
            <a:solidFill>
              <a:srgbClr val="800000"/>
            </a:solidFill>
            <a:latin typeface="+mj-lt"/>
          </a:endParaRPr>
        </a:p>
      </dgm:t>
    </dgm:pt>
    <dgm:pt modelId="{E7F246E6-C4F1-774E-9BCC-40AF91953ACC}" type="parTrans" cxnId="{644BFC5C-4429-2447-B146-8E9CBC51CC2A}">
      <dgm:prSet/>
      <dgm:spPr/>
      <dgm:t>
        <a:bodyPr/>
        <a:lstStyle/>
        <a:p>
          <a:endParaRPr lang="en-US"/>
        </a:p>
      </dgm:t>
    </dgm:pt>
    <dgm:pt modelId="{245923E1-01E7-4040-BBCD-78E45BBCA7FA}" type="sibTrans" cxnId="{644BFC5C-4429-2447-B146-8E9CBC51CC2A}">
      <dgm:prSet/>
      <dgm:spPr/>
      <dgm:t>
        <a:bodyPr/>
        <a:lstStyle/>
        <a:p>
          <a:endParaRPr lang="en-US"/>
        </a:p>
      </dgm:t>
    </dgm:pt>
    <dgm:pt modelId="{F7157DCF-AC89-2E45-A587-DB222039262F}">
      <dgm:prSet/>
      <dgm:spPr/>
      <dgm:t>
        <a:bodyPr/>
        <a:lstStyle/>
        <a:p>
          <a:pPr rtl="0"/>
          <a:r>
            <a:rPr lang="en-US" b="1" dirty="0" smtClean="0">
              <a:solidFill>
                <a:schemeClr val="bg1"/>
              </a:solidFill>
              <a:latin typeface="+mj-lt"/>
            </a:rPr>
            <a:t>Be fault tolerant</a:t>
          </a:r>
          <a:endParaRPr lang="en-US" b="1" dirty="0">
            <a:solidFill>
              <a:schemeClr val="bg1"/>
            </a:solidFill>
            <a:latin typeface="+mj-lt"/>
          </a:endParaRPr>
        </a:p>
      </dgm:t>
    </dgm:pt>
    <dgm:pt modelId="{352C1561-D09E-CB48-9DC4-3ABF43E0986A}" type="parTrans" cxnId="{1EF841E9-E211-0A45-BF96-46AF050FE180}">
      <dgm:prSet/>
      <dgm:spPr/>
      <dgm:t>
        <a:bodyPr/>
        <a:lstStyle/>
        <a:p>
          <a:endParaRPr lang="en-US"/>
        </a:p>
      </dgm:t>
    </dgm:pt>
    <dgm:pt modelId="{5F439F46-B063-7B46-A9C2-55F7471404BC}" type="sibTrans" cxnId="{1EF841E9-E211-0A45-BF96-46AF050FE180}">
      <dgm:prSet/>
      <dgm:spPr/>
      <dgm:t>
        <a:bodyPr/>
        <a:lstStyle/>
        <a:p>
          <a:endParaRPr lang="en-US"/>
        </a:p>
      </dgm:t>
    </dgm:pt>
    <dgm:pt modelId="{0D89F797-D455-354E-A873-0FAA5147E848}">
      <dgm:prSet/>
      <dgm:spPr>
        <a:solidFill>
          <a:schemeClr val="accent2"/>
        </a:solidFill>
      </dgm:spPr>
      <dgm:t>
        <a:bodyPr/>
        <a:lstStyle/>
        <a:p>
          <a:pPr rtl="0"/>
          <a:r>
            <a:rPr lang="en-US" b="1" dirty="0" smtClean="0">
              <a:solidFill>
                <a:srgbClr val="800000"/>
              </a:solidFill>
              <a:latin typeface="+mj-lt"/>
            </a:rPr>
            <a:t>Resist subversion</a:t>
          </a:r>
          <a:endParaRPr lang="en-US" dirty="0">
            <a:solidFill>
              <a:srgbClr val="800000"/>
            </a:solidFill>
            <a:latin typeface="+mj-lt"/>
          </a:endParaRPr>
        </a:p>
      </dgm:t>
    </dgm:pt>
    <dgm:pt modelId="{84E3BB8C-46E9-2546-A3BA-C5D90DB2187E}" type="parTrans" cxnId="{0FCFFCAA-1D3D-EE4F-ABD8-4CBBB5EF7C62}">
      <dgm:prSet/>
      <dgm:spPr/>
      <dgm:t>
        <a:bodyPr/>
        <a:lstStyle/>
        <a:p>
          <a:endParaRPr lang="en-US"/>
        </a:p>
      </dgm:t>
    </dgm:pt>
    <dgm:pt modelId="{006EC730-9D11-AD4B-94A7-66B1B07606D3}" type="sibTrans" cxnId="{0FCFFCAA-1D3D-EE4F-ABD8-4CBBB5EF7C62}">
      <dgm:prSet/>
      <dgm:spPr/>
      <dgm:t>
        <a:bodyPr/>
        <a:lstStyle/>
        <a:p>
          <a:endParaRPr lang="en-US"/>
        </a:p>
      </dgm:t>
    </dgm:pt>
    <dgm:pt modelId="{E6E56E67-3EAF-B84F-BDC8-09B082B6BEC0}">
      <dgm:prSet/>
      <dgm:spPr/>
      <dgm:t>
        <a:bodyPr/>
        <a:lstStyle/>
        <a:p>
          <a:pPr rtl="0"/>
          <a:r>
            <a:rPr lang="en-US" b="1" dirty="0" smtClean="0">
              <a:solidFill>
                <a:srgbClr val="000000"/>
              </a:solidFill>
              <a:latin typeface="+mj-lt"/>
            </a:rPr>
            <a:t>Impose a minimal overhead on system</a:t>
          </a:r>
          <a:endParaRPr lang="en-US" dirty="0">
            <a:solidFill>
              <a:srgbClr val="000000"/>
            </a:solidFill>
            <a:latin typeface="+mj-lt"/>
          </a:endParaRPr>
        </a:p>
      </dgm:t>
    </dgm:pt>
    <dgm:pt modelId="{81A924E1-F3EE-F148-814A-B36F2A747E93}" type="parTrans" cxnId="{BBF9FF24-3963-604A-A00D-77EC9D143855}">
      <dgm:prSet/>
      <dgm:spPr/>
      <dgm:t>
        <a:bodyPr/>
        <a:lstStyle/>
        <a:p>
          <a:endParaRPr lang="en-US"/>
        </a:p>
      </dgm:t>
    </dgm:pt>
    <dgm:pt modelId="{4B6C2208-0D8C-B241-A709-460B0ADDB9B8}" type="sibTrans" cxnId="{BBF9FF24-3963-604A-A00D-77EC9D143855}">
      <dgm:prSet/>
      <dgm:spPr/>
      <dgm:t>
        <a:bodyPr/>
        <a:lstStyle/>
        <a:p>
          <a:endParaRPr lang="en-US"/>
        </a:p>
      </dgm:t>
    </dgm:pt>
    <dgm:pt modelId="{9427C1D1-694E-CD40-AD10-757C16FF7C99}">
      <dgm:prSet/>
      <dgm:spPr>
        <a:solidFill>
          <a:schemeClr val="accent2"/>
        </a:solidFill>
      </dgm:spPr>
      <dgm:t>
        <a:bodyPr/>
        <a:lstStyle/>
        <a:p>
          <a:pPr rtl="0"/>
          <a:r>
            <a:rPr lang="en-US" b="1" dirty="0" smtClean="0">
              <a:solidFill>
                <a:srgbClr val="800000"/>
              </a:solidFill>
              <a:latin typeface="+mj-lt"/>
            </a:rPr>
            <a:t>Configured according to system security policies </a:t>
          </a:r>
          <a:endParaRPr lang="en-US" dirty="0">
            <a:solidFill>
              <a:srgbClr val="800000"/>
            </a:solidFill>
            <a:latin typeface="+mj-lt"/>
          </a:endParaRPr>
        </a:p>
      </dgm:t>
    </dgm:pt>
    <dgm:pt modelId="{7AB4761E-33E4-D947-AD0F-6BCE5F1633AE}" type="parTrans" cxnId="{1793C401-03FA-F043-B336-DC600D8E3400}">
      <dgm:prSet/>
      <dgm:spPr/>
      <dgm:t>
        <a:bodyPr/>
        <a:lstStyle/>
        <a:p>
          <a:endParaRPr lang="en-US"/>
        </a:p>
      </dgm:t>
    </dgm:pt>
    <dgm:pt modelId="{851007C6-1E78-AD40-82A2-CC1A4CF28C73}" type="sibTrans" cxnId="{1793C401-03FA-F043-B336-DC600D8E3400}">
      <dgm:prSet/>
      <dgm:spPr/>
      <dgm:t>
        <a:bodyPr/>
        <a:lstStyle/>
        <a:p>
          <a:endParaRPr lang="en-US"/>
        </a:p>
      </dgm:t>
    </dgm:pt>
    <dgm:pt modelId="{2628ED80-5703-E846-8E50-DD20AAE37373}">
      <dgm:prSet/>
      <dgm:spPr/>
      <dgm:t>
        <a:bodyPr/>
        <a:lstStyle/>
        <a:p>
          <a:pPr rtl="0"/>
          <a:r>
            <a:rPr lang="en-US" b="1" dirty="0" smtClean="0">
              <a:solidFill>
                <a:srgbClr val="000000"/>
              </a:solidFill>
              <a:latin typeface="+mj-lt"/>
            </a:rPr>
            <a:t>Adapt to changes in systems and users</a:t>
          </a:r>
          <a:endParaRPr lang="en-US" b="1" dirty="0">
            <a:solidFill>
              <a:srgbClr val="000000"/>
            </a:solidFill>
            <a:latin typeface="+mj-lt"/>
          </a:endParaRPr>
        </a:p>
      </dgm:t>
    </dgm:pt>
    <dgm:pt modelId="{502561ED-03C2-E049-A04A-8E349E314581}" type="parTrans" cxnId="{63546ECC-BCE4-1E4C-9FEC-F41E693B1FDF}">
      <dgm:prSet/>
      <dgm:spPr/>
      <dgm:t>
        <a:bodyPr/>
        <a:lstStyle/>
        <a:p>
          <a:endParaRPr lang="en-US"/>
        </a:p>
      </dgm:t>
    </dgm:pt>
    <dgm:pt modelId="{8D85E76B-0770-4A4D-B58B-2043C0275D97}" type="sibTrans" cxnId="{63546ECC-BCE4-1E4C-9FEC-F41E693B1FDF}">
      <dgm:prSet/>
      <dgm:spPr/>
      <dgm:t>
        <a:bodyPr/>
        <a:lstStyle/>
        <a:p>
          <a:endParaRPr lang="en-US"/>
        </a:p>
      </dgm:t>
    </dgm:pt>
    <dgm:pt modelId="{AC758EC6-86DA-DE4C-BE66-287E086CAAF6}">
      <dgm:prSet/>
      <dgm:spPr>
        <a:solidFill>
          <a:schemeClr val="accent2"/>
        </a:solidFill>
      </dgm:spPr>
      <dgm:t>
        <a:bodyPr/>
        <a:lstStyle/>
        <a:p>
          <a:pPr rtl="0"/>
          <a:r>
            <a:rPr lang="en-US" b="1" dirty="0" smtClean="0">
              <a:solidFill>
                <a:srgbClr val="800000"/>
              </a:solidFill>
              <a:latin typeface="+mj-lt"/>
            </a:rPr>
            <a:t>Scale to monitor large numbers of systems</a:t>
          </a:r>
          <a:endParaRPr lang="en-US" dirty="0">
            <a:solidFill>
              <a:srgbClr val="800000"/>
            </a:solidFill>
            <a:latin typeface="+mj-lt"/>
          </a:endParaRPr>
        </a:p>
      </dgm:t>
    </dgm:pt>
    <dgm:pt modelId="{5D2DE31C-1FFF-E448-96D9-BD22604689B6}" type="parTrans" cxnId="{70D7A9F1-6FA9-7B4F-9989-7AB08AB695D2}">
      <dgm:prSet/>
      <dgm:spPr/>
      <dgm:t>
        <a:bodyPr/>
        <a:lstStyle/>
        <a:p>
          <a:endParaRPr lang="en-US"/>
        </a:p>
      </dgm:t>
    </dgm:pt>
    <dgm:pt modelId="{0A3FCAD1-8F36-9141-BBA8-356156384C38}" type="sibTrans" cxnId="{70D7A9F1-6FA9-7B4F-9989-7AB08AB695D2}">
      <dgm:prSet/>
      <dgm:spPr/>
      <dgm:t>
        <a:bodyPr/>
        <a:lstStyle/>
        <a:p>
          <a:endParaRPr lang="en-US"/>
        </a:p>
      </dgm:t>
    </dgm:pt>
    <dgm:pt modelId="{1FEDD5C8-641D-B44C-B8D7-DF758ADBCC86}">
      <dgm:prSet/>
      <dgm:spPr/>
      <dgm:t>
        <a:bodyPr/>
        <a:lstStyle/>
        <a:p>
          <a:pPr rtl="0"/>
          <a:r>
            <a:rPr lang="en-US" b="1" dirty="0" smtClean="0">
              <a:solidFill>
                <a:srgbClr val="000000"/>
              </a:solidFill>
              <a:latin typeface="+mj-lt"/>
            </a:rPr>
            <a:t>Provide graceful degradation of service</a:t>
          </a:r>
          <a:endParaRPr lang="en-US" b="1" dirty="0">
            <a:solidFill>
              <a:srgbClr val="000000"/>
            </a:solidFill>
            <a:latin typeface="+mj-lt"/>
          </a:endParaRPr>
        </a:p>
      </dgm:t>
    </dgm:pt>
    <dgm:pt modelId="{3D7C7D92-133B-6A48-B146-53F13B58F280}" type="parTrans" cxnId="{31775380-ED6B-8E4F-A483-1898C6724C65}">
      <dgm:prSet/>
      <dgm:spPr/>
      <dgm:t>
        <a:bodyPr/>
        <a:lstStyle/>
        <a:p>
          <a:endParaRPr lang="en-US"/>
        </a:p>
      </dgm:t>
    </dgm:pt>
    <dgm:pt modelId="{59FCB40B-BC9C-C34F-A4F1-4993580923A0}" type="sibTrans" cxnId="{31775380-ED6B-8E4F-A483-1898C6724C65}">
      <dgm:prSet/>
      <dgm:spPr/>
      <dgm:t>
        <a:bodyPr/>
        <a:lstStyle/>
        <a:p>
          <a:endParaRPr lang="en-US"/>
        </a:p>
      </dgm:t>
    </dgm:pt>
    <dgm:pt modelId="{8DC12D2E-8288-3E45-AEF6-E7B545BFC920}">
      <dgm:prSet/>
      <dgm:spPr>
        <a:solidFill>
          <a:schemeClr val="accent2"/>
        </a:solidFill>
      </dgm:spPr>
      <dgm:t>
        <a:bodyPr/>
        <a:lstStyle/>
        <a:p>
          <a:pPr rtl="0"/>
          <a:r>
            <a:rPr lang="en-US" b="1" dirty="0" smtClean="0">
              <a:solidFill>
                <a:srgbClr val="800000"/>
              </a:solidFill>
              <a:latin typeface="+mj-lt"/>
            </a:rPr>
            <a:t>Allow dynamic reconfiguration</a:t>
          </a:r>
          <a:endParaRPr lang="en-US" dirty="0">
            <a:solidFill>
              <a:srgbClr val="800000"/>
            </a:solidFill>
            <a:latin typeface="+mj-lt"/>
          </a:endParaRPr>
        </a:p>
      </dgm:t>
    </dgm:pt>
    <dgm:pt modelId="{397795C4-59EE-3D48-9B5A-023639E385F0}" type="parTrans" cxnId="{E605A1F6-73A6-334A-B6F7-CF8195BE28AC}">
      <dgm:prSet/>
      <dgm:spPr/>
      <dgm:t>
        <a:bodyPr/>
        <a:lstStyle/>
        <a:p>
          <a:endParaRPr lang="en-US"/>
        </a:p>
      </dgm:t>
    </dgm:pt>
    <dgm:pt modelId="{518E938A-A482-CB4F-B24B-BE6237471DBE}" type="sibTrans" cxnId="{E605A1F6-73A6-334A-B6F7-CF8195BE28AC}">
      <dgm:prSet/>
      <dgm:spPr/>
      <dgm:t>
        <a:bodyPr/>
        <a:lstStyle/>
        <a:p>
          <a:endParaRPr lang="en-US"/>
        </a:p>
      </dgm:t>
    </dgm:pt>
    <dgm:pt modelId="{3F0DBDC0-4F02-3D4C-8ECD-B9A0C16B0791}" type="pres">
      <dgm:prSet presAssocID="{D71C902A-241A-E243-8F10-6287602295B0}" presName="diagram" presStyleCnt="0">
        <dgm:presLayoutVars>
          <dgm:dir/>
          <dgm:resizeHandles val="exact"/>
        </dgm:presLayoutVars>
      </dgm:prSet>
      <dgm:spPr/>
      <dgm:t>
        <a:bodyPr/>
        <a:lstStyle/>
        <a:p>
          <a:endParaRPr lang="en-US"/>
        </a:p>
      </dgm:t>
    </dgm:pt>
    <dgm:pt modelId="{387EA7BD-890D-0A43-8230-D60B72533270}" type="pres">
      <dgm:prSet presAssocID="{3F684D2B-3E08-504F-B24E-DB75EE701481}" presName="node" presStyleLbl="node1" presStyleIdx="0" presStyleCnt="9">
        <dgm:presLayoutVars>
          <dgm:bulletEnabled val="1"/>
        </dgm:presLayoutVars>
      </dgm:prSet>
      <dgm:spPr/>
      <dgm:t>
        <a:bodyPr/>
        <a:lstStyle/>
        <a:p>
          <a:endParaRPr lang="en-US"/>
        </a:p>
      </dgm:t>
    </dgm:pt>
    <dgm:pt modelId="{4B7C2F0E-C5A5-8A42-9953-B567EF395799}" type="pres">
      <dgm:prSet presAssocID="{245923E1-01E7-4040-BBCD-78E45BBCA7FA}" presName="sibTrans" presStyleCnt="0"/>
      <dgm:spPr/>
    </dgm:pt>
    <dgm:pt modelId="{8EE9502E-03AF-0746-BFA8-8E5DAF94269E}" type="pres">
      <dgm:prSet presAssocID="{F7157DCF-AC89-2E45-A587-DB222039262F}" presName="node" presStyleLbl="node1" presStyleIdx="1" presStyleCnt="9">
        <dgm:presLayoutVars>
          <dgm:bulletEnabled val="1"/>
        </dgm:presLayoutVars>
      </dgm:prSet>
      <dgm:spPr/>
      <dgm:t>
        <a:bodyPr/>
        <a:lstStyle/>
        <a:p>
          <a:endParaRPr lang="en-US"/>
        </a:p>
      </dgm:t>
    </dgm:pt>
    <dgm:pt modelId="{16244CAF-7B4F-FF4C-AFE3-121789FBB6FD}" type="pres">
      <dgm:prSet presAssocID="{5F439F46-B063-7B46-A9C2-55F7471404BC}" presName="sibTrans" presStyleCnt="0"/>
      <dgm:spPr/>
    </dgm:pt>
    <dgm:pt modelId="{DAE9D56B-A40B-9D4E-9D3D-47526B8CE6E3}" type="pres">
      <dgm:prSet presAssocID="{0D89F797-D455-354E-A873-0FAA5147E848}" presName="node" presStyleLbl="node1" presStyleIdx="2" presStyleCnt="9">
        <dgm:presLayoutVars>
          <dgm:bulletEnabled val="1"/>
        </dgm:presLayoutVars>
      </dgm:prSet>
      <dgm:spPr/>
      <dgm:t>
        <a:bodyPr/>
        <a:lstStyle/>
        <a:p>
          <a:endParaRPr lang="en-US"/>
        </a:p>
      </dgm:t>
    </dgm:pt>
    <dgm:pt modelId="{3894B496-16E4-F342-B518-3CCA4AC3F28A}" type="pres">
      <dgm:prSet presAssocID="{006EC730-9D11-AD4B-94A7-66B1B07606D3}" presName="sibTrans" presStyleCnt="0"/>
      <dgm:spPr/>
    </dgm:pt>
    <dgm:pt modelId="{8FA5374D-7395-D24D-A209-DA869DB5606C}" type="pres">
      <dgm:prSet presAssocID="{E6E56E67-3EAF-B84F-BDC8-09B082B6BEC0}" presName="node" presStyleLbl="node1" presStyleIdx="3" presStyleCnt="9">
        <dgm:presLayoutVars>
          <dgm:bulletEnabled val="1"/>
        </dgm:presLayoutVars>
      </dgm:prSet>
      <dgm:spPr/>
      <dgm:t>
        <a:bodyPr/>
        <a:lstStyle/>
        <a:p>
          <a:endParaRPr lang="en-US"/>
        </a:p>
      </dgm:t>
    </dgm:pt>
    <dgm:pt modelId="{30F9C62E-C51D-A345-86D8-CA1667101079}" type="pres">
      <dgm:prSet presAssocID="{4B6C2208-0D8C-B241-A709-460B0ADDB9B8}" presName="sibTrans" presStyleCnt="0"/>
      <dgm:spPr/>
    </dgm:pt>
    <dgm:pt modelId="{12BB12E3-2327-634A-A624-6B6CCEB7B841}" type="pres">
      <dgm:prSet presAssocID="{9427C1D1-694E-CD40-AD10-757C16FF7C99}" presName="node" presStyleLbl="node1" presStyleIdx="4" presStyleCnt="9">
        <dgm:presLayoutVars>
          <dgm:bulletEnabled val="1"/>
        </dgm:presLayoutVars>
      </dgm:prSet>
      <dgm:spPr/>
      <dgm:t>
        <a:bodyPr/>
        <a:lstStyle/>
        <a:p>
          <a:endParaRPr lang="en-US"/>
        </a:p>
      </dgm:t>
    </dgm:pt>
    <dgm:pt modelId="{6F8EBD78-8541-2E45-A146-618C9CE2D3A3}" type="pres">
      <dgm:prSet presAssocID="{851007C6-1E78-AD40-82A2-CC1A4CF28C73}" presName="sibTrans" presStyleCnt="0"/>
      <dgm:spPr/>
    </dgm:pt>
    <dgm:pt modelId="{3B565460-ED5A-BC49-906F-F9CB70F5392C}" type="pres">
      <dgm:prSet presAssocID="{2628ED80-5703-E846-8E50-DD20AAE37373}" presName="node" presStyleLbl="node1" presStyleIdx="5" presStyleCnt="9">
        <dgm:presLayoutVars>
          <dgm:bulletEnabled val="1"/>
        </dgm:presLayoutVars>
      </dgm:prSet>
      <dgm:spPr/>
      <dgm:t>
        <a:bodyPr/>
        <a:lstStyle/>
        <a:p>
          <a:endParaRPr lang="en-US"/>
        </a:p>
      </dgm:t>
    </dgm:pt>
    <dgm:pt modelId="{ED7619D5-801F-0046-8B97-B0D8FAC6DABD}" type="pres">
      <dgm:prSet presAssocID="{8D85E76B-0770-4A4D-B58B-2043C0275D97}" presName="sibTrans" presStyleCnt="0"/>
      <dgm:spPr/>
    </dgm:pt>
    <dgm:pt modelId="{A91DF16B-99C4-1245-A6E0-771DA593FD5D}" type="pres">
      <dgm:prSet presAssocID="{AC758EC6-86DA-DE4C-BE66-287E086CAAF6}" presName="node" presStyleLbl="node1" presStyleIdx="6" presStyleCnt="9">
        <dgm:presLayoutVars>
          <dgm:bulletEnabled val="1"/>
        </dgm:presLayoutVars>
      </dgm:prSet>
      <dgm:spPr/>
      <dgm:t>
        <a:bodyPr/>
        <a:lstStyle/>
        <a:p>
          <a:endParaRPr lang="en-US"/>
        </a:p>
      </dgm:t>
    </dgm:pt>
    <dgm:pt modelId="{6D5501E7-7628-8D46-82B9-D0A0AF734B9D}" type="pres">
      <dgm:prSet presAssocID="{0A3FCAD1-8F36-9141-BBA8-356156384C38}" presName="sibTrans" presStyleCnt="0"/>
      <dgm:spPr/>
    </dgm:pt>
    <dgm:pt modelId="{F48B1560-066D-FA45-B0B7-5DAA5CF51066}" type="pres">
      <dgm:prSet presAssocID="{1FEDD5C8-641D-B44C-B8D7-DF758ADBCC86}" presName="node" presStyleLbl="node1" presStyleIdx="7" presStyleCnt="9">
        <dgm:presLayoutVars>
          <dgm:bulletEnabled val="1"/>
        </dgm:presLayoutVars>
      </dgm:prSet>
      <dgm:spPr/>
      <dgm:t>
        <a:bodyPr/>
        <a:lstStyle/>
        <a:p>
          <a:endParaRPr lang="en-US"/>
        </a:p>
      </dgm:t>
    </dgm:pt>
    <dgm:pt modelId="{763654B4-9DEB-7341-B6D7-7AAB85E52C1B}" type="pres">
      <dgm:prSet presAssocID="{59FCB40B-BC9C-C34F-A4F1-4993580923A0}" presName="sibTrans" presStyleCnt="0"/>
      <dgm:spPr/>
    </dgm:pt>
    <dgm:pt modelId="{4778EED3-BA90-4C45-9E4F-2698A499BF27}" type="pres">
      <dgm:prSet presAssocID="{8DC12D2E-8288-3E45-AEF6-E7B545BFC920}" presName="node" presStyleLbl="node1" presStyleIdx="8" presStyleCnt="9">
        <dgm:presLayoutVars>
          <dgm:bulletEnabled val="1"/>
        </dgm:presLayoutVars>
      </dgm:prSet>
      <dgm:spPr/>
      <dgm:t>
        <a:bodyPr/>
        <a:lstStyle/>
        <a:p>
          <a:endParaRPr lang="en-US"/>
        </a:p>
      </dgm:t>
    </dgm:pt>
  </dgm:ptLst>
  <dgm:cxnLst>
    <dgm:cxn modelId="{63546ECC-BCE4-1E4C-9FEC-F41E693B1FDF}" srcId="{D71C902A-241A-E243-8F10-6287602295B0}" destId="{2628ED80-5703-E846-8E50-DD20AAE37373}" srcOrd="5" destOrd="0" parTransId="{502561ED-03C2-E049-A04A-8E349E314581}" sibTransId="{8D85E76B-0770-4A4D-B58B-2043C0275D97}"/>
    <dgm:cxn modelId="{69D9528A-0D76-4521-988B-5503674AC102}" type="presOf" srcId="{E6E56E67-3EAF-B84F-BDC8-09B082B6BEC0}" destId="{8FA5374D-7395-D24D-A209-DA869DB5606C}" srcOrd="0" destOrd="0" presId="urn:microsoft.com/office/officeart/2005/8/layout/default#1"/>
    <dgm:cxn modelId="{31775380-ED6B-8E4F-A483-1898C6724C65}" srcId="{D71C902A-241A-E243-8F10-6287602295B0}" destId="{1FEDD5C8-641D-B44C-B8D7-DF758ADBCC86}" srcOrd="7" destOrd="0" parTransId="{3D7C7D92-133B-6A48-B146-53F13B58F280}" sibTransId="{59FCB40B-BC9C-C34F-A4F1-4993580923A0}"/>
    <dgm:cxn modelId="{729089BD-12A6-47FF-9D28-66723B46A71A}" type="presOf" srcId="{1FEDD5C8-641D-B44C-B8D7-DF758ADBCC86}" destId="{F48B1560-066D-FA45-B0B7-5DAA5CF51066}" srcOrd="0" destOrd="0" presId="urn:microsoft.com/office/officeart/2005/8/layout/default#1"/>
    <dgm:cxn modelId="{934A3D9A-302E-468F-A7E4-3765EF210198}" type="presOf" srcId="{0D89F797-D455-354E-A873-0FAA5147E848}" destId="{DAE9D56B-A40B-9D4E-9D3D-47526B8CE6E3}" srcOrd="0" destOrd="0" presId="urn:microsoft.com/office/officeart/2005/8/layout/default#1"/>
    <dgm:cxn modelId="{1793C401-03FA-F043-B336-DC600D8E3400}" srcId="{D71C902A-241A-E243-8F10-6287602295B0}" destId="{9427C1D1-694E-CD40-AD10-757C16FF7C99}" srcOrd="4" destOrd="0" parTransId="{7AB4761E-33E4-D947-AD0F-6BCE5F1633AE}" sibTransId="{851007C6-1E78-AD40-82A2-CC1A4CF28C73}"/>
    <dgm:cxn modelId="{CBB2BC8C-10EA-43DF-B151-E8A7E8AABB4A}" type="presOf" srcId="{2628ED80-5703-E846-8E50-DD20AAE37373}" destId="{3B565460-ED5A-BC49-906F-F9CB70F5392C}" srcOrd="0" destOrd="0" presId="urn:microsoft.com/office/officeart/2005/8/layout/default#1"/>
    <dgm:cxn modelId="{BBF9FF24-3963-604A-A00D-77EC9D143855}" srcId="{D71C902A-241A-E243-8F10-6287602295B0}" destId="{E6E56E67-3EAF-B84F-BDC8-09B082B6BEC0}" srcOrd="3" destOrd="0" parTransId="{81A924E1-F3EE-F148-814A-B36F2A747E93}" sibTransId="{4B6C2208-0D8C-B241-A709-460B0ADDB9B8}"/>
    <dgm:cxn modelId="{8CF1B367-7029-408F-AB7F-431F7898B4DA}" type="presOf" srcId="{9427C1D1-694E-CD40-AD10-757C16FF7C99}" destId="{12BB12E3-2327-634A-A624-6B6CCEB7B841}" srcOrd="0" destOrd="0" presId="urn:microsoft.com/office/officeart/2005/8/layout/default#1"/>
    <dgm:cxn modelId="{5A1968D0-9D19-488E-AC94-25A8E754865F}" type="presOf" srcId="{AC758EC6-86DA-DE4C-BE66-287E086CAAF6}" destId="{A91DF16B-99C4-1245-A6E0-771DA593FD5D}" srcOrd="0" destOrd="0" presId="urn:microsoft.com/office/officeart/2005/8/layout/default#1"/>
    <dgm:cxn modelId="{9D014657-AC8E-459F-862C-9B5BEF83C9B6}" type="presOf" srcId="{F7157DCF-AC89-2E45-A587-DB222039262F}" destId="{8EE9502E-03AF-0746-BFA8-8E5DAF94269E}" srcOrd="0" destOrd="0" presId="urn:microsoft.com/office/officeart/2005/8/layout/default#1"/>
    <dgm:cxn modelId="{0FCFFCAA-1D3D-EE4F-ABD8-4CBBB5EF7C62}" srcId="{D71C902A-241A-E243-8F10-6287602295B0}" destId="{0D89F797-D455-354E-A873-0FAA5147E848}" srcOrd="2" destOrd="0" parTransId="{84E3BB8C-46E9-2546-A3BA-C5D90DB2187E}" sibTransId="{006EC730-9D11-AD4B-94A7-66B1B07606D3}"/>
    <dgm:cxn modelId="{804058C8-61A1-41B8-97D9-2D1DC1D4ACCD}" type="presOf" srcId="{D71C902A-241A-E243-8F10-6287602295B0}" destId="{3F0DBDC0-4F02-3D4C-8ECD-B9A0C16B0791}" srcOrd="0" destOrd="0" presId="urn:microsoft.com/office/officeart/2005/8/layout/default#1"/>
    <dgm:cxn modelId="{999E43C5-E50D-4082-9E5D-497C8DAD67E8}" type="presOf" srcId="{8DC12D2E-8288-3E45-AEF6-E7B545BFC920}" destId="{4778EED3-BA90-4C45-9E4F-2698A499BF27}" srcOrd="0" destOrd="0" presId="urn:microsoft.com/office/officeart/2005/8/layout/default#1"/>
    <dgm:cxn modelId="{644BFC5C-4429-2447-B146-8E9CBC51CC2A}" srcId="{D71C902A-241A-E243-8F10-6287602295B0}" destId="{3F684D2B-3E08-504F-B24E-DB75EE701481}" srcOrd="0" destOrd="0" parTransId="{E7F246E6-C4F1-774E-9BCC-40AF91953ACC}" sibTransId="{245923E1-01E7-4040-BBCD-78E45BBCA7FA}"/>
    <dgm:cxn modelId="{E5138C5E-7E4E-42C8-AAD4-0CD3D068D98F}" type="presOf" srcId="{3F684D2B-3E08-504F-B24E-DB75EE701481}" destId="{387EA7BD-890D-0A43-8230-D60B72533270}" srcOrd="0" destOrd="0" presId="urn:microsoft.com/office/officeart/2005/8/layout/default#1"/>
    <dgm:cxn modelId="{1EF841E9-E211-0A45-BF96-46AF050FE180}" srcId="{D71C902A-241A-E243-8F10-6287602295B0}" destId="{F7157DCF-AC89-2E45-A587-DB222039262F}" srcOrd="1" destOrd="0" parTransId="{352C1561-D09E-CB48-9DC4-3ABF43E0986A}" sibTransId="{5F439F46-B063-7B46-A9C2-55F7471404BC}"/>
    <dgm:cxn modelId="{E605A1F6-73A6-334A-B6F7-CF8195BE28AC}" srcId="{D71C902A-241A-E243-8F10-6287602295B0}" destId="{8DC12D2E-8288-3E45-AEF6-E7B545BFC920}" srcOrd="8" destOrd="0" parTransId="{397795C4-59EE-3D48-9B5A-023639E385F0}" sibTransId="{518E938A-A482-CB4F-B24B-BE6237471DBE}"/>
    <dgm:cxn modelId="{70D7A9F1-6FA9-7B4F-9989-7AB08AB695D2}" srcId="{D71C902A-241A-E243-8F10-6287602295B0}" destId="{AC758EC6-86DA-DE4C-BE66-287E086CAAF6}" srcOrd="6" destOrd="0" parTransId="{5D2DE31C-1FFF-E448-96D9-BD22604689B6}" sibTransId="{0A3FCAD1-8F36-9141-BBA8-356156384C38}"/>
    <dgm:cxn modelId="{E5407B99-BDC9-4907-B64E-722B5BF9143A}" type="presParOf" srcId="{3F0DBDC0-4F02-3D4C-8ECD-B9A0C16B0791}" destId="{387EA7BD-890D-0A43-8230-D60B72533270}" srcOrd="0" destOrd="0" presId="urn:microsoft.com/office/officeart/2005/8/layout/default#1"/>
    <dgm:cxn modelId="{B1C12BEA-3F32-4786-BDEA-93650692A7CC}" type="presParOf" srcId="{3F0DBDC0-4F02-3D4C-8ECD-B9A0C16B0791}" destId="{4B7C2F0E-C5A5-8A42-9953-B567EF395799}" srcOrd="1" destOrd="0" presId="urn:microsoft.com/office/officeart/2005/8/layout/default#1"/>
    <dgm:cxn modelId="{B5EBCB3C-7091-4E22-A803-2870F4D4F7DC}" type="presParOf" srcId="{3F0DBDC0-4F02-3D4C-8ECD-B9A0C16B0791}" destId="{8EE9502E-03AF-0746-BFA8-8E5DAF94269E}" srcOrd="2" destOrd="0" presId="urn:microsoft.com/office/officeart/2005/8/layout/default#1"/>
    <dgm:cxn modelId="{3E4F7C96-7D81-40C2-B7C7-F6DE52C5BC06}" type="presParOf" srcId="{3F0DBDC0-4F02-3D4C-8ECD-B9A0C16B0791}" destId="{16244CAF-7B4F-FF4C-AFE3-121789FBB6FD}" srcOrd="3" destOrd="0" presId="urn:microsoft.com/office/officeart/2005/8/layout/default#1"/>
    <dgm:cxn modelId="{74E9C25A-45CD-4574-874D-80FCEB3BC16D}" type="presParOf" srcId="{3F0DBDC0-4F02-3D4C-8ECD-B9A0C16B0791}" destId="{DAE9D56B-A40B-9D4E-9D3D-47526B8CE6E3}" srcOrd="4" destOrd="0" presId="urn:microsoft.com/office/officeart/2005/8/layout/default#1"/>
    <dgm:cxn modelId="{AFE56E9F-24A6-4663-837D-5C4B78A4C639}" type="presParOf" srcId="{3F0DBDC0-4F02-3D4C-8ECD-B9A0C16B0791}" destId="{3894B496-16E4-F342-B518-3CCA4AC3F28A}" srcOrd="5" destOrd="0" presId="urn:microsoft.com/office/officeart/2005/8/layout/default#1"/>
    <dgm:cxn modelId="{79AE3038-571A-4BE0-AAF2-F9978A718A03}" type="presParOf" srcId="{3F0DBDC0-4F02-3D4C-8ECD-B9A0C16B0791}" destId="{8FA5374D-7395-D24D-A209-DA869DB5606C}" srcOrd="6" destOrd="0" presId="urn:microsoft.com/office/officeart/2005/8/layout/default#1"/>
    <dgm:cxn modelId="{CAC1682A-93AC-4F94-8CE4-5844B2428E92}" type="presParOf" srcId="{3F0DBDC0-4F02-3D4C-8ECD-B9A0C16B0791}" destId="{30F9C62E-C51D-A345-86D8-CA1667101079}" srcOrd="7" destOrd="0" presId="urn:microsoft.com/office/officeart/2005/8/layout/default#1"/>
    <dgm:cxn modelId="{C1A64DC9-9B36-4580-B4DB-6B9957783811}" type="presParOf" srcId="{3F0DBDC0-4F02-3D4C-8ECD-B9A0C16B0791}" destId="{12BB12E3-2327-634A-A624-6B6CCEB7B841}" srcOrd="8" destOrd="0" presId="urn:microsoft.com/office/officeart/2005/8/layout/default#1"/>
    <dgm:cxn modelId="{C5811328-CBFB-4EF6-8E86-A356EB69E486}" type="presParOf" srcId="{3F0DBDC0-4F02-3D4C-8ECD-B9A0C16B0791}" destId="{6F8EBD78-8541-2E45-A146-618C9CE2D3A3}" srcOrd="9" destOrd="0" presId="urn:microsoft.com/office/officeart/2005/8/layout/default#1"/>
    <dgm:cxn modelId="{1F08E395-64A2-4AB3-BF7E-4936D316471E}" type="presParOf" srcId="{3F0DBDC0-4F02-3D4C-8ECD-B9A0C16B0791}" destId="{3B565460-ED5A-BC49-906F-F9CB70F5392C}" srcOrd="10" destOrd="0" presId="urn:microsoft.com/office/officeart/2005/8/layout/default#1"/>
    <dgm:cxn modelId="{77EAFE01-17E8-4347-A2B1-5F7A104C3FD4}" type="presParOf" srcId="{3F0DBDC0-4F02-3D4C-8ECD-B9A0C16B0791}" destId="{ED7619D5-801F-0046-8B97-B0D8FAC6DABD}" srcOrd="11" destOrd="0" presId="urn:microsoft.com/office/officeart/2005/8/layout/default#1"/>
    <dgm:cxn modelId="{8339C084-4625-4EE7-BE07-FA1E964F5748}" type="presParOf" srcId="{3F0DBDC0-4F02-3D4C-8ECD-B9A0C16B0791}" destId="{A91DF16B-99C4-1245-A6E0-771DA593FD5D}" srcOrd="12" destOrd="0" presId="urn:microsoft.com/office/officeart/2005/8/layout/default#1"/>
    <dgm:cxn modelId="{B7FCF2C5-3608-44EA-A4B2-FE53FCBD6827}" type="presParOf" srcId="{3F0DBDC0-4F02-3D4C-8ECD-B9A0C16B0791}" destId="{6D5501E7-7628-8D46-82B9-D0A0AF734B9D}" srcOrd="13" destOrd="0" presId="urn:microsoft.com/office/officeart/2005/8/layout/default#1"/>
    <dgm:cxn modelId="{7D458E1F-6C4A-4795-8EC2-4ECD35AE944C}" type="presParOf" srcId="{3F0DBDC0-4F02-3D4C-8ECD-B9A0C16B0791}" destId="{F48B1560-066D-FA45-B0B7-5DAA5CF51066}" srcOrd="14" destOrd="0" presId="urn:microsoft.com/office/officeart/2005/8/layout/default#1"/>
    <dgm:cxn modelId="{E7B512FD-A9CF-48A7-B0CD-A4D87DDEF292}" type="presParOf" srcId="{3F0DBDC0-4F02-3D4C-8ECD-B9A0C16B0791}" destId="{763654B4-9DEB-7341-B6D7-7AAB85E52C1B}" srcOrd="15" destOrd="0" presId="urn:microsoft.com/office/officeart/2005/8/layout/default#1"/>
    <dgm:cxn modelId="{9C865682-23EF-4EB8-99EA-3CD87EBAFCF3}" type="presParOf" srcId="{3F0DBDC0-4F02-3D4C-8ECD-B9A0C16B0791}" destId="{4778EED3-BA90-4C45-9E4F-2698A499BF27}" srcOrd="16" destOrd="0" presId="urn:microsoft.com/office/officeart/2005/8/layout/defaul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86C54FC2-4C85-CB44-A4F4-ABAB06F3C868}"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B9742CE6-D30B-064E-B9EF-0A464A5B94FA}">
      <dgm:prSet phldrT="[Text]"/>
      <dgm:spPr/>
      <dgm:t>
        <a:bodyPr/>
        <a:lstStyle/>
        <a:p>
          <a:r>
            <a:rPr lang="en-US" dirty="0" smtClean="0"/>
            <a:t>Statistical</a:t>
          </a:r>
          <a:endParaRPr lang="en-US" dirty="0"/>
        </a:p>
      </dgm:t>
    </dgm:pt>
    <dgm:pt modelId="{D8D27A1B-6171-554F-9B9C-AB5B813776DD}" type="parTrans" cxnId="{8F094D95-4199-DA43-90BB-6ACCBF9B255C}">
      <dgm:prSet/>
      <dgm:spPr/>
      <dgm:t>
        <a:bodyPr/>
        <a:lstStyle/>
        <a:p>
          <a:endParaRPr lang="en-US"/>
        </a:p>
      </dgm:t>
    </dgm:pt>
    <dgm:pt modelId="{8E306268-8958-2F45-9CA8-AF1610342D4E}" type="sibTrans" cxnId="{8F094D95-4199-DA43-90BB-6ACCBF9B255C}">
      <dgm:prSet/>
      <dgm:spPr/>
      <dgm:t>
        <a:bodyPr/>
        <a:lstStyle/>
        <a:p>
          <a:endParaRPr lang="en-US"/>
        </a:p>
      </dgm:t>
    </dgm:pt>
    <dgm:pt modelId="{7C51F1C4-BFDA-4C40-9913-F2E564136400}">
      <dgm:prSet/>
      <dgm:spPr/>
      <dgm:t>
        <a:bodyPr/>
        <a:lstStyle/>
        <a:p>
          <a:r>
            <a:rPr lang="en-US" smtClean="0"/>
            <a:t>Analysis of the observed behavior using univariate, multivariate, or time-series models of observed metrics</a:t>
          </a:r>
          <a:endParaRPr lang="en-US" dirty="0" smtClean="0"/>
        </a:p>
      </dgm:t>
    </dgm:pt>
    <dgm:pt modelId="{A14ED91B-4C4D-1149-828F-D7F407C5FB39}" type="parTrans" cxnId="{E84B274E-67F6-134D-AAED-E98D0520FE13}">
      <dgm:prSet/>
      <dgm:spPr/>
      <dgm:t>
        <a:bodyPr/>
        <a:lstStyle/>
        <a:p>
          <a:endParaRPr lang="en-US"/>
        </a:p>
      </dgm:t>
    </dgm:pt>
    <dgm:pt modelId="{186F9B06-802A-6D47-884A-BC3B51571991}" type="sibTrans" cxnId="{E84B274E-67F6-134D-AAED-E98D0520FE13}">
      <dgm:prSet/>
      <dgm:spPr/>
      <dgm:t>
        <a:bodyPr/>
        <a:lstStyle/>
        <a:p>
          <a:endParaRPr lang="en-US"/>
        </a:p>
      </dgm:t>
    </dgm:pt>
    <dgm:pt modelId="{F0210C36-8B73-F849-AA78-C422EF0B6AC3}">
      <dgm:prSet/>
      <dgm:spPr/>
      <dgm:t>
        <a:bodyPr/>
        <a:lstStyle/>
        <a:p>
          <a:r>
            <a:rPr lang="en-US" smtClean="0"/>
            <a:t>Knowledge based</a:t>
          </a:r>
          <a:endParaRPr lang="en-US" dirty="0"/>
        </a:p>
      </dgm:t>
    </dgm:pt>
    <dgm:pt modelId="{5C1D6CFD-3F35-C74A-B806-664DF9A68045}" type="parTrans" cxnId="{F4DB16BB-B289-0141-92EF-A4F0E9C56FDC}">
      <dgm:prSet/>
      <dgm:spPr/>
      <dgm:t>
        <a:bodyPr/>
        <a:lstStyle/>
        <a:p>
          <a:endParaRPr lang="en-US"/>
        </a:p>
      </dgm:t>
    </dgm:pt>
    <dgm:pt modelId="{722C20C0-7951-ED4A-890A-D5CF1293B5AC}" type="sibTrans" cxnId="{F4DB16BB-B289-0141-92EF-A4F0E9C56FDC}">
      <dgm:prSet/>
      <dgm:spPr/>
      <dgm:t>
        <a:bodyPr/>
        <a:lstStyle/>
        <a:p>
          <a:endParaRPr lang="en-US"/>
        </a:p>
      </dgm:t>
    </dgm:pt>
    <dgm:pt modelId="{DCF74B8E-A671-8E4A-BFBD-2CC2FFDA8297}">
      <dgm:prSet/>
      <dgm:spPr/>
      <dgm:t>
        <a:bodyPr/>
        <a:lstStyle/>
        <a:p>
          <a:r>
            <a:rPr lang="en-US" dirty="0" smtClean="0"/>
            <a:t>Approaches use an expert system that classifies observed behavior according to a set of rules that model legitimate behavior</a:t>
          </a:r>
        </a:p>
      </dgm:t>
    </dgm:pt>
    <dgm:pt modelId="{76EC7298-07F5-D445-8E97-75905916F027}" type="parTrans" cxnId="{08AD0AAA-892F-8C41-A0FA-65D5ED03C6C6}">
      <dgm:prSet/>
      <dgm:spPr/>
      <dgm:t>
        <a:bodyPr/>
        <a:lstStyle/>
        <a:p>
          <a:endParaRPr lang="en-US"/>
        </a:p>
      </dgm:t>
    </dgm:pt>
    <dgm:pt modelId="{A0C61965-9A6C-364A-8FEB-0999E4179577}" type="sibTrans" cxnId="{08AD0AAA-892F-8C41-A0FA-65D5ED03C6C6}">
      <dgm:prSet/>
      <dgm:spPr/>
      <dgm:t>
        <a:bodyPr/>
        <a:lstStyle/>
        <a:p>
          <a:endParaRPr lang="en-US"/>
        </a:p>
      </dgm:t>
    </dgm:pt>
    <dgm:pt modelId="{3AC66A0A-0CC5-CD41-9185-E7ED24830A0D}">
      <dgm:prSet/>
      <dgm:spPr/>
      <dgm:t>
        <a:bodyPr/>
        <a:lstStyle/>
        <a:p>
          <a:r>
            <a:rPr lang="en-US" smtClean="0"/>
            <a:t>Machine-learning</a:t>
          </a:r>
          <a:endParaRPr lang="en-US" dirty="0"/>
        </a:p>
      </dgm:t>
    </dgm:pt>
    <dgm:pt modelId="{F5708234-65E1-A247-866B-2B1A3A19CA31}" type="parTrans" cxnId="{DA42B004-451B-C048-AEF0-CE4814CF05C6}">
      <dgm:prSet/>
      <dgm:spPr/>
      <dgm:t>
        <a:bodyPr/>
        <a:lstStyle/>
        <a:p>
          <a:endParaRPr lang="en-US"/>
        </a:p>
      </dgm:t>
    </dgm:pt>
    <dgm:pt modelId="{1EFBD5D0-2076-2C4C-A5BB-04901C284780}" type="sibTrans" cxnId="{DA42B004-451B-C048-AEF0-CE4814CF05C6}">
      <dgm:prSet/>
      <dgm:spPr/>
      <dgm:t>
        <a:bodyPr/>
        <a:lstStyle/>
        <a:p>
          <a:endParaRPr lang="en-US"/>
        </a:p>
      </dgm:t>
    </dgm:pt>
    <dgm:pt modelId="{C96C59EA-46A9-054D-A394-3AFA374FC8A4}">
      <dgm:prSet/>
      <dgm:spPr/>
      <dgm:t>
        <a:bodyPr/>
        <a:lstStyle/>
        <a:p>
          <a:r>
            <a:rPr lang="en-US" smtClean="0"/>
            <a:t>Approaches automatically determine a suitable classification model from the training data using data mining techniques</a:t>
          </a:r>
          <a:endParaRPr lang="en-US" dirty="0"/>
        </a:p>
      </dgm:t>
    </dgm:pt>
    <dgm:pt modelId="{4CD6D663-9D9C-6E40-B2B1-01B5A748C3B5}" type="parTrans" cxnId="{382E3AB5-22E3-9F46-9477-E27710FE652F}">
      <dgm:prSet/>
      <dgm:spPr/>
      <dgm:t>
        <a:bodyPr/>
        <a:lstStyle/>
        <a:p>
          <a:endParaRPr lang="en-US"/>
        </a:p>
      </dgm:t>
    </dgm:pt>
    <dgm:pt modelId="{CA690B4D-B136-5F4D-ABD3-85B92DD20B38}" type="sibTrans" cxnId="{382E3AB5-22E3-9F46-9477-E27710FE652F}">
      <dgm:prSet/>
      <dgm:spPr/>
      <dgm:t>
        <a:bodyPr/>
        <a:lstStyle/>
        <a:p>
          <a:endParaRPr lang="en-US"/>
        </a:p>
      </dgm:t>
    </dgm:pt>
    <dgm:pt modelId="{CCF78B0F-D6D7-EC44-BF6C-DE1726354E74}" type="pres">
      <dgm:prSet presAssocID="{86C54FC2-4C85-CB44-A4F4-ABAB06F3C868}" presName="Name0" presStyleCnt="0">
        <dgm:presLayoutVars>
          <dgm:dir/>
          <dgm:animLvl val="lvl"/>
          <dgm:resizeHandles val="exact"/>
        </dgm:presLayoutVars>
      </dgm:prSet>
      <dgm:spPr/>
      <dgm:t>
        <a:bodyPr/>
        <a:lstStyle/>
        <a:p>
          <a:endParaRPr lang="en-US"/>
        </a:p>
      </dgm:t>
    </dgm:pt>
    <dgm:pt modelId="{C48FF894-851E-3944-8461-25192C2A06CB}" type="pres">
      <dgm:prSet presAssocID="{B9742CE6-D30B-064E-B9EF-0A464A5B94FA}" presName="composite" presStyleCnt="0"/>
      <dgm:spPr/>
    </dgm:pt>
    <dgm:pt modelId="{C11B8927-92E9-E448-AC55-A1999D35A709}" type="pres">
      <dgm:prSet presAssocID="{B9742CE6-D30B-064E-B9EF-0A464A5B94FA}" presName="parTx" presStyleLbl="alignNode1" presStyleIdx="0" presStyleCnt="3">
        <dgm:presLayoutVars>
          <dgm:chMax val="0"/>
          <dgm:chPref val="0"/>
          <dgm:bulletEnabled val="1"/>
        </dgm:presLayoutVars>
      </dgm:prSet>
      <dgm:spPr/>
      <dgm:t>
        <a:bodyPr/>
        <a:lstStyle/>
        <a:p>
          <a:endParaRPr lang="en-US"/>
        </a:p>
      </dgm:t>
    </dgm:pt>
    <dgm:pt modelId="{8F1AEFA8-7AB2-234A-AAE8-EE53294DDF6C}" type="pres">
      <dgm:prSet presAssocID="{B9742CE6-D30B-064E-B9EF-0A464A5B94FA}" presName="desTx" presStyleLbl="alignAccFollowNode1" presStyleIdx="0" presStyleCnt="3">
        <dgm:presLayoutVars>
          <dgm:bulletEnabled val="1"/>
        </dgm:presLayoutVars>
      </dgm:prSet>
      <dgm:spPr/>
      <dgm:t>
        <a:bodyPr/>
        <a:lstStyle/>
        <a:p>
          <a:endParaRPr lang="en-US"/>
        </a:p>
      </dgm:t>
    </dgm:pt>
    <dgm:pt modelId="{D641147A-24EB-DB47-92C1-D30ABCA5F985}" type="pres">
      <dgm:prSet presAssocID="{8E306268-8958-2F45-9CA8-AF1610342D4E}" presName="space" presStyleCnt="0"/>
      <dgm:spPr/>
    </dgm:pt>
    <dgm:pt modelId="{857CEAD5-E3F4-004A-8CCB-701C2B735E32}" type="pres">
      <dgm:prSet presAssocID="{F0210C36-8B73-F849-AA78-C422EF0B6AC3}" presName="composite" presStyleCnt="0"/>
      <dgm:spPr/>
    </dgm:pt>
    <dgm:pt modelId="{600A406A-E6CB-594A-B400-09FC87DD37D7}" type="pres">
      <dgm:prSet presAssocID="{F0210C36-8B73-F849-AA78-C422EF0B6AC3}" presName="parTx" presStyleLbl="alignNode1" presStyleIdx="1" presStyleCnt="3">
        <dgm:presLayoutVars>
          <dgm:chMax val="0"/>
          <dgm:chPref val="0"/>
          <dgm:bulletEnabled val="1"/>
        </dgm:presLayoutVars>
      </dgm:prSet>
      <dgm:spPr/>
      <dgm:t>
        <a:bodyPr/>
        <a:lstStyle/>
        <a:p>
          <a:endParaRPr lang="en-US"/>
        </a:p>
      </dgm:t>
    </dgm:pt>
    <dgm:pt modelId="{781D5E4B-F86D-924A-BC41-C7667655BD82}" type="pres">
      <dgm:prSet presAssocID="{F0210C36-8B73-F849-AA78-C422EF0B6AC3}" presName="desTx" presStyleLbl="alignAccFollowNode1" presStyleIdx="1" presStyleCnt="3">
        <dgm:presLayoutVars>
          <dgm:bulletEnabled val="1"/>
        </dgm:presLayoutVars>
      </dgm:prSet>
      <dgm:spPr/>
      <dgm:t>
        <a:bodyPr/>
        <a:lstStyle/>
        <a:p>
          <a:endParaRPr lang="en-US"/>
        </a:p>
      </dgm:t>
    </dgm:pt>
    <dgm:pt modelId="{CF5C868E-4188-E842-825E-E64AC3825641}" type="pres">
      <dgm:prSet presAssocID="{722C20C0-7951-ED4A-890A-D5CF1293B5AC}" presName="space" presStyleCnt="0"/>
      <dgm:spPr/>
    </dgm:pt>
    <dgm:pt modelId="{346E93D3-76A5-AF46-90C6-993BC88247B5}" type="pres">
      <dgm:prSet presAssocID="{3AC66A0A-0CC5-CD41-9185-E7ED24830A0D}" presName="composite" presStyleCnt="0"/>
      <dgm:spPr/>
    </dgm:pt>
    <dgm:pt modelId="{6AB72217-9CC8-814A-89F2-9C29E0F7760E}" type="pres">
      <dgm:prSet presAssocID="{3AC66A0A-0CC5-CD41-9185-E7ED24830A0D}" presName="parTx" presStyleLbl="alignNode1" presStyleIdx="2" presStyleCnt="3">
        <dgm:presLayoutVars>
          <dgm:chMax val="0"/>
          <dgm:chPref val="0"/>
          <dgm:bulletEnabled val="1"/>
        </dgm:presLayoutVars>
      </dgm:prSet>
      <dgm:spPr/>
      <dgm:t>
        <a:bodyPr/>
        <a:lstStyle/>
        <a:p>
          <a:endParaRPr lang="en-US"/>
        </a:p>
      </dgm:t>
    </dgm:pt>
    <dgm:pt modelId="{7AD21AE2-02DA-6B47-91BB-A7BFD64D0D3D}" type="pres">
      <dgm:prSet presAssocID="{3AC66A0A-0CC5-CD41-9185-E7ED24830A0D}" presName="desTx" presStyleLbl="alignAccFollowNode1" presStyleIdx="2" presStyleCnt="3">
        <dgm:presLayoutVars>
          <dgm:bulletEnabled val="1"/>
        </dgm:presLayoutVars>
      </dgm:prSet>
      <dgm:spPr/>
      <dgm:t>
        <a:bodyPr/>
        <a:lstStyle/>
        <a:p>
          <a:endParaRPr lang="en-US"/>
        </a:p>
      </dgm:t>
    </dgm:pt>
  </dgm:ptLst>
  <dgm:cxnLst>
    <dgm:cxn modelId="{DDD91B0B-461A-487C-9AD4-FD79F5B423E3}" type="presOf" srcId="{86C54FC2-4C85-CB44-A4F4-ABAB06F3C868}" destId="{CCF78B0F-D6D7-EC44-BF6C-DE1726354E74}" srcOrd="0" destOrd="0" presId="urn:microsoft.com/office/officeart/2005/8/layout/hList1"/>
    <dgm:cxn modelId="{08AD0AAA-892F-8C41-A0FA-65D5ED03C6C6}" srcId="{F0210C36-8B73-F849-AA78-C422EF0B6AC3}" destId="{DCF74B8E-A671-8E4A-BFBD-2CC2FFDA8297}" srcOrd="0" destOrd="0" parTransId="{76EC7298-07F5-D445-8E97-75905916F027}" sibTransId="{A0C61965-9A6C-364A-8FEB-0999E4179577}"/>
    <dgm:cxn modelId="{4FA1FF1D-5B9D-41A7-ADBD-F45F337C9504}" type="presOf" srcId="{C96C59EA-46A9-054D-A394-3AFA374FC8A4}" destId="{7AD21AE2-02DA-6B47-91BB-A7BFD64D0D3D}" srcOrd="0" destOrd="0" presId="urn:microsoft.com/office/officeart/2005/8/layout/hList1"/>
    <dgm:cxn modelId="{8F094D95-4199-DA43-90BB-6ACCBF9B255C}" srcId="{86C54FC2-4C85-CB44-A4F4-ABAB06F3C868}" destId="{B9742CE6-D30B-064E-B9EF-0A464A5B94FA}" srcOrd="0" destOrd="0" parTransId="{D8D27A1B-6171-554F-9B9C-AB5B813776DD}" sibTransId="{8E306268-8958-2F45-9CA8-AF1610342D4E}"/>
    <dgm:cxn modelId="{F7D71AE8-9A11-4546-8B78-29718841849F}" type="presOf" srcId="{B9742CE6-D30B-064E-B9EF-0A464A5B94FA}" destId="{C11B8927-92E9-E448-AC55-A1999D35A709}" srcOrd="0" destOrd="0" presId="urn:microsoft.com/office/officeart/2005/8/layout/hList1"/>
    <dgm:cxn modelId="{71805336-6FC3-4239-91C0-CD48558ABB26}" type="presOf" srcId="{3AC66A0A-0CC5-CD41-9185-E7ED24830A0D}" destId="{6AB72217-9CC8-814A-89F2-9C29E0F7760E}" srcOrd="0" destOrd="0" presId="urn:microsoft.com/office/officeart/2005/8/layout/hList1"/>
    <dgm:cxn modelId="{F4DB16BB-B289-0141-92EF-A4F0E9C56FDC}" srcId="{86C54FC2-4C85-CB44-A4F4-ABAB06F3C868}" destId="{F0210C36-8B73-F849-AA78-C422EF0B6AC3}" srcOrd="1" destOrd="0" parTransId="{5C1D6CFD-3F35-C74A-B806-664DF9A68045}" sibTransId="{722C20C0-7951-ED4A-890A-D5CF1293B5AC}"/>
    <dgm:cxn modelId="{592F2537-864D-43BF-97DE-B42C575865BD}" type="presOf" srcId="{7C51F1C4-BFDA-4C40-9913-F2E564136400}" destId="{8F1AEFA8-7AB2-234A-AAE8-EE53294DDF6C}" srcOrd="0" destOrd="0" presId="urn:microsoft.com/office/officeart/2005/8/layout/hList1"/>
    <dgm:cxn modelId="{8614E4D9-8696-45A9-AADA-D9581FD42E42}" type="presOf" srcId="{F0210C36-8B73-F849-AA78-C422EF0B6AC3}" destId="{600A406A-E6CB-594A-B400-09FC87DD37D7}" srcOrd="0" destOrd="0" presId="urn:microsoft.com/office/officeart/2005/8/layout/hList1"/>
    <dgm:cxn modelId="{382E3AB5-22E3-9F46-9477-E27710FE652F}" srcId="{3AC66A0A-0CC5-CD41-9185-E7ED24830A0D}" destId="{C96C59EA-46A9-054D-A394-3AFA374FC8A4}" srcOrd="0" destOrd="0" parTransId="{4CD6D663-9D9C-6E40-B2B1-01B5A748C3B5}" sibTransId="{CA690B4D-B136-5F4D-ABD3-85B92DD20B38}"/>
    <dgm:cxn modelId="{DA42B004-451B-C048-AEF0-CE4814CF05C6}" srcId="{86C54FC2-4C85-CB44-A4F4-ABAB06F3C868}" destId="{3AC66A0A-0CC5-CD41-9185-E7ED24830A0D}" srcOrd="2" destOrd="0" parTransId="{F5708234-65E1-A247-866B-2B1A3A19CA31}" sibTransId="{1EFBD5D0-2076-2C4C-A5BB-04901C284780}"/>
    <dgm:cxn modelId="{C248FAC9-20F9-4AAB-A91C-5515184F2326}" type="presOf" srcId="{DCF74B8E-A671-8E4A-BFBD-2CC2FFDA8297}" destId="{781D5E4B-F86D-924A-BC41-C7667655BD82}" srcOrd="0" destOrd="0" presId="urn:microsoft.com/office/officeart/2005/8/layout/hList1"/>
    <dgm:cxn modelId="{E84B274E-67F6-134D-AAED-E98D0520FE13}" srcId="{B9742CE6-D30B-064E-B9EF-0A464A5B94FA}" destId="{7C51F1C4-BFDA-4C40-9913-F2E564136400}" srcOrd="0" destOrd="0" parTransId="{A14ED91B-4C4D-1149-828F-D7F407C5FB39}" sibTransId="{186F9B06-802A-6D47-884A-BC3B51571991}"/>
    <dgm:cxn modelId="{513C1799-47B5-4B1D-BB9B-9EA969851A1D}" type="presParOf" srcId="{CCF78B0F-D6D7-EC44-BF6C-DE1726354E74}" destId="{C48FF894-851E-3944-8461-25192C2A06CB}" srcOrd="0" destOrd="0" presId="urn:microsoft.com/office/officeart/2005/8/layout/hList1"/>
    <dgm:cxn modelId="{924ECCAD-E304-4208-B22A-F1588E71F73C}" type="presParOf" srcId="{C48FF894-851E-3944-8461-25192C2A06CB}" destId="{C11B8927-92E9-E448-AC55-A1999D35A709}" srcOrd="0" destOrd="0" presId="urn:microsoft.com/office/officeart/2005/8/layout/hList1"/>
    <dgm:cxn modelId="{C11CD02F-1F25-4057-ACE2-8AC3C3D9E7F7}" type="presParOf" srcId="{C48FF894-851E-3944-8461-25192C2A06CB}" destId="{8F1AEFA8-7AB2-234A-AAE8-EE53294DDF6C}" srcOrd="1" destOrd="0" presId="urn:microsoft.com/office/officeart/2005/8/layout/hList1"/>
    <dgm:cxn modelId="{46D07C7A-BD28-4136-B29F-1288DB09C9BB}" type="presParOf" srcId="{CCF78B0F-D6D7-EC44-BF6C-DE1726354E74}" destId="{D641147A-24EB-DB47-92C1-D30ABCA5F985}" srcOrd="1" destOrd="0" presId="urn:microsoft.com/office/officeart/2005/8/layout/hList1"/>
    <dgm:cxn modelId="{735D98B9-7EED-4CF5-80D6-C3EC9F706B6F}" type="presParOf" srcId="{CCF78B0F-D6D7-EC44-BF6C-DE1726354E74}" destId="{857CEAD5-E3F4-004A-8CCB-701C2B735E32}" srcOrd="2" destOrd="0" presId="urn:microsoft.com/office/officeart/2005/8/layout/hList1"/>
    <dgm:cxn modelId="{ED13C01F-D3F4-48C2-820C-3FC1969229FB}" type="presParOf" srcId="{857CEAD5-E3F4-004A-8CCB-701C2B735E32}" destId="{600A406A-E6CB-594A-B400-09FC87DD37D7}" srcOrd="0" destOrd="0" presId="urn:microsoft.com/office/officeart/2005/8/layout/hList1"/>
    <dgm:cxn modelId="{4BADED10-8295-4141-A3C6-0C1CD04CECA2}" type="presParOf" srcId="{857CEAD5-E3F4-004A-8CCB-701C2B735E32}" destId="{781D5E4B-F86D-924A-BC41-C7667655BD82}" srcOrd="1" destOrd="0" presId="urn:microsoft.com/office/officeart/2005/8/layout/hList1"/>
    <dgm:cxn modelId="{AE5E7EB2-B819-4D8E-B8CD-AE9A83231931}" type="presParOf" srcId="{CCF78B0F-D6D7-EC44-BF6C-DE1726354E74}" destId="{CF5C868E-4188-E842-825E-E64AC3825641}" srcOrd="3" destOrd="0" presId="urn:microsoft.com/office/officeart/2005/8/layout/hList1"/>
    <dgm:cxn modelId="{D2DF30E6-70F2-48EF-9468-69716507BF00}" type="presParOf" srcId="{CCF78B0F-D6D7-EC44-BF6C-DE1726354E74}" destId="{346E93D3-76A5-AF46-90C6-993BC88247B5}" srcOrd="4" destOrd="0" presId="urn:microsoft.com/office/officeart/2005/8/layout/hList1"/>
    <dgm:cxn modelId="{AAABC3A8-B376-4BB2-AB29-5DF83C083692}" type="presParOf" srcId="{346E93D3-76A5-AF46-90C6-993BC88247B5}" destId="{6AB72217-9CC8-814A-89F2-9C29E0F7760E}" srcOrd="0" destOrd="0" presId="urn:microsoft.com/office/officeart/2005/8/layout/hList1"/>
    <dgm:cxn modelId="{E8C55839-2153-47CD-B2AA-1E78C686A16C}" type="presParOf" srcId="{346E93D3-76A5-AF46-90C6-993BC88247B5}" destId="{7AD21AE2-02DA-6B47-91BB-A7BFD64D0D3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599D78D9-EE64-7945-B0E9-A5843C1E4A7E}" type="doc">
      <dgm:prSet loTypeId="urn:microsoft.com/office/officeart/2005/8/layout/lProcess1" loCatId="" qsTypeId="urn:microsoft.com/office/officeart/2005/8/quickstyle/simple4" qsCatId="simple" csTypeId="urn:microsoft.com/office/officeart/2005/8/colors/accent1_2" csCatId="accent1" phldr="1"/>
      <dgm:spPr/>
      <dgm:t>
        <a:bodyPr/>
        <a:lstStyle/>
        <a:p>
          <a:endParaRPr lang="en-US"/>
        </a:p>
      </dgm:t>
    </dgm:pt>
    <dgm:pt modelId="{972E5748-98F6-9546-A223-675E3E60B3DA}">
      <dgm:prSet/>
      <dgm:spPr/>
      <dgm:t>
        <a:bodyPr/>
        <a:lstStyle/>
        <a:p>
          <a:pPr rtl="0"/>
          <a:r>
            <a:rPr lang="en-US" dirty="0" smtClean="0"/>
            <a:t>Signature approaches</a:t>
          </a:r>
          <a:endParaRPr lang="en-US" dirty="0"/>
        </a:p>
      </dgm:t>
    </dgm:pt>
    <dgm:pt modelId="{C8B46E39-8D40-474B-88DD-8A3E65022580}" type="parTrans" cxnId="{C0007A4C-DEF7-1C44-BECD-42A751BC9C94}">
      <dgm:prSet/>
      <dgm:spPr/>
      <dgm:t>
        <a:bodyPr/>
        <a:lstStyle/>
        <a:p>
          <a:endParaRPr lang="en-US"/>
        </a:p>
      </dgm:t>
    </dgm:pt>
    <dgm:pt modelId="{A0111275-E442-C74D-A9BA-C8D18CAA9429}" type="sibTrans" cxnId="{C0007A4C-DEF7-1C44-BECD-42A751BC9C94}">
      <dgm:prSet/>
      <dgm:spPr/>
      <dgm:t>
        <a:bodyPr/>
        <a:lstStyle/>
        <a:p>
          <a:endParaRPr lang="en-US"/>
        </a:p>
      </dgm:t>
    </dgm:pt>
    <dgm:pt modelId="{FD262163-D4EE-2D4D-9F83-1096FACFA993}">
      <dgm:prSet/>
      <dgm:spPr/>
      <dgm:t>
        <a:bodyPr/>
        <a:lstStyle/>
        <a:p>
          <a:pPr rtl="0"/>
          <a:r>
            <a:rPr lang="en-US" dirty="0" smtClean="0"/>
            <a:t>Match a large collection of known patterns of malicious data against data stored on a system or in transit over a network</a:t>
          </a:r>
          <a:endParaRPr lang="en-US" dirty="0"/>
        </a:p>
      </dgm:t>
    </dgm:pt>
    <dgm:pt modelId="{399651AD-F445-AC44-9E4C-96EA41021DDD}" type="parTrans" cxnId="{F564FB4C-5E32-DC46-B983-AFDDA5BE9EA6}">
      <dgm:prSet/>
      <dgm:spPr/>
      <dgm:t>
        <a:bodyPr/>
        <a:lstStyle/>
        <a:p>
          <a:endParaRPr lang="en-US"/>
        </a:p>
      </dgm:t>
    </dgm:pt>
    <dgm:pt modelId="{0B0AE762-940E-FE42-94FD-4999E253DD8A}" type="sibTrans" cxnId="{F564FB4C-5E32-DC46-B983-AFDDA5BE9EA6}">
      <dgm:prSet/>
      <dgm:spPr/>
      <dgm:t>
        <a:bodyPr/>
        <a:lstStyle/>
        <a:p>
          <a:endParaRPr lang="en-US"/>
        </a:p>
      </dgm:t>
    </dgm:pt>
    <dgm:pt modelId="{EE89773C-AB55-4C44-8E97-BF67948F25D2}">
      <dgm:prSet/>
      <dgm:spPr/>
      <dgm:t>
        <a:bodyPr/>
        <a:lstStyle/>
        <a:p>
          <a:pPr rtl="0"/>
          <a:r>
            <a:rPr lang="en-US" dirty="0" smtClean="0"/>
            <a:t>The signatures need to be large enough to minimize the false alarm rate, while still detecting a sufficiently large fraction of malicious data</a:t>
          </a:r>
          <a:endParaRPr lang="en-US" dirty="0"/>
        </a:p>
      </dgm:t>
    </dgm:pt>
    <dgm:pt modelId="{868824A0-52E7-1248-AA0D-5F99C95E5791}" type="parTrans" cxnId="{0C369E87-D922-524D-952C-F349D4DCCEB4}">
      <dgm:prSet/>
      <dgm:spPr/>
      <dgm:t>
        <a:bodyPr/>
        <a:lstStyle/>
        <a:p>
          <a:endParaRPr lang="en-US"/>
        </a:p>
      </dgm:t>
    </dgm:pt>
    <dgm:pt modelId="{E6CE358F-E8F4-274C-AAF9-76A73A6C5CD3}" type="sibTrans" cxnId="{0C369E87-D922-524D-952C-F349D4DCCEB4}">
      <dgm:prSet/>
      <dgm:spPr/>
      <dgm:t>
        <a:bodyPr/>
        <a:lstStyle/>
        <a:p>
          <a:endParaRPr lang="en-US"/>
        </a:p>
      </dgm:t>
    </dgm:pt>
    <dgm:pt modelId="{C6BAD16A-8F28-3744-94B7-6C15B19BE5FB}">
      <dgm:prSet/>
      <dgm:spPr/>
      <dgm:t>
        <a:bodyPr/>
        <a:lstStyle/>
        <a:p>
          <a:pPr rtl="0"/>
          <a:r>
            <a:rPr lang="en-US" dirty="0" smtClean="0"/>
            <a:t>Widely used in anti-virus products, network traffic scanning proxies, and in NIDS</a:t>
          </a:r>
          <a:endParaRPr lang="en-US" dirty="0"/>
        </a:p>
      </dgm:t>
    </dgm:pt>
    <dgm:pt modelId="{FD4369F3-3D23-3A4C-B0A1-5A14DD29C014}" type="parTrans" cxnId="{901556E5-39DE-1244-82AD-56CBA2139866}">
      <dgm:prSet/>
      <dgm:spPr/>
      <dgm:t>
        <a:bodyPr/>
        <a:lstStyle/>
        <a:p>
          <a:endParaRPr lang="en-US"/>
        </a:p>
      </dgm:t>
    </dgm:pt>
    <dgm:pt modelId="{F5125E03-2C98-2F4D-9A9E-BA49F152302B}" type="sibTrans" cxnId="{901556E5-39DE-1244-82AD-56CBA2139866}">
      <dgm:prSet/>
      <dgm:spPr/>
      <dgm:t>
        <a:bodyPr/>
        <a:lstStyle/>
        <a:p>
          <a:endParaRPr lang="en-US"/>
        </a:p>
      </dgm:t>
    </dgm:pt>
    <dgm:pt modelId="{D76728A6-C264-6F4A-A429-6D79C0F130EC}">
      <dgm:prSet/>
      <dgm:spPr/>
      <dgm:t>
        <a:bodyPr/>
        <a:lstStyle/>
        <a:p>
          <a:pPr rtl="0"/>
          <a:r>
            <a:rPr lang="en-US" dirty="0" smtClean="0"/>
            <a:t>Rule-based heuristic identification</a:t>
          </a:r>
          <a:endParaRPr lang="en-US" dirty="0"/>
        </a:p>
      </dgm:t>
    </dgm:pt>
    <dgm:pt modelId="{0A8C4BA4-D3C8-E64C-8DE6-8321D961F56E}" type="parTrans" cxnId="{BB754595-B195-3F43-B567-9CBAB2C1B051}">
      <dgm:prSet/>
      <dgm:spPr/>
      <dgm:t>
        <a:bodyPr/>
        <a:lstStyle/>
        <a:p>
          <a:endParaRPr lang="en-US"/>
        </a:p>
      </dgm:t>
    </dgm:pt>
    <dgm:pt modelId="{314ECB32-B498-7A46-8EA2-DD219750A41C}" type="sibTrans" cxnId="{BB754595-B195-3F43-B567-9CBAB2C1B051}">
      <dgm:prSet/>
      <dgm:spPr/>
      <dgm:t>
        <a:bodyPr/>
        <a:lstStyle/>
        <a:p>
          <a:endParaRPr lang="en-US"/>
        </a:p>
      </dgm:t>
    </dgm:pt>
    <dgm:pt modelId="{175E784C-6F99-F847-8CBC-19F602B2CB2D}">
      <dgm:prSet/>
      <dgm:spPr/>
      <dgm:t>
        <a:bodyPr/>
        <a:lstStyle/>
        <a:p>
          <a:pPr rtl="0"/>
          <a:r>
            <a:rPr lang="en-US" dirty="0" smtClean="0"/>
            <a:t>Involves the use of rules for identifying known penetrations or penetrations that would exploit known weaknesses</a:t>
          </a:r>
          <a:endParaRPr lang="en-US" dirty="0"/>
        </a:p>
      </dgm:t>
    </dgm:pt>
    <dgm:pt modelId="{56E3A7A0-7458-3F46-AFB0-5C77D0441412}" type="parTrans" cxnId="{598EE342-96D7-A543-BD0A-006BF094186D}">
      <dgm:prSet/>
      <dgm:spPr/>
      <dgm:t>
        <a:bodyPr/>
        <a:lstStyle/>
        <a:p>
          <a:endParaRPr lang="en-US"/>
        </a:p>
      </dgm:t>
    </dgm:pt>
    <dgm:pt modelId="{93BDE22D-A0A7-964B-A3CC-1B248EEA904B}" type="sibTrans" cxnId="{598EE342-96D7-A543-BD0A-006BF094186D}">
      <dgm:prSet/>
      <dgm:spPr/>
      <dgm:t>
        <a:bodyPr/>
        <a:lstStyle/>
        <a:p>
          <a:endParaRPr lang="en-US"/>
        </a:p>
      </dgm:t>
    </dgm:pt>
    <dgm:pt modelId="{B1FF6CCE-70CA-8545-BB15-C2F8BD852207}">
      <dgm:prSet/>
      <dgm:spPr/>
      <dgm:t>
        <a:bodyPr/>
        <a:lstStyle/>
        <a:p>
          <a:pPr rtl="0"/>
          <a:r>
            <a:rPr lang="en-US" dirty="0" smtClean="0"/>
            <a:t>Rules can also be defined that identify suspicious behavior</a:t>
          </a:r>
          <a:endParaRPr lang="en-US" dirty="0"/>
        </a:p>
      </dgm:t>
    </dgm:pt>
    <dgm:pt modelId="{35D2A531-868B-174C-94CA-9E9A787DA034}" type="parTrans" cxnId="{81BDB34A-B0AA-554F-B1FB-E30FA31EF22A}">
      <dgm:prSet/>
      <dgm:spPr/>
      <dgm:t>
        <a:bodyPr/>
        <a:lstStyle/>
        <a:p>
          <a:endParaRPr lang="en-US"/>
        </a:p>
      </dgm:t>
    </dgm:pt>
    <dgm:pt modelId="{FE2F587B-E282-1F42-BBAB-DFF64682F5C8}" type="sibTrans" cxnId="{81BDB34A-B0AA-554F-B1FB-E30FA31EF22A}">
      <dgm:prSet/>
      <dgm:spPr/>
      <dgm:t>
        <a:bodyPr/>
        <a:lstStyle/>
        <a:p>
          <a:endParaRPr lang="en-US"/>
        </a:p>
      </dgm:t>
    </dgm:pt>
    <dgm:pt modelId="{F003F8DA-05D3-BF48-A85B-578813A8EE85}">
      <dgm:prSet/>
      <dgm:spPr/>
      <dgm:t>
        <a:bodyPr/>
        <a:lstStyle/>
        <a:p>
          <a:pPr rtl="0"/>
          <a:r>
            <a:rPr lang="en-US" dirty="0" smtClean="0"/>
            <a:t>SNORT is an example of a rule-based NIDS</a:t>
          </a:r>
          <a:endParaRPr lang="en-US" dirty="0"/>
        </a:p>
      </dgm:t>
    </dgm:pt>
    <dgm:pt modelId="{8D0ECBDA-6245-424C-B0F2-E277B36836AA}" type="parTrans" cxnId="{F0020447-67F9-3C45-846D-E9B3D96DD5A2}">
      <dgm:prSet/>
      <dgm:spPr/>
      <dgm:t>
        <a:bodyPr/>
        <a:lstStyle/>
        <a:p>
          <a:endParaRPr lang="en-US"/>
        </a:p>
      </dgm:t>
    </dgm:pt>
    <dgm:pt modelId="{094F453E-4C2A-F244-BFE2-12F7054B44E6}" type="sibTrans" cxnId="{F0020447-67F9-3C45-846D-E9B3D96DD5A2}">
      <dgm:prSet/>
      <dgm:spPr/>
      <dgm:t>
        <a:bodyPr/>
        <a:lstStyle/>
        <a:p>
          <a:endParaRPr lang="en-US"/>
        </a:p>
      </dgm:t>
    </dgm:pt>
    <dgm:pt modelId="{E577D94E-64E8-F44A-AC14-E36F0E3AC234}" type="pres">
      <dgm:prSet presAssocID="{599D78D9-EE64-7945-B0E9-A5843C1E4A7E}" presName="Name0" presStyleCnt="0">
        <dgm:presLayoutVars>
          <dgm:dir/>
          <dgm:animLvl val="lvl"/>
          <dgm:resizeHandles val="exact"/>
        </dgm:presLayoutVars>
      </dgm:prSet>
      <dgm:spPr/>
      <dgm:t>
        <a:bodyPr/>
        <a:lstStyle/>
        <a:p>
          <a:endParaRPr lang="en-US"/>
        </a:p>
      </dgm:t>
    </dgm:pt>
    <dgm:pt modelId="{1BB5F646-7CEE-1642-BE01-7442081657DE}" type="pres">
      <dgm:prSet presAssocID="{972E5748-98F6-9546-A223-675E3E60B3DA}" presName="vertFlow" presStyleCnt="0"/>
      <dgm:spPr/>
    </dgm:pt>
    <dgm:pt modelId="{F1E87702-BA70-1746-A710-216DD158CEEA}" type="pres">
      <dgm:prSet presAssocID="{972E5748-98F6-9546-A223-675E3E60B3DA}" presName="header" presStyleLbl="node1" presStyleIdx="0" presStyleCnt="2"/>
      <dgm:spPr/>
      <dgm:t>
        <a:bodyPr/>
        <a:lstStyle/>
        <a:p>
          <a:endParaRPr lang="en-US"/>
        </a:p>
      </dgm:t>
    </dgm:pt>
    <dgm:pt modelId="{3D92E084-E3C1-AC4C-8845-9645C33C6766}" type="pres">
      <dgm:prSet presAssocID="{399651AD-F445-AC44-9E4C-96EA41021DDD}" presName="parTrans" presStyleLbl="sibTrans2D1" presStyleIdx="0" presStyleCnt="6"/>
      <dgm:spPr/>
      <dgm:t>
        <a:bodyPr/>
        <a:lstStyle/>
        <a:p>
          <a:endParaRPr lang="en-US"/>
        </a:p>
      </dgm:t>
    </dgm:pt>
    <dgm:pt modelId="{C284C222-A87B-1C4B-9F8F-42645872FE95}" type="pres">
      <dgm:prSet presAssocID="{FD262163-D4EE-2D4D-9F83-1096FACFA993}" presName="child" presStyleLbl="alignAccFollowNode1" presStyleIdx="0" presStyleCnt="6">
        <dgm:presLayoutVars>
          <dgm:chMax val="0"/>
          <dgm:bulletEnabled val="1"/>
        </dgm:presLayoutVars>
      </dgm:prSet>
      <dgm:spPr/>
      <dgm:t>
        <a:bodyPr/>
        <a:lstStyle/>
        <a:p>
          <a:endParaRPr lang="en-US"/>
        </a:p>
      </dgm:t>
    </dgm:pt>
    <dgm:pt modelId="{AE2682B1-4508-844D-999F-2F6CEC873EB7}" type="pres">
      <dgm:prSet presAssocID="{0B0AE762-940E-FE42-94FD-4999E253DD8A}" presName="sibTrans" presStyleLbl="sibTrans2D1" presStyleIdx="1" presStyleCnt="6"/>
      <dgm:spPr/>
      <dgm:t>
        <a:bodyPr/>
        <a:lstStyle/>
        <a:p>
          <a:endParaRPr lang="en-US"/>
        </a:p>
      </dgm:t>
    </dgm:pt>
    <dgm:pt modelId="{D9B71745-BF62-F64E-BBE9-AD1D457E71F1}" type="pres">
      <dgm:prSet presAssocID="{EE89773C-AB55-4C44-8E97-BF67948F25D2}" presName="child" presStyleLbl="alignAccFollowNode1" presStyleIdx="1" presStyleCnt="6">
        <dgm:presLayoutVars>
          <dgm:chMax val="0"/>
          <dgm:bulletEnabled val="1"/>
        </dgm:presLayoutVars>
      </dgm:prSet>
      <dgm:spPr/>
      <dgm:t>
        <a:bodyPr/>
        <a:lstStyle/>
        <a:p>
          <a:endParaRPr lang="en-US"/>
        </a:p>
      </dgm:t>
    </dgm:pt>
    <dgm:pt modelId="{9A997A0F-521D-CB4C-8234-AC2FBFCC3E94}" type="pres">
      <dgm:prSet presAssocID="{E6CE358F-E8F4-274C-AAF9-76A73A6C5CD3}" presName="sibTrans" presStyleLbl="sibTrans2D1" presStyleIdx="2" presStyleCnt="6"/>
      <dgm:spPr/>
      <dgm:t>
        <a:bodyPr/>
        <a:lstStyle/>
        <a:p>
          <a:endParaRPr lang="en-US"/>
        </a:p>
      </dgm:t>
    </dgm:pt>
    <dgm:pt modelId="{42D15982-6E08-8042-8424-FFD4873779CE}" type="pres">
      <dgm:prSet presAssocID="{C6BAD16A-8F28-3744-94B7-6C15B19BE5FB}" presName="child" presStyleLbl="alignAccFollowNode1" presStyleIdx="2" presStyleCnt="6">
        <dgm:presLayoutVars>
          <dgm:chMax val="0"/>
          <dgm:bulletEnabled val="1"/>
        </dgm:presLayoutVars>
      </dgm:prSet>
      <dgm:spPr/>
      <dgm:t>
        <a:bodyPr/>
        <a:lstStyle/>
        <a:p>
          <a:endParaRPr lang="en-US"/>
        </a:p>
      </dgm:t>
    </dgm:pt>
    <dgm:pt modelId="{C07C70A5-4C3B-BC4D-95C4-221A37729390}" type="pres">
      <dgm:prSet presAssocID="{972E5748-98F6-9546-A223-675E3E60B3DA}" presName="hSp" presStyleCnt="0"/>
      <dgm:spPr/>
    </dgm:pt>
    <dgm:pt modelId="{91457B87-2F63-F546-81FA-4323DD361FFD}" type="pres">
      <dgm:prSet presAssocID="{D76728A6-C264-6F4A-A429-6D79C0F130EC}" presName="vertFlow" presStyleCnt="0"/>
      <dgm:spPr/>
    </dgm:pt>
    <dgm:pt modelId="{3688F1B9-6CC4-6E45-AECC-F18826D4828A}" type="pres">
      <dgm:prSet presAssocID="{D76728A6-C264-6F4A-A429-6D79C0F130EC}" presName="header" presStyleLbl="node1" presStyleIdx="1" presStyleCnt="2"/>
      <dgm:spPr/>
      <dgm:t>
        <a:bodyPr/>
        <a:lstStyle/>
        <a:p>
          <a:endParaRPr lang="en-US"/>
        </a:p>
      </dgm:t>
    </dgm:pt>
    <dgm:pt modelId="{A7D272DE-B94B-0447-9D66-951363F8F959}" type="pres">
      <dgm:prSet presAssocID="{56E3A7A0-7458-3F46-AFB0-5C77D0441412}" presName="parTrans" presStyleLbl="sibTrans2D1" presStyleIdx="3" presStyleCnt="6"/>
      <dgm:spPr/>
      <dgm:t>
        <a:bodyPr/>
        <a:lstStyle/>
        <a:p>
          <a:endParaRPr lang="en-US"/>
        </a:p>
      </dgm:t>
    </dgm:pt>
    <dgm:pt modelId="{4E6780C5-1F9C-1148-B97B-4DDB3FFF4D06}" type="pres">
      <dgm:prSet presAssocID="{175E784C-6F99-F847-8CBC-19F602B2CB2D}" presName="child" presStyleLbl="alignAccFollowNode1" presStyleIdx="3" presStyleCnt="6">
        <dgm:presLayoutVars>
          <dgm:chMax val="0"/>
          <dgm:bulletEnabled val="1"/>
        </dgm:presLayoutVars>
      </dgm:prSet>
      <dgm:spPr/>
      <dgm:t>
        <a:bodyPr/>
        <a:lstStyle/>
        <a:p>
          <a:endParaRPr lang="en-US"/>
        </a:p>
      </dgm:t>
    </dgm:pt>
    <dgm:pt modelId="{836423A2-7472-4246-B096-CB68023FBD86}" type="pres">
      <dgm:prSet presAssocID="{93BDE22D-A0A7-964B-A3CC-1B248EEA904B}" presName="sibTrans" presStyleLbl="sibTrans2D1" presStyleIdx="4" presStyleCnt="6"/>
      <dgm:spPr/>
      <dgm:t>
        <a:bodyPr/>
        <a:lstStyle/>
        <a:p>
          <a:endParaRPr lang="en-US"/>
        </a:p>
      </dgm:t>
    </dgm:pt>
    <dgm:pt modelId="{72F78D0B-12CE-7540-AB22-E7B05DAD3CE0}" type="pres">
      <dgm:prSet presAssocID="{B1FF6CCE-70CA-8545-BB15-C2F8BD852207}" presName="child" presStyleLbl="alignAccFollowNode1" presStyleIdx="4" presStyleCnt="6">
        <dgm:presLayoutVars>
          <dgm:chMax val="0"/>
          <dgm:bulletEnabled val="1"/>
        </dgm:presLayoutVars>
      </dgm:prSet>
      <dgm:spPr/>
      <dgm:t>
        <a:bodyPr/>
        <a:lstStyle/>
        <a:p>
          <a:endParaRPr lang="en-US"/>
        </a:p>
      </dgm:t>
    </dgm:pt>
    <dgm:pt modelId="{850ADF5A-BE9E-3F4E-85F9-B8EF3527493E}" type="pres">
      <dgm:prSet presAssocID="{FE2F587B-E282-1F42-BBAB-DFF64682F5C8}" presName="sibTrans" presStyleLbl="sibTrans2D1" presStyleIdx="5" presStyleCnt="6"/>
      <dgm:spPr/>
      <dgm:t>
        <a:bodyPr/>
        <a:lstStyle/>
        <a:p>
          <a:endParaRPr lang="en-US"/>
        </a:p>
      </dgm:t>
    </dgm:pt>
    <dgm:pt modelId="{34EC1BF1-2224-2C48-B93A-071E23744497}" type="pres">
      <dgm:prSet presAssocID="{F003F8DA-05D3-BF48-A85B-578813A8EE85}" presName="child" presStyleLbl="alignAccFollowNode1" presStyleIdx="5" presStyleCnt="6">
        <dgm:presLayoutVars>
          <dgm:chMax val="0"/>
          <dgm:bulletEnabled val="1"/>
        </dgm:presLayoutVars>
      </dgm:prSet>
      <dgm:spPr/>
      <dgm:t>
        <a:bodyPr/>
        <a:lstStyle/>
        <a:p>
          <a:endParaRPr lang="en-US"/>
        </a:p>
      </dgm:t>
    </dgm:pt>
  </dgm:ptLst>
  <dgm:cxnLst>
    <dgm:cxn modelId="{F0020447-67F9-3C45-846D-E9B3D96DD5A2}" srcId="{D76728A6-C264-6F4A-A429-6D79C0F130EC}" destId="{F003F8DA-05D3-BF48-A85B-578813A8EE85}" srcOrd="2" destOrd="0" parTransId="{8D0ECBDA-6245-424C-B0F2-E277B36836AA}" sibTransId="{094F453E-4C2A-F244-BFE2-12F7054B44E6}"/>
    <dgm:cxn modelId="{CBEB15FD-1357-4FDA-AB88-D27FFD4322E0}" type="presOf" srcId="{EE89773C-AB55-4C44-8E97-BF67948F25D2}" destId="{D9B71745-BF62-F64E-BBE9-AD1D457E71F1}" srcOrd="0" destOrd="0" presId="urn:microsoft.com/office/officeart/2005/8/layout/lProcess1"/>
    <dgm:cxn modelId="{46532B11-C49E-4335-9A84-2ED3A502925E}" type="presOf" srcId="{56E3A7A0-7458-3F46-AFB0-5C77D0441412}" destId="{A7D272DE-B94B-0447-9D66-951363F8F959}" srcOrd="0" destOrd="0" presId="urn:microsoft.com/office/officeart/2005/8/layout/lProcess1"/>
    <dgm:cxn modelId="{6E561C50-FB9F-4FFD-A9DB-0B10B56AD164}" type="presOf" srcId="{FE2F587B-E282-1F42-BBAB-DFF64682F5C8}" destId="{850ADF5A-BE9E-3F4E-85F9-B8EF3527493E}" srcOrd="0" destOrd="0" presId="urn:microsoft.com/office/officeart/2005/8/layout/lProcess1"/>
    <dgm:cxn modelId="{4482CC33-B3E9-47ED-BD2E-5541A826A5A4}" type="presOf" srcId="{C6BAD16A-8F28-3744-94B7-6C15B19BE5FB}" destId="{42D15982-6E08-8042-8424-FFD4873779CE}" srcOrd="0" destOrd="0" presId="urn:microsoft.com/office/officeart/2005/8/layout/lProcess1"/>
    <dgm:cxn modelId="{F3E4ACE0-5028-479A-BDF5-79CBE337D6F5}" type="presOf" srcId="{399651AD-F445-AC44-9E4C-96EA41021DDD}" destId="{3D92E084-E3C1-AC4C-8845-9645C33C6766}" srcOrd="0" destOrd="0" presId="urn:microsoft.com/office/officeart/2005/8/layout/lProcess1"/>
    <dgm:cxn modelId="{7A1A7F11-B973-4E9C-B144-3828C315D429}" type="presOf" srcId="{93BDE22D-A0A7-964B-A3CC-1B248EEA904B}" destId="{836423A2-7472-4246-B096-CB68023FBD86}" srcOrd="0" destOrd="0" presId="urn:microsoft.com/office/officeart/2005/8/layout/lProcess1"/>
    <dgm:cxn modelId="{F2FC1EE3-28BA-485A-9651-8416C9081546}" type="presOf" srcId="{F003F8DA-05D3-BF48-A85B-578813A8EE85}" destId="{34EC1BF1-2224-2C48-B93A-071E23744497}" srcOrd="0" destOrd="0" presId="urn:microsoft.com/office/officeart/2005/8/layout/lProcess1"/>
    <dgm:cxn modelId="{BB754595-B195-3F43-B567-9CBAB2C1B051}" srcId="{599D78D9-EE64-7945-B0E9-A5843C1E4A7E}" destId="{D76728A6-C264-6F4A-A429-6D79C0F130EC}" srcOrd="1" destOrd="0" parTransId="{0A8C4BA4-D3C8-E64C-8DE6-8321D961F56E}" sibTransId="{314ECB32-B498-7A46-8EA2-DD219750A41C}"/>
    <dgm:cxn modelId="{C0007A4C-DEF7-1C44-BECD-42A751BC9C94}" srcId="{599D78D9-EE64-7945-B0E9-A5843C1E4A7E}" destId="{972E5748-98F6-9546-A223-675E3E60B3DA}" srcOrd="0" destOrd="0" parTransId="{C8B46E39-8D40-474B-88DD-8A3E65022580}" sibTransId="{A0111275-E442-C74D-A9BA-C8D18CAA9429}"/>
    <dgm:cxn modelId="{901556E5-39DE-1244-82AD-56CBA2139866}" srcId="{972E5748-98F6-9546-A223-675E3E60B3DA}" destId="{C6BAD16A-8F28-3744-94B7-6C15B19BE5FB}" srcOrd="2" destOrd="0" parTransId="{FD4369F3-3D23-3A4C-B0A1-5A14DD29C014}" sibTransId="{F5125E03-2C98-2F4D-9A9E-BA49F152302B}"/>
    <dgm:cxn modelId="{168770B7-598B-40C1-967C-CFAD2B4DD7C0}" type="presOf" srcId="{0B0AE762-940E-FE42-94FD-4999E253DD8A}" destId="{AE2682B1-4508-844D-999F-2F6CEC873EB7}" srcOrd="0" destOrd="0" presId="urn:microsoft.com/office/officeart/2005/8/layout/lProcess1"/>
    <dgm:cxn modelId="{0C369E87-D922-524D-952C-F349D4DCCEB4}" srcId="{972E5748-98F6-9546-A223-675E3E60B3DA}" destId="{EE89773C-AB55-4C44-8E97-BF67948F25D2}" srcOrd="1" destOrd="0" parTransId="{868824A0-52E7-1248-AA0D-5F99C95E5791}" sibTransId="{E6CE358F-E8F4-274C-AAF9-76A73A6C5CD3}"/>
    <dgm:cxn modelId="{88F165B3-364F-457C-B494-0F414F77D0BA}" type="presOf" srcId="{B1FF6CCE-70CA-8545-BB15-C2F8BD852207}" destId="{72F78D0B-12CE-7540-AB22-E7B05DAD3CE0}" srcOrd="0" destOrd="0" presId="urn:microsoft.com/office/officeart/2005/8/layout/lProcess1"/>
    <dgm:cxn modelId="{F4037B94-F4CF-4E0E-A8AE-D0594E154191}" type="presOf" srcId="{175E784C-6F99-F847-8CBC-19F602B2CB2D}" destId="{4E6780C5-1F9C-1148-B97B-4DDB3FFF4D06}" srcOrd="0" destOrd="0" presId="urn:microsoft.com/office/officeart/2005/8/layout/lProcess1"/>
    <dgm:cxn modelId="{598EE342-96D7-A543-BD0A-006BF094186D}" srcId="{D76728A6-C264-6F4A-A429-6D79C0F130EC}" destId="{175E784C-6F99-F847-8CBC-19F602B2CB2D}" srcOrd="0" destOrd="0" parTransId="{56E3A7A0-7458-3F46-AFB0-5C77D0441412}" sibTransId="{93BDE22D-A0A7-964B-A3CC-1B248EEA904B}"/>
    <dgm:cxn modelId="{615352FA-1EF1-4A7D-85FF-61C25332609C}" type="presOf" srcId="{FD262163-D4EE-2D4D-9F83-1096FACFA993}" destId="{C284C222-A87B-1C4B-9F8F-42645872FE95}" srcOrd="0" destOrd="0" presId="urn:microsoft.com/office/officeart/2005/8/layout/lProcess1"/>
    <dgm:cxn modelId="{2D29168D-684E-4971-88EF-0E10818401AE}" type="presOf" srcId="{972E5748-98F6-9546-A223-675E3E60B3DA}" destId="{F1E87702-BA70-1746-A710-216DD158CEEA}" srcOrd="0" destOrd="0" presId="urn:microsoft.com/office/officeart/2005/8/layout/lProcess1"/>
    <dgm:cxn modelId="{D4D79382-6381-4C1E-8DEB-EC899CB86C19}" type="presOf" srcId="{D76728A6-C264-6F4A-A429-6D79C0F130EC}" destId="{3688F1B9-6CC4-6E45-AECC-F18826D4828A}" srcOrd="0" destOrd="0" presId="urn:microsoft.com/office/officeart/2005/8/layout/lProcess1"/>
    <dgm:cxn modelId="{F564FB4C-5E32-DC46-B983-AFDDA5BE9EA6}" srcId="{972E5748-98F6-9546-A223-675E3E60B3DA}" destId="{FD262163-D4EE-2D4D-9F83-1096FACFA993}" srcOrd="0" destOrd="0" parTransId="{399651AD-F445-AC44-9E4C-96EA41021DDD}" sibTransId="{0B0AE762-940E-FE42-94FD-4999E253DD8A}"/>
    <dgm:cxn modelId="{BA7B547D-2192-41E5-8717-DCC6FE2FE5AE}" type="presOf" srcId="{599D78D9-EE64-7945-B0E9-A5843C1E4A7E}" destId="{E577D94E-64E8-F44A-AC14-E36F0E3AC234}" srcOrd="0" destOrd="0" presId="urn:microsoft.com/office/officeart/2005/8/layout/lProcess1"/>
    <dgm:cxn modelId="{392BCC55-0246-4994-BC46-58C4B0542ED3}" type="presOf" srcId="{E6CE358F-E8F4-274C-AAF9-76A73A6C5CD3}" destId="{9A997A0F-521D-CB4C-8234-AC2FBFCC3E94}" srcOrd="0" destOrd="0" presId="urn:microsoft.com/office/officeart/2005/8/layout/lProcess1"/>
    <dgm:cxn modelId="{81BDB34A-B0AA-554F-B1FB-E30FA31EF22A}" srcId="{D76728A6-C264-6F4A-A429-6D79C0F130EC}" destId="{B1FF6CCE-70CA-8545-BB15-C2F8BD852207}" srcOrd="1" destOrd="0" parTransId="{35D2A531-868B-174C-94CA-9E9A787DA034}" sibTransId="{FE2F587B-E282-1F42-BBAB-DFF64682F5C8}"/>
    <dgm:cxn modelId="{61C2EEF9-F2CF-47B8-84CD-A2C051B2BD36}" type="presParOf" srcId="{E577D94E-64E8-F44A-AC14-E36F0E3AC234}" destId="{1BB5F646-7CEE-1642-BE01-7442081657DE}" srcOrd="0" destOrd="0" presId="urn:microsoft.com/office/officeart/2005/8/layout/lProcess1"/>
    <dgm:cxn modelId="{B0145A8C-839A-47DC-9655-EC881EBC25A8}" type="presParOf" srcId="{1BB5F646-7CEE-1642-BE01-7442081657DE}" destId="{F1E87702-BA70-1746-A710-216DD158CEEA}" srcOrd="0" destOrd="0" presId="urn:microsoft.com/office/officeart/2005/8/layout/lProcess1"/>
    <dgm:cxn modelId="{DAEF6F98-E782-44CB-B8A0-578351AD7C6A}" type="presParOf" srcId="{1BB5F646-7CEE-1642-BE01-7442081657DE}" destId="{3D92E084-E3C1-AC4C-8845-9645C33C6766}" srcOrd="1" destOrd="0" presId="urn:microsoft.com/office/officeart/2005/8/layout/lProcess1"/>
    <dgm:cxn modelId="{62409005-1DC1-48EF-A538-B1C30BD38AC2}" type="presParOf" srcId="{1BB5F646-7CEE-1642-BE01-7442081657DE}" destId="{C284C222-A87B-1C4B-9F8F-42645872FE95}" srcOrd="2" destOrd="0" presId="urn:microsoft.com/office/officeart/2005/8/layout/lProcess1"/>
    <dgm:cxn modelId="{3C2D1B99-BB37-4FFD-AAB1-9D0971752A6B}" type="presParOf" srcId="{1BB5F646-7CEE-1642-BE01-7442081657DE}" destId="{AE2682B1-4508-844D-999F-2F6CEC873EB7}" srcOrd="3" destOrd="0" presId="urn:microsoft.com/office/officeart/2005/8/layout/lProcess1"/>
    <dgm:cxn modelId="{5F4E8E6A-A647-4CE9-BA02-9F75A6B9931B}" type="presParOf" srcId="{1BB5F646-7CEE-1642-BE01-7442081657DE}" destId="{D9B71745-BF62-F64E-BBE9-AD1D457E71F1}" srcOrd="4" destOrd="0" presId="urn:microsoft.com/office/officeart/2005/8/layout/lProcess1"/>
    <dgm:cxn modelId="{4DC68BC9-6569-4F2E-8B19-26452DE0E6CA}" type="presParOf" srcId="{1BB5F646-7CEE-1642-BE01-7442081657DE}" destId="{9A997A0F-521D-CB4C-8234-AC2FBFCC3E94}" srcOrd="5" destOrd="0" presId="urn:microsoft.com/office/officeart/2005/8/layout/lProcess1"/>
    <dgm:cxn modelId="{C95B4C01-71AD-4817-A985-D038143C7EB2}" type="presParOf" srcId="{1BB5F646-7CEE-1642-BE01-7442081657DE}" destId="{42D15982-6E08-8042-8424-FFD4873779CE}" srcOrd="6" destOrd="0" presId="urn:microsoft.com/office/officeart/2005/8/layout/lProcess1"/>
    <dgm:cxn modelId="{DDF7B52A-98EF-4819-A66E-D7B531BB266E}" type="presParOf" srcId="{E577D94E-64E8-F44A-AC14-E36F0E3AC234}" destId="{C07C70A5-4C3B-BC4D-95C4-221A37729390}" srcOrd="1" destOrd="0" presId="urn:microsoft.com/office/officeart/2005/8/layout/lProcess1"/>
    <dgm:cxn modelId="{88BD8EFC-E203-48DE-B7A2-1F7CC06D96F5}" type="presParOf" srcId="{E577D94E-64E8-F44A-AC14-E36F0E3AC234}" destId="{91457B87-2F63-F546-81FA-4323DD361FFD}" srcOrd="2" destOrd="0" presId="urn:microsoft.com/office/officeart/2005/8/layout/lProcess1"/>
    <dgm:cxn modelId="{4E25FDBD-BCCA-432B-B608-1A64FC7A2EDA}" type="presParOf" srcId="{91457B87-2F63-F546-81FA-4323DD361FFD}" destId="{3688F1B9-6CC4-6E45-AECC-F18826D4828A}" srcOrd="0" destOrd="0" presId="urn:microsoft.com/office/officeart/2005/8/layout/lProcess1"/>
    <dgm:cxn modelId="{7E556B6E-DDED-4D79-A5BE-47DAA23946C9}" type="presParOf" srcId="{91457B87-2F63-F546-81FA-4323DD361FFD}" destId="{A7D272DE-B94B-0447-9D66-951363F8F959}" srcOrd="1" destOrd="0" presId="urn:microsoft.com/office/officeart/2005/8/layout/lProcess1"/>
    <dgm:cxn modelId="{57CB5B0F-D99C-44A0-8B48-1EC7ECFF08CD}" type="presParOf" srcId="{91457B87-2F63-F546-81FA-4323DD361FFD}" destId="{4E6780C5-1F9C-1148-B97B-4DDB3FFF4D06}" srcOrd="2" destOrd="0" presId="urn:microsoft.com/office/officeart/2005/8/layout/lProcess1"/>
    <dgm:cxn modelId="{E6021AA4-F549-4595-BDDA-FC39D6126289}" type="presParOf" srcId="{91457B87-2F63-F546-81FA-4323DD361FFD}" destId="{836423A2-7472-4246-B096-CB68023FBD86}" srcOrd="3" destOrd="0" presId="urn:microsoft.com/office/officeart/2005/8/layout/lProcess1"/>
    <dgm:cxn modelId="{9DA3D1F6-BFD1-4BB8-849B-AF9E7CF33C49}" type="presParOf" srcId="{91457B87-2F63-F546-81FA-4323DD361FFD}" destId="{72F78D0B-12CE-7540-AB22-E7B05DAD3CE0}" srcOrd="4" destOrd="0" presId="urn:microsoft.com/office/officeart/2005/8/layout/lProcess1"/>
    <dgm:cxn modelId="{E1AC7DFF-650B-44D1-88C4-EBA90633A574}" type="presParOf" srcId="{91457B87-2F63-F546-81FA-4323DD361FFD}" destId="{850ADF5A-BE9E-3F4E-85F9-B8EF3527493E}" srcOrd="5" destOrd="0" presId="urn:microsoft.com/office/officeart/2005/8/layout/lProcess1"/>
    <dgm:cxn modelId="{2AED8AEF-2539-4AD1-99A9-63B291F1E59C}" type="presParOf" srcId="{91457B87-2F63-F546-81FA-4323DD361FFD}" destId="{34EC1BF1-2224-2C48-B93A-071E23744497}" srcOrd="6"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5C075CF2-4A1D-D248-B2FC-EF82A4EAA1C1}"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238C3D44-A117-4E4A-9E67-E09CF4B9D512}">
      <dgm:prSet phldrT="[Text]"/>
      <dgm:spPr/>
      <dgm:t>
        <a:bodyPr/>
        <a:lstStyle/>
        <a:p>
          <a:r>
            <a:rPr lang="en-US" dirty="0" smtClean="0">
              <a:solidFill>
                <a:schemeClr val="bg1"/>
              </a:solidFill>
              <a:effectLst/>
            </a:rPr>
            <a:t>Filtering rules are based on information contained in a network packet</a:t>
          </a:r>
          <a:endParaRPr lang="en-US" dirty="0">
            <a:solidFill>
              <a:schemeClr val="bg1"/>
            </a:solidFill>
            <a:effectLst/>
          </a:endParaRPr>
        </a:p>
      </dgm:t>
    </dgm:pt>
    <dgm:pt modelId="{F29F054B-A395-E043-881E-90CAEBCC6513}" type="parTrans" cxnId="{AA92E98A-0773-BD44-8FA2-7D1B662A6B11}">
      <dgm:prSet/>
      <dgm:spPr/>
      <dgm:t>
        <a:bodyPr/>
        <a:lstStyle/>
        <a:p>
          <a:endParaRPr lang="en-US"/>
        </a:p>
      </dgm:t>
    </dgm:pt>
    <dgm:pt modelId="{AC68F31D-1EBB-5F47-A977-5B352F25FFC0}" type="sibTrans" cxnId="{AA92E98A-0773-BD44-8FA2-7D1B662A6B11}">
      <dgm:prSet/>
      <dgm:spPr/>
      <dgm:t>
        <a:bodyPr/>
        <a:lstStyle/>
        <a:p>
          <a:endParaRPr lang="en-US"/>
        </a:p>
      </dgm:t>
    </dgm:pt>
    <dgm:pt modelId="{7853777C-A2A5-2F40-81CC-F02A59E49DDB}">
      <dgm:prSet/>
      <dgm:spPr/>
      <dgm:t>
        <a:bodyPr/>
        <a:lstStyle/>
        <a:p>
          <a:r>
            <a:rPr lang="en-US" dirty="0" smtClean="0">
              <a:effectLst/>
            </a:rPr>
            <a:t>Source IP address</a:t>
          </a:r>
          <a:endParaRPr lang="en-US" dirty="0">
            <a:effectLst/>
          </a:endParaRPr>
        </a:p>
      </dgm:t>
    </dgm:pt>
    <dgm:pt modelId="{8614323F-0E29-C24D-9208-923A877DDAF7}" type="parTrans" cxnId="{B0286157-2581-604A-9102-CA9B4DA1BD0C}">
      <dgm:prSet/>
      <dgm:spPr/>
      <dgm:t>
        <a:bodyPr/>
        <a:lstStyle/>
        <a:p>
          <a:endParaRPr lang="en-US"/>
        </a:p>
      </dgm:t>
    </dgm:pt>
    <dgm:pt modelId="{AD60C821-5CF3-734F-81BC-CB8DE7E07684}" type="sibTrans" cxnId="{B0286157-2581-604A-9102-CA9B4DA1BD0C}">
      <dgm:prSet/>
      <dgm:spPr/>
      <dgm:t>
        <a:bodyPr/>
        <a:lstStyle/>
        <a:p>
          <a:endParaRPr lang="en-US"/>
        </a:p>
      </dgm:t>
    </dgm:pt>
    <dgm:pt modelId="{2397B89F-ACEA-DA44-8651-68BC248E4AAC}">
      <dgm:prSet/>
      <dgm:spPr/>
      <dgm:t>
        <a:bodyPr/>
        <a:lstStyle/>
        <a:p>
          <a:r>
            <a:rPr lang="en-US" dirty="0" smtClean="0">
              <a:effectLst/>
            </a:rPr>
            <a:t>Destination IP address</a:t>
          </a:r>
          <a:endParaRPr lang="en-US" dirty="0">
            <a:effectLst/>
          </a:endParaRPr>
        </a:p>
      </dgm:t>
    </dgm:pt>
    <dgm:pt modelId="{CAD7E9A4-3CA4-7240-8A3B-571CD1DDB379}" type="parTrans" cxnId="{2284E4F3-1439-744D-B00E-3E4D88D1CE45}">
      <dgm:prSet/>
      <dgm:spPr/>
      <dgm:t>
        <a:bodyPr/>
        <a:lstStyle/>
        <a:p>
          <a:endParaRPr lang="en-US"/>
        </a:p>
      </dgm:t>
    </dgm:pt>
    <dgm:pt modelId="{F51BEC0B-6D14-C84E-9900-0AC6D964A58B}" type="sibTrans" cxnId="{2284E4F3-1439-744D-B00E-3E4D88D1CE45}">
      <dgm:prSet/>
      <dgm:spPr/>
      <dgm:t>
        <a:bodyPr/>
        <a:lstStyle/>
        <a:p>
          <a:endParaRPr lang="en-US"/>
        </a:p>
      </dgm:t>
    </dgm:pt>
    <dgm:pt modelId="{C871D84E-346F-F04A-A10E-A8C4E1B8135D}">
      <dgm:prSet/>
      <dgm:spPr/>
      <dgm:t>
        <a:bodyPr/>
        <a:lstStyle/>
        <a:p>
          <a:r>
            <a:rPr lang="en-US" dirty="0" smtClean="0">
              <a:effectLst/>
            </a:rPr>
            <a:t>Source and destination transport-level address</a:t>
          </a:r>
          <a:endParaRPr lang="en-US" dirty="0">
            <a:effectLst/>
          </a:endParaRPr>
        </a:p>
      </dgm:t>
    </dgm:pt>
    <dgm:pt modelId="{377F236C-9BA0-DE4E-B535-0073B0AD603F}" type="parTrans" cxnId="{F2ACCE61-3391-1745-8489-BA483F7FB7B0}">
      <dgm:prSet/>
      <dgm:spPr/>
      <dgm:t>
        <a:bodyPr/>
        <a:lstStyle/>
        <a:p>
          <a:endParaRPr lang="en-US"/>
        </a:p>
      </dgm:t>
    </dgm:pt>
    <dgm:pt modelId="{223BA8B5-3E41-954A-83D2-CF552B751EDC}" type="sibTrans" cxnId="{F2ACCE61-3391-1745-8489-BA483F7FB7B0}">
      <dgm:prSet/>
      <dgm:spPr/>
      <dgm:t>
        <a:bodyPr/>
        <a:lstStyle/>
        <a:p>
          <a:endParaRPr lang="en-US"/>
        </a:p>
      </dgm:t>
    </dgm:pt>
    <dgm:pt modelId="{37A901BF-71FC-B64C-9DC5-259D21A670DA}">
      <dgm:prSet/>
      <dgm:spPr/>
      <dgm:t>
        <a:bodyPr/>
        <a:lstStyle/>
        <a:p>
          <a:r>
            <a:rPr lang="en-US" dirty="0" smtClean="0">
              <a:effectLst/>
            </a:rPr>
            <a:t>IP protocol field</a:t>
          </a:r>
          <a:endParaRPr lang="en-US" dirty="0">
            <a:effectLst/>
          </a:endParaRPr>
        </a:p>
      </dgm:t>
    </dgm:pt>
    <dgm:pt modelId="{EE6F0A62-D4D6-E74F-8CB5-8B645432EE45}" type="parTrans" cxnId="{82277348-65B9-B146-B4D8-3F45A71B573F}">
      <dgm:prSet/>
      <dgm:spPr/>
      <dgm:t>
        <a:bodyPr/>
        <a:lstStyle/>
        <a:p>
          <a:endParaRPr lang="en-US"/>
        </a:p>
      </dgm:t>
    </dgm:pt>
    <dgm:pt modelId="{9215E86D-77CE-5A41-A732-7D749D3B3B58}" type="sibTrans" cxnId="{82277348-65B9-B146-B4D8-3F45A71B573F}">
      <dgm:prSet/>
      <dgm:spPr/>
      <dgm:t>
        <a:bodyPr/>
        <a:lstStyle/>
        <a:p>
          <a:endParaRPr lang="en-US"/>
        </a:p>
      </dgm:t>
    </dgm:pt>
    <dgm:pt modelId="{D3D4CB05-BDD2-164D-BEC8-367865314CEF}">
      <dgm:prSet/>
      <dgm:spPr/>
      <dgm:t>
        <a:bodyPr/>
        <a:lstStyle/>
        <a:p>
          <a:r>
            <a:rPr lang="en-US" dirty="0" smtClean="0">
              <a:effectLst/>
            </a:rPr>
            <a:t>Interface</a:t>
          </a:r>
          <a:endParaRPr lang="en-US" dirty="0">
            <a:effectLst/>
          </a:endParaRPr>
        </a:p>
      </dgm:t>
    </dgm:pt>
    <dgm:pt modelId="{A0848D3D-8276-0D49-AC8D-81CF94A56874}" type="parTrans" cxnId="{AF06C460-B257-BB4A-96A5-532D10722D7A}">
      <dgm:prSet/>
      <dgm:spPr/>
      <dgm:t>
        <a:bodyPr/>
        <a:lstStyle/>
        <a:p>
          <a:endParaRPr lang="en-US"/>
        </a:p>
      </dgm:t>
    </dgm:pt>
    <dgm:pt modelId="{76285DA6-D726-0D45-A422-473F4CFD48F5}" type="sibTrans" cxnId="{AF06C460-B257-BB4A-96A5-532D10722D7A}">
      <dgm:prSet/>
      <dgm:spPr/>
      <dgm:t>
        <a:bodyPr/>
        <a:lstStyle/>
        <a:p>
          <a:endParaRPr lang="en-US"/>
        </a:p>
      </dgm:t>
    </dgm:pt>
    <dgm:pt modelId="{6DC7EF82-39B7-F144-B383-68BBBD4626B1}" type="pres">
      <dgm:prSet presAssocID="{5C075CF2-4A1D-D248-B2FC-EF82A4EAA1C1}" presName="Name0" presStyleCnt="0">
        <dgm:presLayoutVars>
          <dgm:dir/>
          <dgm:animLvl val="lvl"/>
          <dgm:resizeHandles val="exact"/>
        </dgm:presLayoutVars>
      </dgm:prSet>
      <dgm:spPr/>
      <dgm:t>
        <a:bodyPr/>
        <a:lstStyle/>
        <a:p>
          <a:endParaRPr lang="en-US"/>
        </a:p>
      </dgm:t>
    </dgm:pt>
    <dgm:pt modelId="{F563613D-9176-1046-8535-C48DBFF305C1}" type="pres">
      <dgm:prSet presAssocID="{238C3D44-A117-4E4A-9E67-E09CF4B9D512}" presName="composite" presStyleCnt="0"/>
      <dgm:spPr/>
    </dgm:pt>
    <dgm:pt modelId="{1BA9FBF5-6ABB-C64A-8A51-9ED48CEBDC31}" type="pres">
      <dgm:prSet presAssocID="{238C3D44-A117-4E4A-9E67-E09CF4B9D512}" presName="parTx" presStyleLbl="alignNode1" presStyleIdx="0" presStyleCnt="1">
        <dgm:presLayoutVars>
          <dgm:chMax val="0"/>
          <dgm:chPref val="0"/>
          <dgm:bulletEnabled val="1"/>
        </dgm:presLayoutVars>
      </dgm:prSet>
      <dgm:spPr/>
      <dgm:t>
        <a:bodyPr/>
        <a:lstStyle/>
        <a:p>
          <a:endParaRPr lang="en-US"/>
        </a:p>
      </dgm:t>
    </dgm:pt>
    <dgm:pt modelId="{F43A4F69-133B-A849-99D7-8121D32013C5}" type="pres">
      <dgm:prSet presAssocID="{238C3D44-A117-4E4A-9E67-E09CF4B9D512}" presName="desTx" presStyleLbl="alignAccFollowNode1" presStyleIdx="0" presStyleCnt="1">
        <dgm:presLayoutVars>
          <dgm:bulletEnabled val="1"/>
        </dgm:presLayoutVars>
      </dgm:prSet>
      <dgm:spPr/>
      <dgm:t>
        <a:bodyPr/>
        <a:lstStyle/>
        <a:p>
          <a:endParaRPr lang="en-US"/>
        </a:p>
      </dgm:t>
    </dgm:pt>
  </dgm:ptLst>
  <dgm:cxnLst>
    <dgm:cxn modelId="{2284E4F3-1439-744D-B00E-3E4D88D1CE45}" srcId="{238C3D44-A117-4E4A-9E67-E09CF4B9D512}" destId="{2397B89F-ACEA-DA44-8651-68BC248E4AAC}" srcOrd="1" destOrd="0" parTransId="{CAD7E9A4-3CA4-7240-8A3B-571CD1DDB379}" sibTransId="{F51BEC0B-6D14-C84E-9900-0AC6D964A58B}"/>
    <dgm:cxn modelId="{E91323E3-07E3-4583-840D-D617A58408DB}" type="presOf" srcId="{7853777C-A2A5-2F40-81CC-F02A59E49DDB}" destId="{F43A4F69-133B-A849-99D7-8121D32013C5}" srcOrd="0" destOrd="0" presId="urn:microsoft.com/office/officeart/2005/8/layout/hList1"/>
    <dgm:cxn modelId="{AF06C460-B257-BB4A-96A5-532D10722D7A}" srcId="{238C3D44-A117-4E4A-9E67-E09CF4B9D512}" destId="{D3D4CB05-BDD2-164D-BEC8-367865314CEF}" srcOrd="4" destOrd="0" parTransId="{A0848D3D-8276-0D49-AC8D-81CF94A56874}" sibTransId="{76285DA6-D726-0D45-A422-473F4CFD48F5}"/>
    <dgm:cxn modelId="{321F66B8-541D-4DCC-89D2-46BD018C7A99}" type="presOf" srcId="{2397B89F-ACEA-DA44-8651-68BC248E4AAC}" destId="{F43A4F69-133B-A849-99D7-8121D32013C5}" srcOrd="0" destOrd="1" presId="urn:microsoft.com/office/officeart/2005/8/layout/hList1"/>
    <dgm:cxn modelId="{AA92E98A-0773-BD44-8FA2-7D1B662A6B11}" srcId="{5C075CF2-4A1D-D248-B2FC-EF82A4EAA1C1}" destId="{238C3D44-A117-4E4A-9E67-E09CF4B9D512}" srcOrd="0" destOrd="0" parTransId="{F29F054B-A395-E043-881E-90CAEBCC6513}" sibTransId="{AC68F31D-1EBB-5F47-A977-5B352F25FFC0}"/>
    <dgm:cxn modelId="{B0286157-2581-604A-9102-CA9B4DA1BD0C}" srcId="{238C3D44-A117-4E4A-9E67-E09CF4B9D512}" destId="{7853777C-A2A5-2F40-81CC-F02A59E49DDB}" srcOrd="0" destOrd="0" parTransId="{8614323F-0E29-C24D-9208-923A877DDAF7}" sibTransId="{AD60C821-5CF3-734F-81BC-CB8DE7E07684}"/>
    <dgm:cxn modelId="{66740F3C-FCA5-4A2D-A68B-DC90669EEA40}" type="presOf" srcId="{5C075CF2-4A1D-D248-B2FC-EF82A4EAA1C1}" destId="{6DC7EF82-39B7-F144-B383-68BBBD4626B1}" srcOrd="0" destOrd="0" presId="urn:microsoft.com/office/officeart/2005/8/layout/hList1"/>
    <dgm:cxn modelId="{F2ACCE61-3391-1745-8489-BA483F7FB7B0}" srcId="{238C3D44-A117-4E4A-9E67-E09CF4B9D512}" destId="{C871D84E-346F-F04A-A10E-A8C4E1B8135D}" srcOrd="2" destOrd="0" parTransId="{377F236C-9BA0-DE4E-B535-0073B0AD603F}" sibTransId="{223BA8B5-3E41-954A-83D2-CF552B751EDC}"/>
    <dgm:cxn modelId="{0E822930-ED79-4312-8CFB-B4DBA420D553}" type="presOf" srcId="{C871D84E-346F-F04A-A10E-A8C4E1B8135D}" destId="{F43A4F69-133B-A849-99D7-8121D32013C5}" srcOrd="0" destOrd="2" presId="urn:microsoft.com/office/officeart/2005/8/layout/hList1"/>
    <dgm:cxn modelId="{F4ACF3E8-D84F-44CC-A1E2-D2D56D656F25}" type="presOf" srcId="{238C3D44-A117-4E4A-9E67-E09CF4B9D512}" destId="{1BA9FBF5-6ABB-C64A-8A51-9ED48CEBDC31}" srcOrd="0" destOrd="0" presId="urn:microsoft.com/office/officeart/2005/8/layout/hList1"/>
    <dgm:cxn modelId="{82277348-65B9-B146-B4D8-3F45A71B573F}" srcId="{238C3D44-A117-4E4A-9E67-E09CF4B9D512}" destId="{37A901BF-71FC-B64C-9DC5-259D21A670DA}" srcOrd="3" destOrd="0" parTransId="{EE6F0A62-D4D6-E74F-8CB5-8B645432EE45}" sibTransId="{9215E86D-77CE-5A41-A732-7D749D3B3B58}"/>
    <dgm:cxn modelId="{15866703-2C87-4DB1-A42E-3D218AAA5843}" type="presOf" srcId="{37A901BF-71FC-B64C-9DC5-259D21A670DA}" destId="{F43A4F69-133B-A849-99D7-8121D32013C5}" srcOrd="0" destOrd="3" presId="urn:microsoft.com/office/officeart/2005/8/layout/hList1"/>
    <dgm:cxn modelId="{B6151B5C-16C8-4699-9771-8496D18891A8}" type="presOf" srcId="{D3D4CB05-BDD2-164D-BEC8-367865314CEF}" destId="{F43A4F69-133B-A849-99D7-8121D32013C5}" srcOrd="0" destOrd="4" presId="urn:microsoft.com/office/officeart/2005/8/layout/hList1"/>
    <dgm:cxn modelId="{3C7E272E-E33A-4670-BF9F-F9DFB054BA38}" type="presParOf" srcId="{6DC7EF82-39B7-F144-B383-68BBBD4626B1}" destId="{F563613D-9176-1046-8535-C48DBFF305C1}" srcOrd="0" destOrd="0" presId="urn:microsoft.com/office/officeart/2005/8/layout/hList1"/>
    <dgm:cxn modelId="{185F7CF6-DBBD-4B06-B0EC-3A422332C612}" type="presParOf" srcId="{F563613D-9176-1046-8535-C48DBFF305C1}" destId="{1BA9FBF5-6ABB-C64A-8A51-9ED48CEBDC31}" srcOrd="0" destOrd="0" presId="urn:microsoft.com/office/officeart/2005/8/layout/hList1"/>
    <dgm:cxn modelId="{1D4C9F5D-2B81-4C97-A4AC-1EBDBEB7F416}" type="presParOf" srcId="{F563613D-9176-1046-8535-C48DBFF305C1}" destId="{F43A4F69-133B-A849-99D7-8121D32013C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F839F22D-C2EC-034D-B2F2-9526C10DD7EE}" type="doc">
      <dgm:prSet loTypeId="urn:microsoft.com/office/officeart/2005/8/layout/matrix3" loCatId="matrix" qsTypeId="urn:microsoft.com/office/officeart/2005/8/quickstyle/simple4" qsCatId="simple" csTypeId="urn:microsoft.com/office/officeart/2005/8/colors/accent1_2" csCatId="accent1" phldr="1"/>
      <dgm:spPr/>
      <dgm:t>
        <a:bodyPr/>
        <a:lstStyle/>
        <a:p>
          <a:endParaRPr lang="en-US"/>
        </a:p>
      </dgm:t>
    </dgm:pt>
    <dgm:pt modelId="{DC08FFCB-FF60-9741-B84C-A7D2D03D4D17}">
      <dgm:prSet custT="1"/>
      <dgm:spPr>
        <a:solidFill>
          <a:schemeClr val="tx1"/>
        </a:solidFill>
        <a:ln w="31750">
          <a:solidFill>
            <a:schemeClr val="accent1"/>
          </a:solidFill>
        </a:ln>
      </dgm:spPr>
      <dgm:t>
        <a:bodyPr/>
        <a:lstStyle/>
        <a:p>
          <a:pPr rtl="0">
            <a:spcBef>
              <a:spcPct val="0"/>
            </a:spcBef>
            <a:spcAft>
              <a:spcPts val="1200"/>
            </a:spcAft>
          </a:pPr>
          <a:r>
            <a:rPr lang="en-US" sz="1600" b="1" dirty="0" smtClean="0">
              <a:solidFill>
                <a:srgbClr val="000000"/>
              </a:solidFill>
            </a:rPr>
            <a:t>Tightens rules for TCP traffic by creating a directory of outbound TCP connections</a:t>
          </a:r>
          <a:endParaRPr lang="en-US" sz="1600" dirty="0">
            <a:solidFill>
              <a:srgbClr val="000000"/>
            </a:solidFill>
          </a:endParaRPr>
        </a:p>
      </dgm:t>
    </dgm:pt>
    <dgm:pt modelId="{65C5BE99-9E42-C844-B971-245876CB968C}" type="parTrans" cxnId="{E2DC4D2F-44A7-684C-BDB7-50DF869F348D}">
      <dgm:prSet/>
      <dgm:spPr/>
      <dgm:t>
        <a:bodyPr/>
        <a:lstStyle/>
        <a:p>
          <a:endParaRPr lang="en-US"/>
        </a:p>
      </dgm:t>
    </dgm:pt>
    <dgm:pt modelId="{1530D343-91BB-7A45-9CF0-C9ECD8E968E6}" type="sibTrans" cxnId="{E2DC4D2F-44A7-684C-BDB7-50DF869F348D}">
      <dgm:prSet/>
      <dgm:spPr/>
      <dgm:t>
        <a:bodyPr/>
        <a:lstStyle/>
        <a:p>
          <a:endParaRPr lang="en-US"/>
        </a:p>
      </dgm:t>
    </dgm:pt>
    <dgm:pt modelId="{5681ED43-DBB5-9D40-A1EC-D9DD2D80A1B3}">
      <dgm:prSet custT="1"/>
      <dgm:spPr>
        <a:solidFill>
          <a:schemeClr val="tx1"/>
        </a:solidFill>
        <a:ln w="31750">
          <a:solidFill>
            <a:schemeClr val="accent1"/>
          </a:solidFill>
        </a:ln>
      </dgm:spPr>
      <dgm:t>
        <a:bodyPr/>
        <a:lstStyle/>
        <a:p>
          <a:pPr rtl="0">
            <a:spcBef>
              <a:spcPts val="1800"/>
            </a:spcBef>
            <a:spcAft>
              <a:spcPts val="1200"/>
            </a:spcAft>
          </a:pPr>
          <a:r>
            <a:rPr lang="en-US" sz="1400" b="1" dirty="0" smtClean="0">
              <a:solidFill>
                <a:srgbClr val="000000"/>
              </a:solidFill>
            </a:rPr>
            <a:t>There is an entry for each currently established connection</a:t>
          </a:r>
          <a:endParaRPr lang="en-US" sz="1400" dirty="0">
            <a:solidFill>
              <a:srgbClr val="000000"/>
            </a:solidFill>
          </a:endParaRPr>
        </a:p>
      </dgm:t>
    </dgm:pt>
    <dgm:pt modelId="{45B678DB-3495-E54E-8429-A0B8E7E85BE6}" type="parTrans" cxnId="{A6EBFFE6-5E76-F049-AEA9-C60A096F5217}">
      <dgm:prSet/>
      <dgm:spPr/>
      <dgm:t>
        <a:bodyPr/>
        <a:lstStyle/>
        <a:p>
          <a:endParaRPr lang="en-US"/>
        </a:p>
      </dgm:t>
    </dgm:pt>
    <dgm:pt modelId="{344340CB-B715-FE4E-9A3C-1A6415072CBB}" type="sibTrans" cxnId="{A6EBFFE6-5E76-F049-AEA9-C60A096F5217}">
      <dgm:prSet/>
      <dgm:spPr/>
      <dgm:t>
        <a:bodyPr/>
        <a:lstStyle/>
        <a:p>
          <a:endParaRPr lang="en-US"/>
        </a:p>
      </dgm:t>
    </dgm:pt>
    <dgm:pt modelId="{F218C2DF-0792-8545-BA38-1CB926073E7F}">
      <dgm:prSet custT="1"/>
      <dgm:spPr>
        <a:solidFill>
          <a:schemeClr val="tx1"/>
        </a:solidFill>
        <a:ln w="31750">
          <a:solidFill>
            <a:schemeClr val="accent1"/>
          </a:solidFill>
        </a:ln>
      </dgm:spPr>
      <dgm:t>
        <a:bodyPr/>
        <a:lstStyle/>
        <a:p>
          <a:pPr rtl="0">
            <a:spcBef>
              <a:spcPts val="1800"/>
            </a:spcBef>
            <a:spcAft>
              <a:spcPts val="1200"/>
            </a:spcAft>
          </a:pPr>
          <a:r>
            <a:rPr lang="en-US" sz="1400" b="1" dirty="0" smtClean="0">
              <a:solidFill>
                <a:srgbClr val="000000"/>
              </a:solidFill>
            </a:rPr>
            <a:t>Packet filter allows incoming traffic to high numbered ports only for those packets that fit the profile of one of the entries in this directory</a:t>
          </a:r>
          <a:endParaRPr lang="en-US" sz="1400" dirty="0">
            <a:solidFill>
              <a:srgbClr val="000000"/>
            </a:solidFill>
          </a:endParaRPr>
        </a:p>
      </dgm:t>
    </dgm:pt>
    <dgm:pt modelId="{7A6335A5-3FE8-B44C-957E-89B3ACFD20F9}" type="parTrans" cxnId="{763F75C0-5E79-8C44-B2F4-B2B275E53AC8}">
      <dgm:prSet/>
      <dgm:spPr/>
      <dgm:t>
        <a:bodyPr/>
        <a:lstStyle/>
        <a:p>
          <a:endParaRPr lang="en-US"/>
        </a:p>
      </dgm:t>
    </dgm:pt>
    <dgm:pt modelId="{13FAA812-6513-A14E-BF04-7F2863A2F79B}" type="sibTrans" cxnId="{763F75C0-5E79-8C44-B2F4-B2B275E53AC8}">
      <dgm:prSet/>
      <dgm:spPr/>
      <dgm:t>
        <a:bodyPr/>
        <a:lstStyle/>
        <a:p>
          <a:endParaRPr lang="en-US"/>
        </a:p>
      </dgm:t>
    </dgm:pt>
    <dgm:pt modelId="{B0D0EE88-33FF-F94F-9D0A-84FBB3DDAE7E}">
      <dgm:prSet/>
      <dgm:spPr>
        <a:solidFill>
          <a:schemeClr val="tx1"/>
        </a:solidFill>
        <a:ln w="31750">
          <a:solidFill>
            <a:schemeClr val="accent1"/>
          </a:solidFill>
        </a:ln>
      </dgm:spPr>
      <dgm:t>
        <a:bodyPr/>
        <a:lstStyle/>
        <a:p>
          <a:pPr rtl="0">
            <a:spcAft>
              <a:spcPts val="1200"/>
            </a:spcAft>
          </a:pPr>
          <a:r>
            <a:rPr lang="en-US" sz="1600" b="1" dirty="0" smtClean="0">
              <a:solidFill>
                <a:srgbClr val="000000"/>
              </a:solidFill>
            </a:rPr>
            <a:t>Reviews packet information but also records information about TCP connections</a:t>
          </a:r>
          <a:endParaRPr lang="en-US" sz="1600" dirty="0">
            <a:solidFill>
              <a:srgbClr val="000000"/>
            </a:solidFill>
          </a:endParaRPr>
        </a:p>
      </dgm:t>
    </dgm:pt>
    <dgm:pt modelId="{A197FDCC-C39E-D84C-A007-38A193EBC831}" type="parTrans" cxnId="{A4FCD3BB-86C1-C14F-8213-A6C8097D7C44}">
      <dgm:prSet/>
      <dgm:spPr/>
      <dgm:t>
        <a:bodyPr/>
        <a:lstStyle/>
        <a:p>
          <a:endParaRPr lang="en-US"/>
        </a:p>
      </dgm:t>
    </dgm:pt>
    <dgm:pt modelId="{42C29396-F441-134D-A60F-976F053FDDF9}" type="sibTrans" cxnId="{A4FCD3BB-86C1-C14F-8213-A6C8097D7C44}">
      <dgm:prSet/>
      <dgm:spPr/>
      <dgm:t>
        <a:bodyPr/>
        <a:lstStyle/>
        <a:p>
          <a:endParaRPr lang="en-US"/>
        </a:p>
      </dgm:t>
    </dgm:pt>
    <dgm:pt modelId="{3D014868-35AD-6F44-89CF-98805423867F}">
      <dgm:prSet custT="1"/>
      <dgm:spPr>
        <a:solidFill>
          <a:schemeClr val="tx1"/>
        </a:solidFill>
        <a:ln w="31750">
          <a:solidFill>
            <a:schemeClr val="accent1"/>
          </a:solidFill>
        </a:ln>
      </dgm:spPr>
      <dgm:t>
        <a:bodyPr/>
        <a:lstStyle/>
        <a:p>
          <a:pPr rtl="0">
            <a:spcAft>
              <a:spcPts val="1200"/>
            </a:spcAft>
          </a:pPr>
          <a:r>
            <a:rPr lang="en-US" sz="1400" b="1" dirty="0" smtClean="0">
              <a:solidFill>
                <a:srgbClr val="000000"/>
              </a:solidFill>
            </a:rPr>
            <a:t>Keeps track of TCP sequence numbers to prevent attacks that depend on the sequence number</a:t>
          </a:r>
        </a:p>
      </dgm:t>
    </dgm:pt>
    <dgm:pt modelId="{51EC145C-15FD-4A47-8130-99D2D7F24B85}" type="parTrans" cxnId="{B5E08413-1F8D-C44D-A998-79D3A21EE2BB}">
      <dgm:prSet/>
      <dgm:spPr/>
      <dgm:t>
        <a:bodyPr/>
        <a:lstStyle/>
        <a:p>
          <a:endParaRPr lang="en-US"/>
        </a:p>
      </dgm:t>
    </dgm:pt>
    <dgm:pt modelId="{45171108-5D38-7F41-8A3A-92F0BD87D393}" type="sibTrans" cxnId="{B5E08413-1F8D-C44D-A998-79D3A21EE2BB}">
      <dgm:prSet/>
      <dgm:spPr/>
      <dgm:t>
        <a:bodyPr/>
        <a:lstStyle/>
        <a:p>
          <a:endParaRPr lang="en-US"/>
        </a:p>
      </dgm:t>
    </dgm:pt>
    <dgm:pt modelId="{EC383345-80D9-604F-8AA7-19B0B67A62BF}">
      <dgm:prSet custT="1"/>
      <dgm:spPr>
        <a:solidFill>
          <a:schemeClr val="tx1"/>
        </a:solidFill>
        <a:ln w="31750">
          <a:solidFill>
            <a:schemeClr val="accent1"/>
          </a:solidFill>
        </a:ln>
      </dgm:spPr>
      <dgm:t>
        <a:bodyPr/>
        <a:lstStyle/>
        <a:p>
          <a:pPr rtl="0">
            <a:spcAft>
              <a:spcPts val="1200"/>
            </a:spcAft>
          </a:pPr>
          <a:r>
            <a:rPr lang="en-US" sz="1400" b="1" dirty="0" smtClean="0">
              <a:solidFill>
                <a:srgbClr val="000000"/>
              </a:solidFill>
            </a:rPr>
            <a:t>Inspects data for protocols like FTP commands</a:t>
          </a:r>
        </a:p>
      </dgm:t>
    </dgm:pt>
    <dgm:pt modelId="{A05408B5-23B3-8E46-A7AE-98E9B208D63B}" type="parTrans" cxnId="{78231357-0522-4749-A281-16FEEB3937FB}">
      <dgm:prSet/>
      <dgm:spPr/>
      <dgm:t>
        <a:bodyPr/>
        <a:lstStyle/>
        <a:p>
          <a:endParaRPr lang="en-US"/>
        </a:p>
      </dgm:t>
    </dgm:pt>
    <dgm:pt modelId="{C458B549-B143-E14A-AEF1-76DA939EAB7E}" type="sibTrans" cxnId="{78231357-0522-4749-A281-16FEEB3937FB}">
      <dgm:prSet/>
      <dgm:spPr/>
      <dgm:t>
        <a:bodyPr/>
        <a:lstStyle/>
        <a:p>
          <a:endParaRPr lang="en-US"/>
        </a:p>
      </dgm:t>
    </dgm:pt>
    <dgm:pt modelId="{EA86DD4A-FD25-324C-BFD6-09EEA0C17BC5}" type="pres">
      <dgm:prSet presAssocID="{F839F22D-C2EC-034D-B2F2-9526C10DD7EE}" presName="matrix" presStyleCnt="0">
        <dgm:presLayoutVars>
          <dgm:chMax val="1"/>
          <dgm:dir/>
          <dgm:resizeHandles val="exact"/>
        </dgm:presLayoutVars>
      </dgm:prSet>
      <dgm:spPr/>
      <dgm:t>
        <a:bodyPr/>
        <a:lstStyle/>
        <a:p>
          <a:endParaRPr lang="en-US"/>
        </a:p>
      </dgm:t>
    </dgm:pt>
    <dgm:pt modelId="{6468884E-25F0-8E45-87AD-FFCD76ECA1C4}" type="pres">
      <dgm:prSet presAssocID="{F839F22D-C2EC-034D-B2F2-9526C10DD7EE}" presName="diamond" presStyleLbl="bgShp" presStyleIdx="0" presStyleCnt="1"/>
      <dgm:spPr/>
    </dgm:pt>
    <dgm:pt modelId="{EFC93CCD-45E6-BD4E-A080-C49B7B85857D}" type="pres">
      <dgm:prSet presAssocID="{F839F22D-C2EC-034D-B2F2-9526C10DD7EE}" presName="quad1" presStyleLbl="node1" presStyleIdx="0" presStyleCnt="4" custScaleX="165120" custScaleY="160481" custLinFactNeighborX="-42674" custLinFactNeighborY="57041">
        <dgm:presLayoutVars>
          <dgm:chMax val="0"/>
          <dgm:chPref val="0"/>
          <dgm:bulletEnabled val="1"/>
        </dgm:presLayoutVars>
      </dgm:prSet>
      <dgm:spPr/>
      <dgm:t>
        <a:bodyPr/>
        <a:lstStyle/>
        <a:p>
          <a:endParaRPr lang="en-US"/>
        </a:p>
      </dgm:t>
    </dgm:pt>
    <dgm:pt modelId="{94C5E0A6-2ACD-614C-8942-2E2B0E6E0DBA}" type="pres">
      <dgm:prSet presAssocID="{F839F22D-C2EC-034D-B2F2-9526C10DD7EE}" presName="quad2" presStyleLbl="node1" presStyleIdx="1" presStyleCnt="4" custScaleX="160419" custScaleY="154599" custLinFactNeighborX="16285" custLinFactNeighborY="56186">
        <dgm:presLayoutVars>
          <dgm:chMax val="0"/>
          <dgm:chPref val="0"/>
          <dgm:bulletEnabled val="1"/>
        </dgm:presLayoutVars>
      </dgm:prSet>
      <dgm:spPr/>
      <dgm:t>
        <a:bodyPr/>
        <a:lstStyle/>
        <a:p>
          <a:endParaRPr lang="en-US"/>
        </a:p>
      </dgm:t>
    </dgm:pt>
    <dgm:pt modelId="{E2FA6206-43E2-9C4F-9C4A-69E3356DFFF0}" type="pres">
      <dgm:prSet presAssocID="{F839F22D-C2EC-034D-B2F2-9526C10DD7EE}" presName="quad3" presStyleLbl="node1" presStyleIdx="2" presStyleCnt="4" custFlipVert="0" custFlipHor="0" custScaleX="13960" custScaleY="13960" custLinFactX="151910" custLinFactNeighborX="200000" custLinFactNeighborY="76357">
        <dgm:presLayoutVars>
          <dgm:chMax val="0"/>
          <dgm:chPref val="0"/>
          <dgm:bulletEnabled val="1"/>
        </dgm:presLayoutVars>
      </dgm:prSet>
      <dgm:spPr/>
      <dgm:t>
        <a:bodyPr/>
        <a:lstStyle/>
        <a:p>
          <a:endParaRPr lang="en-US"/>
        </a:p>
      </dgm:t>
    </dgm:pt>
    <dgm:pt modelId="{C2E21EDD-344F-DC49-916B-AA2A8594287A}" type="pres">
      <dgm:prSet presAssocID="{F839F22D-C2EC-034D-B2F2-9526C10DD7EE}" presName="quad4" presStyleLbl="node1" presStyleIdx="3" presStyleCnt="4" custFlipVert="1" custFlipHor="0" custScaleX="18152" custScaleY="18478" custLinFactX="100000" custLinFactNeighborX="133379" custLinFactNeighborY="94327">
        <dgm:presLayoutVars>
          <dgm:chMax val="0"/>
          <dgm:chPref val="0"/>
          <dgm:bulletEnabled val="1"/>
        </dgm:presLayoutVars>
      </dgm:prSet>
      <dgm:spPr/>
      <dgm:t>
        <a:bodyPr/>
        <a:lstStyle/>
        <a:p>
          <a:endParaRPr lang="en-US"/>
        </a:p>
      </dgm:t>
    </dgm:pt>
  </dgm:ptLst>
  <dgm:cxnLst>
    <dgm:cxn modelId="{78231357-0522-4749-A281-16FEEB3937FB}" srcId="{B0D0EE88-33FF-F94F-9D0A-84FBB3DDAE7E}" destId="{EC383345-80D9-604F-8AA7-19B0B67A62BF}" srcOrd="1" destOrd="0" parTransId="{A05408B5-23B3-8E46-A7AE-98E9B208D63B}" sibTransId="{C458B549-B143-E14A-AEF1-76DA939EAB7E}"/>
    <dgm:cxn modelId="{92EF7394-89B1-470E-A114-C26F4BFEA386}" type="presOf" srcId="{EC383345-80D9-604F-8AA7-19B0B67A62BF}" destId="{94C5E0A6-2ACD-614C-8942-2E2B0E6E0DBA}" srcOrd="0" destOrd="2" presId="urn:microsoft.com/office/officeart/2005/8/layout/matrix3"/>
    <dgm:cxn modelId="{B0285083-7F9D-4B5B-BB21-807C102272E0}" type="presOf" srcId="{F218C2DF-0792-8545-BA38-1CB926073E7F}" destId="{EFC93CCD-45E6-BD4E-A080-C49B7B85857D}" srcOrd="0" destOrd="2" presId="urn:microsoft.com/office/officeart/2005/8/layout/matrix3"/>
    <dgm:cxn modelId="{A0544697-9946-4BB8-B5A1-17FDFA0A41A9}" type="presOf" srcId="{B0D0EE88-33FF-F94F-9D0A-84FBB3DDAE7E}" destId="{94C5E0A6-2ACD-614C-8942-2E2B0E6E0DBA}" srcOrd="0" destOrd="0" presId="urn:microsoft.com/office/officeart/2005/8/layout/matrix3"/>
    <dgm:cxn modelId="{A6EBFFE6-5E76-F049-AEA9-C60A096F5217}" srcId="{DC08FFCB-FF60-9741-B84C-A7D2D03D4D17}" destId="{5681ED43-DBB5-9D40-A1EC-D9DD2D80A1B3}" srcOrd="0" destOrd="0" parTransId="{45B678DB-3495-E54E-8429-A0B8E7E85BE6}" sibTransId="{344340CB-B715-FE4E-9A3C-1A6415072CBB}"/>
    <dgm:cxn modelId="{B5E08413-1F8D-C44D-A998-79D3A21EE2BB}" srcId="{B0D0EE88-33FF-F94F-9D0A-84FBB3DDAE7E}" destId="{3D014868-35AD-6F44-89CF-98805423867F}" srcOrd="0" destOrd="0" parTransId="{51EC145C-15FD-4A47-8130-99D2D7F24B85}" sibTransId="{45171108-5D38-7F41-8A3A-92F0BD87D393}"/>
    <dgm:cxn modelId="{A4FCD3BB-86C1-C14F-8213-A6C8097D7C44}" srcId="{F839F22D-C2EC-034D-B2F2-9526C10DD7EE}" destId="{B0D0EE88-33FF-F94F-9D0A-84FBB3DDAE7E}" srcOrd="1" destOrd="0" parTransId="{A197FDCC-C39E-D84C-A007-38A193EBC831}" sibTransId="{42C29396-F441-134D-A60F-976F053FDDF9}"/>
    <dgm:cxn modelId="{0A49A3B3-7E3B-41FA-A0C1-3E8EC8A0C56F}" type="presOf" srcId="{3D014868-35AD-6F44-89CF-98805423867F}" destId="{94C5E0A6-2ACD-614C-8942-2E2B0E6E0DBA}" srcOrd="0" destOrd="1" presId="urn:microsoft.com/office/officeart/2005/8/layout/matrix3"/>
    <dgm:cxn modelId="{9743C370-B6EF-41C1-8ED6-89FA91DDE373}" type="presOf" srcId="{DC08FFCB-FF60-9741-B84C-A7D2D03D4D17}" destId="{EFC93CCD-45E6-BD4E-A080-C49B7B85857D}" srcOrd="0" destOrd="0" presId="urn:microsoft.com/office/officeart/2005/8/layout/matrix3"/>
    <dgm:cxn modelId="{A9C9A6DE-4707-47FE-A80D-00AA52C89D79}" type="presOf" srcId="{5681ED43-DBB5-9D40-A1EC-D9DD2D80A1B3}" destId="{EFC93CCD-45E6-BD4E-A080-C49B7B85857D}" srcOrd="0" destOrd="1" presId="urn:microsoft.com/office/officeart/2005/8/layout/matrix3"/>
    <dgm:cxn modelId="{763F75C0-5E79-8C44-B2F4-B2B275E53AC8}" srcId="{DC08FFCB-FF60-9741-B84C-A7D2D03D4D17}" destId="{F218C2DF-0792-8545-BA38-1CB926073E7F}" srcOrd="1" destOrd="0" parTransId="{7A6335A5-3FE8-B44C-957E-89B3ACFD20F9}" sibTransId="{13FAA812-6513-A14E-BF04-7F2863A2F79B}"/>
    <dgm:cxn modelId="{E2DC4D2F-44A7-684C-BDB7-50DF869F348D}" srcId="{F839F22D-C2EC-034D-B2F2-9526C10DD7EE}" destId="{DC08FFCB-FF60-9741-B84C-A7D2D03D4D17}" srcOrd="0" destOrd="0" parTransId="{65C5BE99-9E42-C844-B971-245876CB968C}" sibTransId="{1530D343-91BB-7A45-9CF0-C9ECD8E968E6}"/>
    <dgm:cxn modelId="{ADE47841-DA95-4A49-B4FA-150A28D8B1EC}" type="presOf" srcId="{F839F22D-C2EC-034D-B2F2-9526C10DD7EE}" destId="{EA86DD4A-FD25-324C-BFD6-09EEA0C17BC5}" srcOrd="0" destOrd="0" presId="urn:microsoft.com/office/officeart/2005/8/layout/matrix3"/>
    <dgm:cxn modelId="{5470A451-8EDA-4A8B-B2E4-8C8E979FBC63}" type="presParOf" srcId="{EA86DD4A-FD25-324C-BFD6-09EEA0C17BC5}" destId="{6468884E-25F0-8E45-87AD-FFCD76ECA1C4}" srcOrd="0" destOrd="0" presId="urn:microsoft.com/office/officeart/2005/8/layout/matrix3"/>
    <dgm:cxn modelId="{045B8EB3-1406-4855-8263-B38E10A7F513}" type="presParOf" srcId="{EA86DD4A-FD25-324C-BFD6-09EEA0C17BC5}" destId="{EFC93CCD-45E6-BD4E-A080-C49B7B85857D}" srcOrd="1" destOrd="0" presId="urn:microsoft.com/office/officeart/2005/8/layout/matrix3"/>
    <dgm:cxn modelId="{2D611596-3DD1-4091-8F89-AE93D0CB92AE}" type="presParOf" srcId="{EA86DD4A-FD25-324C-BFD6-09EEA0C17BC5}" destId="{94C5E0A6-2ACD-614C-8942-2E2B0E6E0DBA}" srcOrd="2" destOrd="0" presId="urn:microsoft.com/office/officeart/2005/8/layout/matrix3"/>
    <dgm:cxn modelId="{3A3DC080-62EF-4C4A-B365-B100EF4C5FE7}" type="presParOf" srcId="{EA86DD4A-FD25-324C-BFD6-09EEA0C17BC5}" destId="{E2FA6206-43E2-9C4F-9C4A-69E3356DFFF0}" srcOrd="3" destOrd="0" presId="urn:microsoft.com/office/officeart/2005/8/layout/matrix3"/>
    <dgm:cxn modelId="{D6947128-017B-430F-B6F6-96F42D867D00}" type="presParOf" srcId="{EA86DD4A-FD25-324C-BFD6-09EEA0C17BC5}" destId="{C2E21EDD-344F-DC49-916B-AA2A8594287A}"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F9939175-7B8B-A044-8545-9FC6FD027471}"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0B6CE952-8468-5847-A61F-9188FAA68F62}">
      <dgm:prSet phldrT="[Text]" custT="1"/>
      <dgm:spPr>
        <a:solidFill>
          <a:schemeClr val="tx1"/>
        </a:solidFill>
      </dgm:spPr>
      <dgm:t>
        <a:bodyPr/>
        <a:lstStyle/>
        <a:p>
          <a:r>
            <a:rPr lang="en-US" sz="4800" dirty="0" smtClean="0">
              <a:ea typeface="+mn-ea"/>
            </a:rPr>
            <a:t>Drop</a:t>
          </a:r>
          <a:endParaRPr lang="en-US" sz="4800" dirty="0"/>
        </a:p>
      </dgm:t>
    </dgm:pt>
    <dgm:pt modelId="{152B4547-8149-BC41-89E0-A798814870DC}" type="parTrans" cxnId="{B232BCA9-D499-BC4A-BDD9-DFF7811D7ACC}">
      <dgm:prSet/>
      <dgm:spPr/>
      <dgm:t>
        <a:bodyPr/>
        <a:lstStyle/>
        <a:p>
          <a:endParaRPr lang="en-US"/>
        </a:p>
      </dgm:t>
    </dgm:pt>
    <dgm:pt modelId="{E8C0F2E5-C7EE-BF4E-A1A7-10743F0ACB76}" type="sibTrans" cxnId="{B232BCA9-D499-BC4A-BDD9-DFF7811D7ACC}">
      <dgm:prSet/>
      <dgm:spPr/>
      <dgm:t>
        <a:bodyPr/>
        <a:lstStyle/>
        <a:p>
          <a:endParaRPr lang="en-US"/>
        </a:p>
      </dgm:t>
    </dgm:pt>
    <dgm:pt modelId="{4F18CC8C-FD77-8248-91A4-59E7EBED85C2}">
      <dgm:prSet/>
      <dgm:spPr>
        <a:solidFill>
          <a:schemeClr val="accent2"/>
        </a:solidFill>
      </dgm:spPr>
      <dgm:t>
        <a:bodyPr/>
        <a:lstStyle/>
        <a:p>
          <a:r>
            <a:rPr lang="en-US" b="1" dirty="0" smtClean="0">
              <a:solidFill>
                <a:schemeClr val="bg1"/>
              </a:solidFill>
              <a:effectLst/>
              <a:ea typeface="+mn-ea"/>
            </a:rPr>
            <a:t>Snort rejects a packet based on the options defined in the rule and logs the result</a:t>
          </a:r>
        </a:p>
      </dgm:t>
    </dgm:pt>
    <dgm:pt modelId="{C68B9A13-514B-1A47-B062-007AB99CD20E}" type="parTrans" cxnId="{CAB8CD6B-12ED-E54B-98A4-8683F08B9D14}">
      <dgm:prSet/>
      <dgm:spPr/>
      <dgm:t>
        <a:bodyPr/>
        <a:lstStyle/>
        <a:p>
          <a:endParaRPr lang="en-US"/>
        </a:p>
      </dgm:t>
    </dgm:pt>
    <dgm:pt modelId="{0D973EE6-7E6F-8349-B8E0-A2AF33CEAC49}" type="sibTrans" cxnId="{CAB8CD6B-12ED-E54B-98A4-8683F08B9D14}">
      <dgm:prSet/>
      <dgm:spPr/>
      <dgm:t>
        <a:bodyPr/>
        <a:lstStyle/>
        <a:p>
          <a:endParaRPr lang="en-US"/>
        </a:p>
      </dgm:t>
    </dgm:pt>
    <dgm:pt modelId="{68E55782-D5C7-F045-9C9C-4EF549009D94}">
      <dgm:prSet custT="1"/>
      <dgm:spPr>
        <a:solidFill>
          <a:schemeClr val="tx1"/>
        </a:solidFill>
      </dgm:spPr>
      <dgm:t>
        <a:bodyPr/>
        <a:lstStyle/>
        <a:p>
          <a:r>
            <a:rPr lang="en-US" sz="4800" dirty="0" smtClean="0">
              <a:ea typeface="+mn-ea"/>
            </a:rPr>
            <a:t>Reject</a:t>
          </a:r>
        </a:p>
      </dgm:t>
    </dgm:pt>
    <dgm:pt modelId="{B6D26789-0847-5740-8A90-3F5207604663}" type="parTrans" cxnId="{76F0042F-51E4-4146-ABEA-F96F9F4A3AF4}">
      <dgm:prSet/>
      <dgm:spPr/>
      <dgm:t>
        <a:bodyPr/>
        <a:lstStyle/>
        <a:p>
          <a:endParaRPr lang="en-US"/>
        </a:p>
      </dgm:t>
    </dgm:pt>
    <dgm:pt modelId="{63D35733-DF5C-874F-A589-8961F3C547CD}" type="sibTrans" cxnId="{76F0042F-51E4-4146-ABEA-F96F9F4A3AF4}">
      <dgm:prSet/>
      <dgm:spPr/>
      <dgm:t>
        <a:bodyPr/>
        <a:lstStyle/>
        <a:p>
          <a:endParaRPr lang="en-US"/>
        </a:p>
      </dgm:t>
    </dgm:pt>
    <dgm:pt modelId="{404300EC-6BEC-9C4F-B8BC-718B438F0318}">
      <dgm:prSet/>
      <dgm:spPr>
        <a:solidFill>
          <a:schemeClr val="accent2"/>
        </a:solidFill>
      </dgm:spPr>
      <dgm:t>
        <a:bodyPr/>
        <a:lstStyle/>
        <a:p>
          <a:r>
            <a:rPr lang="en-US" b="1" dirty="0" smtClean="0">
              <a:solidFill>
                <a:schemeClr val="bg1"/>
              </a:solidFill>
              <a:effectLst/>
              <a:ea typeface="+mn-ea"/>
            </a:rPr>
            <a:t>Packet is rejected and result is logged and an error message is returned</a:t>
          </a:r>
          <a:r>
            <a:rPr lang="zh-CN" altLang="en-US" b="1" dirty="0" smtClean="0">
              <a:solidFill>
                <a:schemeClr val="bg1"/>
              </a:solidFill>
              <a:effectLst/>
              <a:ea typeface="+mn-ea"/>
            </a:rPr>
            <a:t>， </a:t>
          </a:r>
          <a:r>
            <a:rPr lang="en-US" altLang="zh-CN" b="1" dirty="0" smtClean="0">
              <a:solidFill>
                <a:schemeClr val="bg1"/>
              </a:solidFill>
              <a:effectLst/>
              <a:ea typeface="+mn-ea"/>
            </a:rPr>
            <a:t>e.g., TCP connection  reset</a:t>
          </a:r>
          <a:endParaRPr lang="en-US" b="1" dirty="0" smtClean="0">
            <a:solidFill>
              <a:schemeClr val="bg1"/>
            </a:solidFill>
            <a:effectLst/>
            <a:ea typeface="+mn-ea"/>
          </a:endParaRPr>
        </a:p>
      </dgm:t>
    </dgm:pt>
    <dgm:pt modelId="{4600C447-3790-684C-AAEF-550FE0012283}" type="parTrans" cxnId="{3713D531-AF73-BB4A-BA62-1A9FA95F2658}">
      <dgm:prSet/>
      <dgm:spPr/>
      <dgm:t>
        <a:bodyPr/>
        <a:lstStyle/>
        <a:p>
          <a:endParaRPr lang="en-US"/>
        </a:p>
      </dgm:t>
    </dgm:pt>
    <dgm:pt modelId="{92DFEAE5-2C50-404A-9F21-FFF345EBB64D}" type="sibTrans" cxnId="{3713D531-AF73-BB4A-BA62-1A9FA95F2658}">
      <dgm:prSet/>
      <dgm:spPr/>
      <dgm:t>
        <a:bodyPr/>
        <a:lstStyle/>
        <a:p>
          <a:endParaRPr lang="en-US"/>
        </a:p>
      </dgm:t>
    </dgm:pt>
    <dgm:pt modelId="{DEB85526-A29C-2D47-8AFB-B9EA86EDD177}">
      <dgm:prSet custT="1"/>
      <dgm:spPr>
        <a:solidFill>
          <a:schemeClr val="tx1"/>
        </a:solidFill>
      </dgm:spPr>
      <dgm:t>
        <a:bodyPr/>
        <a:lstStyle/>
        <a:p>
          <a:r>
            <a:rPr lang="en-US" sz="4800" dirty="0" err="1" smtClean="0">
              <a:ea typeface="+mn-ea"/>
            </a:rPr>
            <a:t>Sdrop</a:t>
          </a:r>
          <a:endParaRPr lang="en-US" sz="4800" dirty="0" smtClean="0">
            <a:ea typeface="+mn-ea"/>
          </a:endParaRPr>
        </a:p>
      </dgm:t>
    </dgm:pt>
    <dgm:pt modelId="{8580917C-A61D-784B-84FC-833D6BF33806}" type="parTrans" cxnId="{ACCBC0C9-F53E-6D4F-8D58-6F4BC75873F1}">
      <dgm:prSet/>
      <dgm:spPr/>
      <dgm:t>
        <a:bodyPr/>
        <a:lstStyle/>
        <a:p>
          <a:endParaRPr lang="en-US"/>
        </a:p>
      </dgm:t>
    </dgm:pt>
    <dgm:pt modelId="{FE07A9D9-11D5-6645-BED2-8970D5EB5F71}" type="sibTrans" cxnId="{ACCBC0C9-F53E-6D4F-8D58-6F4BC75873F1}">
      <dgm:prSet/>
      <dgm:spPr/>
      <dgm:t>
        <a:bodyPr/>
        <a:lstStyle/>
        <a:p>
          <a:endParaRPr lang="en-US"/>
        </a:p>
      </dgm:t>
    </dgm:pt>
    <dgm:pt modelId="{357EA2D4-6A4E-6A4E-9869-58F872E86CBF}">
      <dgm:prSet/>
      <dgm:spPr>
        <a:solidFill>
          <a:schemeClr val="accent2"/>
        </a:solidFill>
      </dgm:spPr>
      <dgm:t>
        <a:bodyPr/>
        <a:lstStyle/>
        <a:p>
          <a:r>
            <a:rPr lang="en-US" b="1" dirty="0" smtClean="0">
              <a:solidFill>
                <a:schemeClr val="bg1"/>
              </a:solidFill>
              <a:effectLst/>
              <a:ea typeface="+mn-ea"/>
            </a:rPr>
            <a:t>Packet is rejected but not logged</a:t>
          </a:r>
        </a:p>
      </dgm:t>
    </dgm:pt>
    <dgm:pt modelId="{9794F0BA-BCE1-CB41-AEF6-F6F73BC2A334}" type="parTrans" cxnId="{16A46005-E37B-6847-9A52-0EEB4815521E}">
      <dgm:prSet/>
      <dgm:spPr/>
      <dgm:t>
        <a:bodyPr/>
        <a:lstStyle/>
        <a:p>
          <a:endParaRPr lang="en-US"/>
        </a:p>
      </dgm:t>
    </dgm:pt>
    <dgm:pt modelId="{E8ECF139-52E7-D244-917E-A574672C4E6F}" type="sibTrans" cxnId="{16A46005-E37B-6847-9A52-0EEB4815521E}">
      <dgm:prSet/>
      <dgm:spPr/>
      <dgm:t>
        <a:bodyPr/>
        <a:lstStyle/>
        <a:p>
          <a:endParaRPr lang="en-US"/>
        </a:p>
      </dgm:t>
    </dgm:pt>
    <dgm:pt modelId="{13319F34-2C36-B04F-A881-663921A56DC6}" type="pres">
      <dgm:prSet presAssocID="{F9939175-7B8B-A044-8545-9FC6FD027471}" presName="theList" presStyleCnt="0">
        <dgm:presLayoutVars>
          <dgm:dir/>
          <dgm:animLvl val="lvl"/>
          <dgm:resizeHandles val="exact"/>
        </dgm:presLayoutVars>
      </dgm:prSet>
      <dgm:spPr/>
      <dgm:t>
        <a:bodyPr/>
        <a:lstStyle/>
        <a:p>
          <a:endParaRPr lang="en-US"/>
        </a:p>
      </dgm:t>
    </dgm:pt>
    <dgm:pt modelId="{AA2A5824-A4A6-F24E-B99F-7F220267CDAF}" type="pres">
      <dgm:prSet presAssocID="{0B6CE952-8468-5847-A61F-9188FAA68F62}" presName="compNode" presStyleCnt="0"/>
      <dgm:spPr/>
    </dgm:pt>
    <dgm:pt modelId="{C7D2DB4E-75D6-9B4C-9172-3BCE3275973B}" type="pres">
      <dgm:prSet presAssocID="{0B6CE952-8468-5847-A61F-9188FAA68F62}" presName="aNode" presStyleLbl="bgShp" presStyleIdx="0" presStyleCnt="3"/>
      <dgm:spPr/>
      <dgm:t>
        <a:bodyPr/>
        <a:lstStyle/>
        <a:p>
          <a:endParaRPr lang="en-US"/>
        </a:p>
      </dgm:t>
    </dgm:pt>
    <dgm:pt modelId="{3CCE460B-41BD-3641-A15B-1953EF2086BB}" type="pres">
      <dgm:prSet presAssocID="{0B6CE952-8468-5847-A61F-9188FAA68F62}" presName="textNode" presStyleLbl="bgShp" presStyleIdx="0" presStyleCnt="3"/>
      <dgm:spPr/>
      <dgm:t>
        <a:bodyPr/>
        <a:lstStyle/>
        <a:p>
          <a:endParaRPr lang="en-US"/>
        </a:p>
      </dgm:t>
    </dgm:pt>
    <dgm:pt modelId="{43C806B7-271A-2A41-9A70-E59DFDB1761B}" type="pres">
      <dgm:prSet presAssocID="{0B6CE952-8468-5847-A61F-9188FAA68F62}" presName="compChildNode" presStyleCnt="0"/>
      <dgm:spPr/>
    </dgm:pt>
    <dgm:pt modelId="{53C50D03-F3E6-734F-B0DA-2D5AB854DDE2}" type="pres">
      <dgm:prSet presAssocID="{0B6CE952-8468-5847-A61F-9188FAA68F62}" presName="theInnerList" presStyleCnt="0"/>
      <dgm:spPr/>
    </dgm:pt>
    <dgm:pt modelId="{FFCF2C7A-BAC5-B74E-8611-DAFEE85A797E}" type="pres">
      <dgm:prSet presAssocID="{4F18CC8C-FD77-8248-91A4-59E7EBED85C2}" presName="childNode" presStyleLbl="node1" presStyleIdx="0" presStyleCnt="3">
        <dgm:presLayoutVars>
          <dgm:bulletEnabled val="1"/>
        </dgm:presLayoutVars>
      </dgm:prSet>
      <dgm:spPr/>
      <dgm:t>
        <a:bodyPr/>
        <a:lstStyle/>
        <a:p>
          <a:endParaRPr lang="en-US"/>
        </a:p>
      </dgm:t>
    </dgm:pt>
    <dgm:pt modelId="{E4683720-6DE7-C046-92D7-C1B9F8D1390B}" type="pres">
      <dgm:prSet presAssocID="{0B6CE952-8468-5847-A61F-9188FAA68F62}" presName="aSpace" presStyleCnt="0"/>
      <dgm:spPr/>
    </dgm:pt>
    <dgm:pt modelId="{D9945241-46E2-9148-B27F-5434F0A4ECED}" type="pres">
      <dgm:prSet presAssocID="{68E55782-D5C7-F045-9C9C-4EF549009D94}" presName="compNode" presStyleCnt="0"/>
      <dgm:spPr/>
    </dgm:pt>
    <dgm:pt modelId="{46736263-9C1B-B34F-BAE3-EE2264480AF7}" type="pres">
      <dgm:prSet presAssocID="{68E55782-D5C7-F045-9C9C-4EF549009D94}" presName="aNode" presStyleLbl="bgShp" presStyleIdx="1" presStyleCnt="3"/>
      <dgm:spPr/>
      <dgm:t>
        <a:bodyPr/>
        <a:lstStyle/>
        <a:p>
          <a:endParaRPr lang="en-US"/>
        </a:p>
      </dgm:t>
    </dgm:pt>
    <dgm:pt modelId="{170C77E5-9D2E-0943-9CAE-DF38D754C163}" type="pres">
      <dgm:prSet presAssocID="{68E55782-D5C7-F045-9C9C-4EF549009D94}" presName="textNode" presStyleLbl="bgShp" presStyleIdx="1" presStyleCnt="3"/>
      <dgm:spPr/>
      <dgm:t>
        <a:bodyPr/>
        <a:lstStyle/>
        <a:p>
          <a:endParaRPr lang="en-US"/>
        </a:p>
      </dgm:t>
    </dgm:pt>
    <dgm:pt modelId="{CDB2B394-B555-8144-945E-CABC2F26C16B}" type="pres">
      <dgm:prSet presAssocID="{68E55782-D5C7-F045-9C9C-4EF549009D94}" presName="compChildNode" presStyleCnt="0"/>
      <dgm:spPr/>
    </dgm:pt>
    <dgm:pt modelId="{F20B180E-D824-9547-8B56-50394D7196B1}" type="pres">
      <dgm:prSet presAssocID="{68E55782-D5C7-F045-9C9C-4EF549009D94}" presName="theInnerList" presStyleCnt="0"/>
      <dgm:spPr/>
    </dgm:pt>
    <dgm:pt modelId="{B7FFB6DE-C664-9440-9596-251E74FF2E69}" type="pres">
      <dgm:prSet presAssocID="{404300EC-6BEC-9C4F-B8BC-718B438F0318}" presName="childNode" presStyleLbl="node1" presStyleIdx="1" presStyleCnt="3">
        <dgm:presLayoutVars>
          <dgm:bulletEnabled val="1"/>
        </dgm:presLayoutVars>
      </dgm:prSet>
      <dgm:spPr/>
      <dgm:t>
        <a:bodyPr/>
        <a:lstStyle/>
        <a:p>
          <a:endParaRPr lang="en-US"/>
        </a:p>
      </dgm:t>
    </dgm:pt>
    <dgm:pt modelId="{2AFF846E-8440-7048-BD36-076C96884EEE}" type="pres">
      <dgm:prSet presAssocID="{68E55782-D5C7-F045-9C9C-4EF549009D94}" presName="aSpace" presStyleCnt="0"/>
      <dgm:spPr/>
    </dgm:pt>
    <dgm:pt modelId="{DC7600AF-8CD4-4F41-A99C-C90BB2E34D17}" type="pres">
      <dgm:prSet presAssocID="{DEB85526-A29C-2D47-8AFB-B9EA86EDD177}" presName="compNode" presStyleCnt="0"/>
      <dgm:spPr/>
    </dgm:pt>
    <dgm:pt modelId="{BD6AD5D4-0FD5-044C-B5D0-D67A7E98E2BB}" type="pres">
      <dgm:prSet presAssocID="{DEB85526-A29C-2D47-8AFB-B9EA86EDD177}" presName="aNode" presStyleLbl="bgShp" presStyleIdx="2" presStyleCnt="3"/>
      <dgm:spPr/>
      <dgm:t>
        <a:bodyPr/>
        <a:lstStyle/>
        <a:p>
          <a:endParaRPr lang="en-US"/>
        </a:p>
      </dgm:t>
    </dgm:pt>
    <dgm:pt modelId="{7DC35266-9A5F-B345-A0DB-C9A8BF90F708}" type="pres">
      <dgm:prSet presAssocID="{DEB85526-A29C-2D47-8AFB-B9EA86EDD177}" presName="textNode" presStyleLbl="bgShp" presStyleIdx="2" presStyleCnt="3"/>
      <dgm:spPr/>
      <dgm:t>
        <a:bodyPr/>
        <a:lstStyle/>
        <a:p>
          <a:endParaRPr lang="en-US"/>
        </a:p>
      </dgm:t>
    </dgm:pt>
    <dgm:pt modelId="{CFEF63E1-4B9C-6E4D-8413-AD0EB56FB278}" type="pres">
      <dgm:prSet presAssocID="{DEB85526-A29C-2D47-8AFB-B9EA86EDD177}" presName="compChildNode" presStyleCnt="0"/>
      <dgm:spPr/>
    </dgm:pt>
    <dgm:pt modelId="{71E7E43D-AAF0-C145-A383-85EE271EB718}" type="pres">
      <dgm:prSet presAssocID="{DEB85526-A29C-2D47-8AFB-B9EA86EDD177}" presName="theInnerList" presStyleCnt="0"/>
      <dgm:spPr/>
    </dgm:pt>
    <dgm:pt modelId="{38E1A635-F1B1-A242-BE4A-DADD34AD60FF}" type="pres">
      <dgm:prSet presAssocID="{357EA2D4-6A4E-6A4E-9869-58F872E86CBF}" presName="childNode" presStyleLbl="node1" presStyleIdx="2" presStyleCnt="3">
        <dgm:presLayoutVars>
          <dgm:bulletEnabled val="1"/>
        </dgm:presLayoutVars>
      </dgm:prSet>
      <dgm:spPr/>
      <dgm:t>
        <a:bodyPr/>
        <a:lstStyle/>
        <a:p>
          <a:endParaRPr lang="en-US"/>
        </a:p>
      </dgm:t>
    </dgm:pt>
  </dgm:ptLst>
  <dgm:cxnLst>
    <dgm:cxn modelId="{00C9E2AB-AED1-4C03-8CB0-B61AE7D69727}" type="presOf" srcId="{DEB85526-A29C-2D47-8AFB-B9EA86EDD177}" destId="{7DC35266-9A5F-B345-A0DB-C9A8BF90F708}" srcOrd="1" destOrd="0" presId="urn:microsoft.com/office/officeart/2005/8/layout/lProcess2"/>
    <dgm:cxn modelId="{3713D531-AF73-BB4A-BA62-1A9FA95F2658}" srcId="{68E55782-D5C7-F045-9C9C-4EF549009D94}" destId="{404300EC-6BEC-9C4F-B8BC-718B438F0318}" srcOrd="0" destOrd="0" parTransId="{4600C447-3790-684C-AAEF-550FE0012283}" sibTransId="{92DFEAE5-2C50-404A-9F21-FFF345EBB64D}"/>
    <dgm:cxn modelId="{B232BCA9-D499-BC4A-BDD9-DFF7811D7ACC}" srcId="{F9939175-7B8B-A044-8545-9FC6FD027471}" destId="{0B6CE952-8468-5847-A61F-9188FAA68F62}" srcOrd="0" destOrd="0" parTransId="{152B4547-8149-BC41-89E0-A798814870DC}" sibTransId="{E8C0F2E5-C7EE-BF4E-A1A7-10743F0ACB76}"/>
    <dgm:cxn modelId="{9D81E83A-8870-4E91-AF26-01131B1B4B0B}" type="presOf" srcId="{68E55782-D5C7-F045-9C9C-4EF549009D94}" destId="{46736263-9C1B-B34F-BAE3-EE2264480AF7}" srcOrd="0" destOrd="0" presId="urn:microsoft.com/office/officeart/2005/8/layout/lProcess2"/>
    <dgm:cxn modelId="{47DEAD02-17E0-44F1-9416-8F925A8B75C5}" type="presOf" srcId="{F9939175-7B8B-A044-8545-9FC6FD027471}" destId="{13319F34-2C36-B04F-A881-663921A56DC6}" srcOrd="0" destOrd="0" presId="urn:microsoft.com/office/officeart/2005/8/layout/lProcess2"/>
    <dgm:cxn modelId="{6682AC32-DBA1-4ED0-8B34-2D4CE089D5EE}" type="presOf" srcId="{68E55782-D5C7-F045-9C9C-4EF549009D94}" destId="{170C77E5-9D2E-0943-9CAE-DF38D754C163}" srcOrd="1" destOrd="0" presId="urn:microsoft.com/office/officeart/2005/8/layout/lProcess2"/>
    <dgm:cxn modelId="{12F0A1BF-3C21-429F-884F-BEADF07C2BC8}" type="presOf" srcId="{0B6CE952-8468-5847-A61F-9188FAA68F62}" destId="{C7D2DB4E-75D6-9B4C-9172-3BCE3275973B}" srcOrd="0" destOrd="0" presId="urn:microsoft.com/office/officeart/2005/8/layout/lProcess2"/>
    <dgm:cxn modelId="{8D7124E6-84D4-4451-B95D-A4214396696C}" type="presOf" srcId="{404300EC-6BEC-9C4F-B8BC-718B438F0318}" destId="{B7FFB6DE-C664-9440-9596-251E74FF2E69}" srcOrd="0" destOrd="0" presId="urn:microsoft.com/office/officeart/2005/8/layout/lProcess2"/>
    <dgm:cxn modelId="{ACCBC0C9-F53E-6D4F-8D58-6F4BC75873F1}" srcId="{F9939175-7B8B-A044-8545-9FC6FD027471}" destId="{DEB85526-A29C-2D47-8AFB-B9EA86EDD177}" srcOrd="2" destOrd="0" parTransId="{8580917C-A61D-784B-84FC-833D6BF33806}" sibTransId="{FE07A9D9-11D5-6645-BED2-8970D5EB5F71}"/>
    <dgm:cxn modelId="{A49115E8-AFB1-4E48-8665-CE4915117799}" type="presOf" srcId="{DEB85526-A29C-2D47-8AFB-B9EA86EDD177}" destId="{BD6AD5D4-0FD5-044C-B5D0-D67A7E98E2BB}" srcOrd="0" destOrd="0" presId="urn:microsoft.com/office/officeart/2005/8/layout/lProcess2"/>
    <dgm:cxn modelId="{2BCFDB03-E585-4B02-9D35-3A00DB53B06B}" type="presOf" srcId="{357EA2D4-6A4E-6A4E-9869-58F872E86CBF}" destId="{38E1A635-F1B1-A242-BE4A-DADD34AD60FF}" srcOrd="0" destOrd="0" presId="urn:microsoft.com/office/officeart/2005/8/layout/lProcess2"/>
    <dgm:cxn modelId="{16A46005-E37B-6847-9A52-0EEB4815521E}" srcId="{DEB85526-A29C-2D47-8AFB-B9EA86EDD177}" destId="{357EA2D4-6A4E-6A4E-9869-58F872E86CBF}" srcOrd="0" destOrd="0" parTransId="{9794F0BA-BCE1-CB41-AEF6-F6F73BC2A334}" sibTransId="{E8ECF139-52E7-D244-917E-A574672C4E6F}"/>
    <dgm:cxn modelId="{5DA3C96D-1F2B-467C-9210-6D4D768FD51E}" type="presOf" srcId="{0B6CE952-8468-5847-A61F-9188FAA68F62}" destId="{3CCE460B-41BD-3641-A15B-1953EF2086BB}" srcOrd="1" destOrd="0" presId="urn:microsoft.com/office/officeart/2005/8/layout/lProcess2"/>
    <dgm:cxn modelId="{7CA015BB-7BC4-4E6C-A432-8F2A20DA791C}" type="presOf" srcId="{4F18CC8C-FD77-8248-91A4-59E7EBED85C2}" destId="{FFCF2C7A-BAC5-B74E-8611-DAFEE85A797E}" srcOrd="0" destOrd="0" presId="urn:microsoft.com/office/officeart/2005/8/layout/lProcess2"/>
    <dgm:cxn modelId="{76F0042F-51E4-4146-ABEA-F96F9F4A3AF4}" srcId="{F9939175-7B8B-A044-8545-9FC6FD027471}" destId="{68E55782-D5C7-F045-9C9C-4EF549009D94}" srcOrd="1" destOrd="0" parTransId="{B6D26789-0847-5740-8A90-3F5207604663}" sibTransId="{63D35733-DF5C-874F-A589-8961F3C547CD}"/>
    <dgm:cxn modelId="{CAB8CD6B-12ED-E54B-98A4-8683F08B9D14}" srcId="{0B6CE952-8468-5847-A61F-9188FAA68F62}" destId="{4F18CC8C-FD77-8248-91A4-59E7EBED85C2}" srcOrd="0" destOrd="0" parTransId="{C68B9A13-514B-1A47-B062-007AB99CD20E}" sibTransId="{0D973EE6-7E6F-8349-B8E0-A2AF33CEAC49}"/>
    <dgm:cxn modelId="{4020475B-7FA4-421C-9263-B28F8A93A44C}" type="presParOf" srcId="{13319F34-2C36-B04F-A881-663921A56DC6}" destId="{AA2A5824-A4A6-F24E-B99F-7F220267CDAF}" srcOrd="0" destOrd="0" presId="urn:microsoft.com/office/officeart/2005/8/layout/lProcess2"/>
    <dgm:cxn modelId="{5E5393DA-CF5D-4F5B-8C85-9C24FB974072}" type="presParOf" srcId="{AA2A5824-A4A6-F24E-B99F-7F220267CDAF}" destId="{C7D2DB4E-75D6-9B4C-9172-3BCE3275973B}" srcOrd="0" destOrd="0" presId="urn:microsoft.com/office/officeart/2005/8/layout/lProcess2"/>
    <dgm:cxn modelId="{29EFCCF1-8324-4621-A0E7-8B6E7F819112}" type="presParOf" srcId="{AA2A5824-A4A6-F24E-B99F-7F220267CDAF}" destId="{3CCE460B-41BD-3641-A15B-1953EF2086BB}" srcOrd="1" destOrd="0" presId="urn:microsoft.com/office/officeart/2005/8/layout/lProcess2"/>
    <dgm:cxn modelId="{06074440-0579-4841-8180-0621B0366DB7}" type="presParOf" srcId="{AA2A5824-A4A6-F24E-B99F-7F220267CDAF}" destId="{43C806B7-271A-2A41-9A70-E59DFDB1761B}" srcOrd="2" destOrd="0" presId="urn:microsoft.com/office/officeart/2005/8/layout/lProcess2"/>
    <dgm:cxn modelId="{E1721BF3-F462-4F7F-A5EA-F14C1AD2E431}" type="presParOf" srcId="{43C806B7-271A-2A41-9A70-E59DFDB1761B}" destId="{53C50D03-F3E6-734F-B0DA-2D5AB854DDE2}" srcOrd="0" destOrd="0" presId="urn:microsoft.com/office/officeart/2005/8/layout/lProcess2"/>
    <dgm:cxn modelId="{AD892ECA-27AC-4769-B864-1141E834C237}" type="presParOf" srcId="{53C50D03-F3E6-734F-B0DA-2D5AB854DDE2}" destId="{FFCF2C7A-BAC5-B74E-8611-DAFEE85A797E}" srcOrd="0" destOrd="0" presId="urn:microsoft.com/office/officeart/2005/8/layout/lProcess2"/>
    <dgm:cxn modelId="{F3214E74-478C-4907-BC2C-A9C23599D5D6}" type="presParOf" srcId="{13319F34-2C36-B04F-A881-663921A56DC6}" destId="{E4683720-6DE7-C046-92D7-C1B9F8D1390B}" srcOrd="1" destOrd="0" presId="urn:microsoft.com/office/officeart/2005/8/layout/lProcess2"/>
    <dgm:cxn modelId="{F5746FB9-32F9-4A3E-A60C-A94D3417FFAC}" type="presParOf" srcId="{13319F34-2C36-B04F-A881-663921A56DC6}" destId="{D9945241-46E2-9148-B27F-5434F0A4ECED}" srcOrd="2" destOrd="0" presId="urn:microsoft.com/office/officeart/2005/8/layout/lProcess2"/>
    <dgm:cxn modelId="{B674E3FE-5CEE-4458-8DCE-87E8C8B7A24E}" type="presParOf" srcId="{D9945241-46E2-9148-B27F-5434F0A4ECED}" destId="{46736263-9C1B-B34F-BAE3-EE2264480AF7}" srcOrd="0" destOrd="0" presId="urn:microsoft.com/office/officeart/2005/8/layout/lProcess2"/>
    <dgm:cxn modelId="{73C206C3-57D5-4051-8755-61FAA4D5F333}" type="presParOf" srcId="{D9945241-46E2-9148-B27F-5434F0A4ECED}" destId="{170C77E5-9D2E-0943-9CAE-DF38D754C163}" srcOrd="1" destOrd="0" presId="urn:microsoft.com/office/officeart/2005/8/layout/lProcess2"/>
    <dgm:cxn modelId="{0E9F8EEF-0B85-4440-A5BE-954491EF1563}" type="presParOf" srcId="{D9945241-46E2-9148-B27F-5434F0A4ECED}" destId="{CDB2B394-B555-8144-945E-CABC2F26C16B}" srcOrd="2" destOrd="0" presId="urn:microsoft.com/office/officeart/2005/8/layout/lProcess2"/>
    <dgm:cxn modelId="{107D240F-A4D3-4B2C-8408-993C82B9E923}" type="presParOf" srcId="{CDB2B394-B555-8144-945E-CABC2F26C16B}" destId="{F20B180E-D824-9547-8B56-50394D7196B1}" srcOrd="0" destOrd="0" presId="urn:microsoft.com/office/officeart/2005/8/layout/lProcess2"/>
    <dgm:cxn modelId="{033DBBDE-731C-44A6-BA8B-FC95EDD81DF4}" type="presParOf" srcId="{F20B180E-D824-9547-8B56-50394D7196B1}" destId="{B7FFB6DE-C664-9440-9596-251E74FF2E69}" srcOrd="0" destOrd="0" presId="urn:microsoft.com/office/officeart/2005/8/layout/lProcess2"/>
    <dgm:cxn modelId="{3D71A746-AFC0-4019-BCC3-BF052F394011}" type="presParOf" srcId="{13319F34-2C36-B04F-A881-663921A56DC6}" destId="{2AFF846E-8440-7048-BD36-076C96884EEE}" srcOrd="3" destOrd="0" presId="urn:microsoft.com/office/officeart/2005/8/layout/lProcess2"/>
    <dgm:cxn modelId="{65AC006A-4D7F-4350-B444-B06F39DC6061}" type="presParOf" srcId="{13319F34-2C36-B04F-A881-663921A56DC6}" destId="{DC7600AF-8CD4-4F41-A99C-C90BB2E34D17}" srcOrd="4" destOrd="0" presId="urn:microsoft.com/office/officeart/2005/8/layout/lProcess2"/>
    <dgm:cxn modelId="{DFEC6102-4A44-44B1-B9AB-25F80A068C40}" type="presParOf" srcId="{DC7600AF-8CD4-4F41-A99C-C90BB2E34D17}" destId="{BD6AD5D4-0FD5-044C-B5D0-D67A7E98E2BB}" srcOrd="0" destOrd="0" presId="urn:microsoft.com/office/officeart/2005/8/layout/lProcess2"/>
    <dgm:cxn modelId="{74C6A5C2-3178-4B98-997D-723E9939B08B}" type="presParOf" srcId="{DC7600AF-8CD4-4F41-A99C-C90BB2E34D17}" destId="{7DC35266-9A5F-B345-A0DB-C9A8BF90F708}" srcOrd="1" destOrd="0" presId="urn:microsoft.com/office/officeart/2005/8/layout/lProcess2"/>
    <dgm:cxn modelId="{E2CFE9AC-A709-4B3C-B559-E5615D376AD8}" type="presParOf" srcId="{DC7600AF-8CD4-4F41-A99C-C90BB2E34D17}" destId="{CFEF63E1-4B9C-6E4D-8413-AD0EB56FB278}" srcOrd="2" destOrd="0" presId="urn:microsoft.com/office/officeart/2005/8/layout/lProcess2"/>
    <dgm:cxn modelId="{43E35732-A932-49A9-9389-AF6AFBA5D57D}" type="presParOf" srcId="{CFEF63E1-4B9C-6E4D-8413-AD0EB56FB278}" destId="{71E7E43D-AAF0-C145-A383-85EE271EB718}" srcOrd="0" destOrd="0" presId="urn:microsoft.com/office/officeart/2005/8/layout/lProcess2"/>
    <dgm:cxn modelId="{1C7B7D4A-4626-44A9-9A34-631DF88C97F1}" type="presParOf" srcId="{71E7E43D-AAF0-C145-A383-85EE271EB718}" destId="{38E1A635-F1B1-A242-BE4A-DADD34AD60FF}"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EF3A288-F1AD-4A49-ACD8-BA9890645C20}" type="doc">
      <dgm:prSet loTypeId="urn:microsoft.com/office/officeart/2005/8/layout/lProcess2" loCatId="" qsTypeId="urn:microsoft.com/office/officeart/2005/8/quickstyle/3D2" qsCatId="3D" csTypeId="urn:microsoft.com/office/officeart/2005/8/colors/accent1_2" csCatId="accent1" phldr="1"/>
      <dgm:spPr/>
      <dgm:t>
        <a:bodyPr/>
        <a:lstStyle/>
        <a:p>
          <a:endParaRPr lang="en-US"/>
        </a:p>
      </dgm:t>
    </dgm:pt>
    <dgm:pt modelId="{89167F91-235A-744D-9245-B6F9D636B5B3}">
      <dgm:prSet/>
      <dgm:spPr/>
      <dgm:t>
        <a:bodyPr/>
        <a:lstStyle/>
        <a:p>
          <a:pPr rtl="0"/>
          <a:r>
            <a:rPr lang="en-US" b="1" dirty="0" smtClean="0"/>
            <a:t>Network Attack Surface</a:t>
          </a:r>
          <a:endParaRPr lang="en-US" dirty="0"/>
        </a:p>
      </dgm:t>
    </dgm:pt>
    <dgm:pt modelId="{8F0AAEB4-EE3D-864C-9368-C9CA75D59B39}" type="parTrans" cxnId="{0CBB8293-D55A-E94F-89D1-4C58FB0D775D}">
      <dgm:prSet/>
      <dgm:spPr/>
      <dgm:t>
        <a:bodyPr/>
        <a:lstStyle/>
        <a:p>
          <a:endParaRPr lang="en-US"/>
        </a:p>
      </dgm:t>
    </dgm:pt>
    <dgm:pt modelId="{1938C481-004A-5441-8A64-53F82A57B059}" type="sibTrans" cxnId="{0CBB8293-D55A-E94F-89D1-4C58FB0D775D}">
      <dgm:prSet/>
      <dgm:spPr/>
      <dgm:t>
        <a:bodyPr/>
        <a:lstStyle/>
        <a:p>
          <a:endParaRPr lang="en-US"/>
        </a:p>
      </dgm:t>
    </dgm:pt>
    <dgm:pt modelId="{37720B62-E9E1-614A-AA3F-7B92EBDFBDE9}">
      <dgm:prSet/>
      <dgm:spPr/>
      <dgm:t>
        <a:bodyPr/>
        <a:lstStyle/>
        <a:p>
          <a:pPr rtl="0"/>
          <a:r>
            <a:rPr lang="en-US" b="1" dirty="0" smtClean="0">
              <a:latin typeface="+mj-lt"/>
            </a:rPr>
            <a:t>Vulnerabilities over an enterprise network, wide-area network, or the Internet</a:t>
          </a:r>
          <a:endParaRPr lang="en-US" dirty="0">
            <a:latin typeface="+mj-lt"/>
          </a:endParaRPr>
        </a:p>
      </dgm:t>
    </dgm:pt>
    <dgm:pt modelId="{F1D6FD18-FEAB-324E-A24B-474B6A7062EA}" type="parTrans" cxnId="{CF79688D-380B-2B48-914A-9984DD61FC29}">
      <dgm:prSet/>
      <dgm:spPr/>
      <dgm:t>
        <a:bodyPr/>
        <a:lstStyle/>
        <a:p>
          <a:endParaRPr lang="en-US"/>
        </a:p>
      </dgm:t>
    </dgm:pt>
    <dgm:pt modelId="{5B9C3552-2395-F94E-8A42-7F0C7772E84F}" type="sibTrans" cxnId="{CF79688D-380B-2B48-914A-9984DD61FC29}">
      <dgm:prSet/>
      <dgm:spPr/>
      <dgm:t>
        <a:bodyPr/>
        <a:lstStyle/>
        <a:p>
          <a:endParaRPr lang="en-US"/>
        </a:p>
      </dgm:t>
    </dgm:pt>
    <dgm:pt modelId="{842FBA2F-4E84-A04C-AF36-955EAC4A4A07}">
      <dgm:prSet/>
      <dgm:spPr/>
      <dgm:t>
        <a:bodyPr/>
        <a:lstStyle/>
        <a:p>
          <a:pPr rtl="0"/>
          <a:r>
            <a:rPr lang="en-US" b="1" dirty="0" smtClean="0">
              <a:latin typeface="+mj-lt"/>
            </a:rPr>
            <a:t>Included in this category are network protocol vulnerabilities, such as those used for a denial-of-service attack, disruption of communications links, and various forms of intruder attacks</a:t>
          </a:r>
          <a:endParaRPr lang="en-US" dirty="0">
            <a:latin typeface="+mj-lt"/>
          </a:endParaRPr>
        </a:p>
      </dgm:t>
    </dgm:pt>
    <dgm:pt modelId="{56E94991-F31F-1043-86DB-B8D898BECF97}" type="parTrans" cxnId="{C42BF721-DD49-8D46-BED4-D3DBCDCE2C4C}">
      <dgm:prSet/>
      <dgm:spPr/>
      <dgm:t>
        <a:bodyPr/>
        <a:lstStyle/>
        <a:p>
          <a:endParaRPr lang="en-US"/>
        </a:p>
      </dgm:t>
    </dgm:pt>
    <dgm:pt modelId="{B45786AD-10B5-A040-ABA1-4BA8652384E2}" type="sibTrans" cxnId="{C42BF721-DD49-8D46-BED4-D3DBCDCE2C4C}">
      <dgm:prSet/>
      <dgm:spPr/>
      <dgm:t>
        <a:bodyPr/>
        <a:lstStyle/>
        <a:p>
          <a:endParaRPr lang="en-US"/>
        </a:p>
      </dgm:t>
    </dgm:pt>
    <dgm:pt modelId="{A3641FEB-1257-3B44-A254-D9D9B8F01C9F}">
      <dgm:prSet/>
      <dgm:spPr/>
      <dgm:t>
        <a:bodyPr/>
        <a:lstStyle/>
        <a:p>
          <a:pPr rtl="0"/>
          <a:r>
            <a:rPr lang="en-US" b="1" dirty="0" smtClean="0"/>
            <a:t>Software Attack Surface</a:t>
          </a:r>
          <a:endParaRPr lang="en-US" dirty="0"/>
        </a:p>
      </dgm:t>
    </dgm:pt>
    <dgm:pt modelId="{D9506F8D-8818-FA40-B3E7-68AE3A9C2763}" type="parTrans" cxnId="{D00C4AA4-FE7E-DF42-BEFB-8A29EE00D2AC}">
      <dgm:prSet/>
      <dgm:spPr/>
      <dgm:t>
        <a:bodyPr/>
        <a:lstStyle/>
        <a:p>
          <a:endParaRPr lang="en-US"/>
        </a:p>
      </dgm:t>
    </dgm:pt>
    <dgm:pt modelId="{34C38A9F-8601-E64D-854D-C3CAA2E65680}" type="sibTrans" cxnId="{D00C4AA4-FE7E-DF42-BEFB-8A29EE00D2AC}">
      <dgm:prSet/>
      <dgm:spPr/>
      <dgm:t>
        <a:bodyPr/>
        <a:lstStyle/>
        <a:p>
          <a:endParaRPr lang="en-US"/>
        </a:p>
      </dgm:t>
    </dgm:pt>
    <dgm:pt modelId="{63C30692-DEEC-F140-BD07-ECDB341176CB}">
      <dgm:prSet/>
      <dgm:spPr/>
      <dgm:t>
        <a:bodyPr/>
        <a:lstStyle/>
        <a:p>
          <a:pPr rtl="0"/>
          <a:r>
            <a:rPr lang="en-US" b="1" dirty="0" smtClean="0">
              <a:latin typeface="+mj-lt"/>
            </a:rPr>
            <a:t>Vulnerabilities in application, utility, or operating system code</a:t>
          </a:r>
          <a:endParaRPr lang="en-US" dirty="0">
            <a:latin typeface="+mj-lt"/>
          </a:endParaRPr>
        </a:p>
      </dgm:t>
    </dgm:pt>
    <dgm:pt modelId="{A06BA696-D45B-0B45-BF04-33301F1030D9}" type="parTrans" cxnId="{9900B440-2A0C-034A-82CC-F67110F08653}">
      <dgm:prSet/>
      <dgm:spPr/>
      <dgm:t>
        <a:bodyPr/>
        <a:lstStyle/>
        <a:p>
          <a:endParaRPr lang="en-US"/>
        </a:p>
      </dgm:t>
    </dgm:pt>
    <dgm:pt modelId="{A1866265-3825-7E41-AE9F-9B29A312824D}" type="sibTrans" cxnId="{9900B440-2A0C-034A-82CC-F67110F08653}">
      <dgm:prSet/>
      <dgm:spPr/>
      <dgm:t>
        <a:bodyPr/>
        <a:lstStyle/>
        <a:p>
          <a:endParaRPr lang="en-US"/>
        </a:p>
      </dgm:t>
    </dgm:pt>
    <dgm:pt modelId="{9DF6E4F5-A23F-C24B-97C3-3EEC41183622}">
      <dgm:prSet/>
      <dgm:spPr/>
      <dgm:t>
        <a:bodyPr/>
        <a:lstStyle/>
        <a:p>
          <a:pPr rtl="0"/>
          <a:r>
            <a:rPr lang="en-US" b="1" dirty="0" smtClean="0">
              <a:latin typeface="+mj-lt"/>
            </a:rPr>
            <a:t>Particular focus is Web server software</a:t>
          </a:r>
          <a:endParaRPr lang="en-US" dirty="0">
            <a:latin typeface="+mj-lt"/>
          </a:endParaRPr>
        </a:p>
      </dgm:t>
    </dgm:pt>
    <dgm:pt modelId="{01FFB757-9087-C544-A9AB-54A2D5456454}" type="parTrans" cxnId="{D8C62CE0-4D9A-ED4B-B273-63C8C152280D}">
      <dgm:prSet/>
      <dgm:spPr/>
      <dgm:t>
        <a:bodyPr/>
        <a:lstStyle/>
        <a:p>
          <a:endParaRPr lang="en-US"/>
        </a:p>
      </dgm:t>
    </dgm:pt>
    <dgm:pt modelId="{FB363B88-5AF7-E04F-BAC5-BF6CFF354A0E}" type="sibTrans" cxnId="{D8C62CE0-4D9A-ED4B-B273-63C8C152280D}">
      <dgm:prSet/>
      <dgm:spPr/>
      <dgm:t>
        <a:bodyPr/>
        <a:lstStyle/>
        <a:p>
          <a:endParaRPr lang="en-US"/>
        </a:p>
      </dgm:t>
    </dgm:pt>
    <dgm:pt modelId="{5933685F-6087-E847-9028-9377B069FCC1}">
      <dgm:prSet/>
      <dgm:spPr/>
      <dgm:t>
        <a:bodyPr/>
        <a:lstStyle/>
        <a:p>
          <a:pPr rtl="0"/>
          <a:r>
            <a:rPr lang="en-US" b="1" dirty="0" smtClean="0"/>
            <a:t>Human Attack Surface</a:t>
          </a:r>
          <a:endParaRPr lang="en-US" dirty="0"/>
        </a:p>
      </dgm:t>
    </dgm:pt>
    <dgm:pt modelId="{024A3A3C-B59B-5749-92C6-C921A70C44AF}" type="parTrans" cxnId="{8876D585-243C-F446-8768-5617F44F43D5}">
      <dgm:prSet/>
      <dgm:spPr/>
      <dgm:t>
        <a:bodyPr/>
        <a:lstStyle/>
        <a:p>
          <a:endParaRPr lang="en-US"/>
        </a:p>
      </dgm:t>
    </dgm:pt>
    <dgm:pt modelId="{28B03AEA-8E8C-8749-956E-A2F27B578BE4}" type="sibTrans" cxnId="{8876D585-243C-F446-8768-5617F44F43D5}">
      <dgm:prSet/>
      <dgm:spPr/>
      <dgm:t>
        <a:bodyPr/>
        <a:lstStyle/>
        <a:p>
          <a:endParaRPr lang="en-US"/>
        </a:p>
      </dgm:t>
    </dgm:pt>
    <dgm:pt modelId="{FCECB32F-7782-A444-A054-13F565B4A20D}">
      <dgm:prSet/>
      <dgm:spPr/>
      <dgm:t>
        <a:bodyPr/>
        <a:lstStyle/>
        <a:p>
          <a:pPr rtl="0"/>
          <a:r>
            <a:rPr lang="en-US" b="1" dirty="0" smtClean="0">
              <a:latin typeface="+mj-lt"/>
            </a:rPr>
            <a:t>Vulnerabilities created by personnel or outsiders, such as social engineering, human error, and trusted insiders</a:t>
          </a:r>
          <a:endParaRPr lang="en-US" dirty="0">
            <a:latin typeface="+mj-lt"/>
          </a:endParaRPr>
        </a:p>
      </dgm:t>
    </dgm:pt>
    <dgm:pt modelId="{ADD5AF9C-2132-224D-9883-66FA78C4EFFC}" type="parTrans" cxnId="{4FB3E80B-0481-0B45-98A8-8D81C5580FBF}">
      <dgm:prSet/>
      <dgm:spPr/>
      <dgm:t>
        <a:bodyPr/>
        <a:lstStyle/>
        <a:p>
          <a:endParaRPr lang="en-US"/>
        </a:p>
      </dgm:t>
    </dgm:pt>
    <dgm:pt modelId="{0DF24165-D425-4D40-8CA4-7FB899782DBD}" type="sibTrans" cxnId="{4FB3E80B-0481-0B45-98A8-8D81C5580FBF}">
      <dgm:prSet/>
      <dgm:spPr/>
      <dgm:t>
        <a:bodyPr/>
        <a:lstStyle/>
        <a:p>
          <a:endParaRPr lang="en-US"/>
        </a:p>
      </dgm:t>
    </dgm:pt>
    <dgm:pt modelId="{5993EB81-EC6C-D148-83DA-556D791E66C2}" type="pres">
      <dgm:prSet presAssocID="{FEF3A288-F1AD-4A49-ACD8-BA9890645C20}" presName="theList" presStyleCnt="0">
        <dgm:presLayoutVars>
          <dgm:dir/>
          <dgm:animLvl val="lvl"/>
          <dgm:resizeHandles val="exact"/>
        </dgm:presLayoutVars>
      </dgm:prSet>
      <dgm:spPr/>
      <dgm:t>
        <a:bodyPr/>
        <a:lstStyle/>
        <a:p>
          <a:endParaRPr lang="en-US"/>
        </a:p>
      </dgm:t>
    </dgm:pt>
    <dgm:pt modelId="{0CA2AB85-0DDC-A04A-AD11-DE65018085FC}" type="pres">
      <dgm:prSet presAssocID="{89167F91-235A-744D-9245-B6F9D636B5B3}" presName="compNode" presStyleCnt="0"/>
      <dgm:spPr/>
      <dgm:t>
        <a:bodyPr/>
        <a:lstStyle/>
        <a:p>
          <a:endParaRPr lang="en-US"/>
        </a:p>
      </dgm:t>
    </dgm:pt>
    <dgm:pt modelId="{E63067EB-4F1D-B448-9A77-0795A8FA027E}" type="pres">
      <dgm:prSet presAssocID="{89167F91-235A-744D-9245-B6F9D636B5B3}" presName="aNode" presStyleLbl="bgShp" presStyleIdx="0" presStyleCnt="3"/>
      <dgm:spPr/>
      <dgm:t>
        <a:bodyPr/>
        <a:lstStyle/>
        <a:p>
          <a:endParaRPr lang="en-US"/>
        </a:p>
      </dgm:t>
    </dgm:pt>
    <dgm:pt modelId="{3BBE7FE7-A0EE-9D40-B729-6BAABD4B097C}" type="pres">
      <dgm:prSet presAssocID="{89167F91-235A-744D-9245-B6F9D636B5B3}" presName="textNode" presStyleLbl="bgShp" presStyleIdx="0" presStyleCnt="3"/>
      <dgm:spPr/>
      <dgm:t>
        <a:bodyPr/>
        <a:lstStyle/>
        <a:p>
          <a:endParaRPr lang="en-US"/>
        </a:p>
      </dgm:t>
    </dgm:pt>
    <dgm:pt modelId="{98BDAFEC-55F5-3541-8E60-8057A01BE74C}" type="pres">
      <dgm:prSet presAssocID="{89167F91-235A-744D-9245-B6F9D636B5B3}" presName="compChildNode" presStyleCnt="0"/>
      <dgm:spPr/>
      <dgm:t>
        <a:bodyPr/>
        <a:lstStyle/>
        <a:p>
          <a:endParaRPr lang="en-US"/>
        </a:p>
      </dgm:t>
    </dgm:pt>
    <dgm:pt modelId="{B6240192-C150-8D42-B729-2EDC6B1D8638}" type="pres">
      <dgm:prSet presAssocID="{89167F91-235A-744D-9245-B6F9D636B5B3}" presName="theInnerList" presStyleCnt="0"/>
      <dgm:spPr/>
      <dgm:t>
        <a:bodyPr/>
        <a:lstStyle/>
        <a:p>
          <a:endParaRPr lang="en-US"/>
        </a:p>
      </dgm:t>
    </dgm:pt>
    <dgm:pt modelId="{7A4BD44D-6CE4-5347-9FEC-1A3685D77B89}" type="pres">
      <dgm:prSet presAssocID="{37720B62-E9E1-614A-AA3F-7B92EBDFBDE9}" presName="childNode" presStyleLbl="node1" presStyleIdx="0" presStyleCnt="5">
        <dgm:presLayoutVars>
          <dgm:bulletEnabled val="1"/>
        </dgm:presLayoutVars>
      </dgm:prSet>
      <dgm:spPr/>
      <dgm:t>
        <a:bodyPr/>
        <a:lstStyle/>
        <a:p>
          <a:endParaRPr lang="en-US"/>
        </a:p>
      </dgm:t>
    </dgm:pt>
    <dgm:pt modelId="{303EA37F-E2A4-E940-BB24-A3C832E7A81A}" type="pres">
      <dgm:prSet presAssocID="{37720B62-E9E1-614A-AA3F-7B92EBDFBDE9}" presName="aSpace2" presStyleCnt="0"/>
      <dgm:spPr/>
      <dgm:t>
        <a:bodyPr/>
        <a:lstStyle/>
        <a:p>
          <a:endParaRPr lang="en-US"/>
        </a:p>
      </dgm:t>
    </dgm:pt>
    <dgm:pt modelId="{8247C684-645B-1644-B256-E95D7D0B78A4}" type="pres">
      <dgm:prSet presAssocID="{842FBA2F-4E84-A04C-AF36-955EAC4A4A07}" presName="childNode" presStyleLbl="node1" presStyleIdx="1" presStyleCnt="5">
        <dgm:presLayoutVars>
          <dgm:bulletEnabled val="1"/>
        </dgm:presLayoutVars>
      </dgm:prSet>
      <dgm:spPr/>
      <dgm:t>
        <a:bodyPr/>
        <a:lstStyle/>
        <a:p>
          <a:endParaRPr lang="en-US"/>
        </a:p>
      </dgm:t>
    </dgm:pt>
    <dgm:pt modelId="{194FA8FB-D3DD-CA43-AB43-0C5E4B0DF63A}" type="pres">
      <dgm:prSet presAssocID="{89167F91-235A-744D-9245-B6F9D636B5B3}" presName="aSpace" presStyleCnt="0"/>
      <dgm:spPr/>
      <dgm:t>
        <a:bodyPr/>
        <a:lstStyle/>
        <a:p>
          <a:endParaRPr lang="en-US"/>
        </a:p>
      </dgm:t>
    </dgm:pt>
    <dgm:pt modelId="{938F4876-B05B-7E47-AA9F-F84483A83CAC}" type="pres">
      <dgm:prSet presAssocID="{A3641FEB-1257-3B44-A254-D9D9B8F01C9F}" presName="compNode" presStyleCnt="0"/>
      <dgm:spPr/>
      <dgm:t>
        <a:bodyPr/>
        <a:lstStyle/>
        <a:p>
          <a:endParaRPr lang="en-US"/>
        </a:p>
      </dgm:t>
    </dgm:pt>
    <dgm:pt modelId="{9C7D5EC8-2DD1-F448-BA8E-DF12CE942EAF}" type="pres">
      <dgm:prSet presAssocID="{A3641FEB-1257-3B44-A254-D9D9B8F01C9F}" presName="aNode" presStyleLbl="bgShp" presStyleIdx="1" presStyleCnt="3"/>
      <dgm:spPr/>
      <dgm:t>
        <a:bodyPr/>
        <a:lstStyle/>
        <a:p>
          <a:endParaRPr lang="en-US"/>
        </a:p>
      </dgm:t>
    </dgm:pt>
    <dgm:pt modelId="{FA920D83-900A-484E-A74A-9A64CD1F5BCC}" type="pres">
      <dgm:prSet presAssocID="{A3641FEB-1257-3B44-A254-D9D9B8F01C9F}" presName="textNode" presStyleLbl="bgShp" presStyleIdx="1" presStyleCnt="3"/>
      <dgm:spPr/>
      <dgm:t>
        <a:bodyPr/>
        <a:lstStyle/>
        <a:p>
          <a:endParaRPr lang="en-US"/>
        </a:p>
      </dgm:t>
    </dgm:pt>
    <dgm:pt modelId="{28D00A57-11CC-CA4C-9590-2A85C5BFE8C3}" type="pres">
      <dgm:prSet presAssocID="{A3641FEB-1257-3B44-A254-D9D9B8F01C9F}" presName="compChildNode" presStyleCnt="0"/>
      <dgm:spPr/>
      <dgm:t>
        <a:bodyPr/>
        <a:lstStyle/>
        <a:p>
          <a:endParaRPr lang="en-US"/>
        </a:p>
      </dgm:t>
    </dgm:pt>
    <dgm:pt modelId="{28CF60C6-29EF-CE4A-9A26-1E7A20B54391}" type="pres">
      <dgm:prSet presAssocID="{A3641FEB-1257-3B44-A254-D9D9B8F01C9F}" presName="theInnerList" presStyleCnt="0"/>
      <dgm:spPr/>
      <dgm:t>
        <a:bodyPr/>
        <a:lstStyle/>
        <a:p>
          <a:endParaRPr lang="en-US"/>
        </a:p>
      </dgm:t>
    </dgm:pt>
    <dgm:pt modelId="{42695345-8D29-D74B-BAC8-002DF12F6166}" type="pres">
      <dgm:prSet presAssocID="{63C30692-DEEC-F140-BD07-ECDB341176CB}" presName="childNode" presStyleLbl="node1" presStyleIdx="2" presStyleCnt="5">
        <dgm:presLayoutVars>
          <dgm:bulletEnabled val="1"/>
        </dgm:presLayoutVars>
      </dgm:prSet>
      <dgm:spPr/>
      <dgm:t>
        <a:bodyPr/>
        <a:lstStyle/>
        <a:p>
          <a:endParaRPr lang="en-US"/>
        </a:p>
      </dgm:t>
    </dgm:pt>
    <dgm:pt modelId="{CA485DB6-D912-B94F-B30C-EBC410733541}" type="pres">
      <dgm:prSet presAssocID="{63C30692-DEEC-F140-BD07-ECDB341176CB}" presName="aSpace2" presStyleCnt="0"/>
      <dgm:spPr/>
      <dgm:t>
        <a:bodyPr/>
        <a:lstStyle/>
        <a:p>
          <a:endParaRPr lang="en-US"/>
        </a:p>
      </dgm:t>
    </dgm:pt>
    <dgm:pt modelId="{011F6C54-FAC5-8946-9EC9-CB597C7FF91F}" type="pres">
      <dgm:prSet presAssocID="{9DF6E4F5-A23F-C24B-97C3-3EEC41183622}" presName="childNode" presStyleLbl="node1" presStyleIdx="3" presStyleCnt="5">
        <dgm:presLayoutVars>
          <dgm:bulletEnabled val="1"/>
        </dgm:presLayoutVars>
      </dgm:prSet>
      <dgm:spPr/>
      <dgm:t>
        <a:bodyPr/>
        <a:lstStyle/>
        <a:p>
          <a:endParaRPr lang="en-US"/>
        </a:p>
      </dgm:t>
    </dgm:pt>
    <dgm:pt modelId="{4F7AC969-A476-DE4D-9280-B1F0622805A3}" type="pres">
      <dgm:prSet presAssocID="{A3641FEB-1257-3B44-A254-D9D9B8F01C9F}" presName="aSpace" presStyleCnt="0"/>
      <dgm:spPr/>
      <dgm:t>
        <a:bodyPr/>
        <a:lstStyle/>
        <a:p>
          <a:endParaRPr lang="en-US"/>
        </a:p>
      </dgm:t>
    </dgm:pt>
    <dgm:pt modelId="{492A0DF8-219B-4049-AC9B-91B780821244}" type="pres">
      <dgm:prSet presAssocID="{5933685F-6087-E847-9028-9377B069FCC1}" presName="compNode" presStyleCnt="0"/>
      <dgm:spPr/>
      <dgm:t>
        <a:bodyPr/>
        <a:lstStyle/>
        <a:p>
          <a:endParaRPr lang="en-US"/>
        </a:p>
      </dgm:t>
    </dgm:pt>
    <dgm:pt modelId="{9BCA6787-FFE4-7C46-8C53-C6D43EFE6024}" type="pres">
      <dgm:prSet presAssocID="{5933685F-6087-E847-9028-9377B069FCC1}" presName="aNode" presStyleLbl="bgShp" presStyleIdx="2" presStyleCnt="3"/>
      <dgm:spPr/>
      <dgm:t>
        <a:bodyPr/>
        <a:lstStyle/>
        <a:p>
          <a:endParaRPr lang="en-US"/>
        </a:p>
      </dgm:t>
    </dgm:pt>
    <dgm:pt modelId="{DACAC101-4F05-B54B-9300-160835F2A243}" type="pres">
      <dgm:prSet presAssocID="{5933685F-6087-E847-9028-9377B069FCC1}" presName="textNode" presStyleLbl="bgShp" presStyleIdx="2" presStyleCnt="3"/>
      <dgm:spPr/>
      <dgm:t>
        <a:bodyPr/>
        <a:lstStyle/>
        <a:p>
          <a:endParaRPr lang="en-US"/>
        </a:p>
      </dgm:t>
    </dgm:pt>
    <dgm:pt modelId="{FA4B6A31-EF27-144F-A3D0-DC376EDC0BF5}" type="pres">
      <dgm:prSet presAssocID="{5933685F-6087-E847-9028-9377B069FCC1}" presName="compChildNode" presStyleCnt="0"/>
      <dgm:spPr/>
      <dgm:t>
        <a:bodyPr/>
        <a:lstStyle/>
        <a:p>
          <a:endParaRPr lang="en-US"/>
        </a:p>
      </dgm:t>
    </dgm:pt>
    <dgm:pt modelId="{D59D8ABA-ABD1-4845-BAE7-F68B568A72D3}" type="pres">
      <dgm:prSet presAssocID="{5933685F-6087-E847-9028-9377B069FCC1}" presName="theInnerList" presStyleCnt="0"/>
      <dgm:spPr/>
      <dgm:t>
        <a:bodyPr/>
        <a:lstStyle/>
        <a:p>
          <a:endParaRPr lang="en-US"/>
        </a:p>
      </dgm:t>
    </dgm:pt>
    <dgm:pt modelId="{A3BBF5FA-65ED-2349-816D-13B311289DA7}" type="pres">
      <dgm:prSet presAssocID="{FCECB32F-7782-A444-A054-13F565B4A20D}" presName="childNode" presStyleLbl="node1" presStyleIdx="4" presStyleCnt="5">
        <dgm:presLayoutVars>
          <dgm:bulletEnabled val="1"/>
        </dgm:presLayoutVars>
      </dgm:prSet>
      <dgm:spPr/>
      <dgm:t>
        <a:bodyPr/>
        <a:lstStyle/>
        <a:p>
          <a:endParaRPr lang="en-US"/>
        </a:p>
      </dgm:t>
    </dgm:pt>
  </dgm:ptLst>
  <dgm:cxnLst>
    <dgm:cxn modelId="{8876D585-243C-F446-8768-5617F44F43D5}" srcId="{FEF3A288-F1AD-4A49-ACD8-BA9890645C20}" destId="{5933685F-6087-E847-9028-9377B069FCC1}" srcOrd="2" destOrd="0" parTransId="{024A3A3C-B59B-5749-92C6-C921A70C44AF}" sibTransId="{28B03AEA-8E8C-8749-956E-A2F27B578BE4}"/>
    <dgm:cxn modelId="{CF79688D-380B-2B48-914A-9984DD61FC29}" srcId="{89167F91-235A-744D-9245-B6F9D636B5B3}" destId="{37720B62-E9E1-614A-AA3F-7B92EBDFBDE9}" srcOrd="0" destOrd="0" parTransId="{F1D6FD18-FEAB-324E-A24B-474B6A7062EA}" sibTransId="{5B9C3552-2395-F94E-8A42-7F0C7772E84F}"/>
    <dgm:cxn modelId="{0E5EAAA7-C9BA-475A-B569-D7C7F9C09BD7}" type="presOf" srcId="{A3641FEB-1257-3B44-A254-D9D9B8F01C9F}" destId="{9C7D5EC8-2DD1-F448-BA8E-DF12CE942EAF}" srcOrd="0" destOrd="0" presId="urn:microsoft.com/office/officeart/2005/8/layout/lProcess2"/>
    <dgm:cxn modelId="{133D7F0C-5F58-4F6D-BA99-DE5F63B8778B}" type="presOf" srcId="{5933685F-6087-E847-9028-9377B069FCC1}" destId="{DACAC101-4F05-B54B-9300-160835F2A243}" srcOrd="1" destOrd="0" presId="urn:microsoft.com/office/officeart/2005/8/layout/lProcess2"/>
    <dgm:cxn modelId="{12C67123-1D59-4505-B69F-1AB1BDE92AD5}" type="presOf" srcId="{842FBA2F-4E84-A04C-AF36-955EAC4A4A07}" destId="{8247C684-645B-1644-B256-E95D7D0B78A4}" srcOrd="0" destOrd="0" presId="urn:microsoft.com/office/officeart/2005/8/layout/lProcess2"/>
    <dgm:cxn modelId="{1B5116CC-5965-47BC-97DA-B2DC4FE0CB61}" type="presOf" srcId="{FEF3A288-F1AD-4A49-ACD8-BA9890645C20}" destId="{5993EB81-EC6C-D148-83DA-556D791E66C2}" srcOrd="0" destOrd="0" presId="urn:microsoft.com/office/officeart/2005/8/layout/lProcess2"/>
    <dgm:cxn modelId="{E9331974-E9CD-4206-81C4-CB170E96516B}" type="presOf" srcId="{9DF6E4F5-A23F-C24B-97C3-3EEC41183622}" destId="{011F6C54-FAC5-8946-9EC9-CB597C7FF91F}" srcOrd="0" destOrd="0" presId="urn:microsoft.com/office/officeart/2005/8/layout/lProcess2"/>
    <dgm:cxn modelId="{73A83B3A-B5E2-4CA6-BF70-0C3C77D74E0E}" type="presOf" srcId="{63C30692-DEEC-F140-BD07-ECDB341176CB}" destId="{42695345-8D29-D74B-BAC8-002DF12F6166}" srcOrd="0" destOrd="0" presId="urn:microsoft.com/office/officeart/2005/8/layout/lProcess2"/>
    <dgm:cxn modelId="{2D83EE75-6D1D-4170-82D1-276064C00740}" type="presOf" srcId="{37720B62-E9E1-614A-AA3F-7B92EBDFBDE9}" destId="{7A4BD44D-6CE4-5347-9FEC-1A3685D77B89}" srcOrd="0" destOrd="0" presId="urn:microsoft.com/office/officeart/2005/8/layout/lProcess2"/>
    <dgm:cxn modelId="{E60180DF-8823-4017-99DA-A40A1F8E5723}" type="presOf" srcId="{FCECB32F-7782-A444-A054-13F565B4A20D}" destId="{A3BBF5FA-65ED-2349-816D-13B311289DA7}" srcOrd="0" destOrd="0" presId="urn:microsoft.com/office/officeart/2005/8/layout/lProcess2"/>
    <dgm:cxn modelId="{79B7976E-021C-47B3-B56C-F68DD2492199}" type="presOf" srcId="{5933685F-6087-E847-9028-9377B069FCC1}" destId="{9BCA6787-FFE4-7C46-8C53-C6D43EFE6024}" srcOrd="0" destOrd="0" presId="urn:microsoft.com/office/officeart/2005/8/layout/lProcess2"/>
    <dgm:cxn modelId="{0CBB8293-D55A-E94F-89D1-4C58FB0D775D}" srcId="{FEF3A288-F1AD-4A49-ACD8-BA9890645C20}" destId="{89167F91-235A-744D-9245-B6F9D636B5B3}" srcOrd="0" destOrd="0" parTransId="{8F0AAEB4-EE3D-864C-9368-C9CA75D59B39}" sibTransId="{1938C481-004A-5441-8A64-53F82A57B059}"/>
    <dgm:cxn modelId="{EDD922D9-EAEA-4295-95AC-C28F486FDE0E}" type="presOf" srcId="{A3641FEB-1257-3B44-A254-D9D9B8F01C9F}" destId="{FA920D83-900A-484E-A74A-9A64CD1F5BCC}" srcOrd="1" destOrd="0" presId="urn:microsoft.com/office/officeart/2005/8/layout/lProcess2"/>
    <dgm:cxn modelId="{C42BF721-DD49-8D46-BED4-D3DBCDCE2C4C}" srcId="{89167F91-235A-744D-9245-B6F9D636B5B3}" destId="{842FBA2F-4E84-A04C-AF36-955EAC4A4A07}" srcOrd="1" destOrd="0" parTransId="{56E94991-F31F-1043-86DB-B8D898BECF97}" sibTransId="{B45786AD-10B5-A040-ABA1-4BA8652384E2}"/>
    <dgm:cxn modelId="{D00C4AA4-FE7E-DF42-BEFB-8A29EE00D2AC}" srcId="{FEF3A288-F1AD-4A49-ACD8-BA9890645C20}" destId="{A3641FEB-1257-3B44-A254-D9D9B8F01C9F}" srcOrd="1" destOrd="0" parTransId="{D9506F8D-8818-FA40-B3E7-68AE3A9C2763}" sibTransId="{34C38A9F-8601-E64D-854D-C3CAA2E65680}"/>
    <dgm:cxn modelId="{95AB7DDD-7A1A-47E2-BD36-14C4D720C642}" type="presOf" srcId="{89167F91-235A-744D-9245-B6F9D636B5B3}" destId="{3BBE7FE7-A0EE-9D40-B729-6BAABD4B097C}" srcOrd="1" destOrd="0" presId="urn:microsoft.com/office/officeart/2005/8/layout/lProcess2"/>
    <dgm:cxn modelId="{E01FB971-488D-4993-8B70-0E4BAFA2C117}" type="presOf" srcId="{89167F91-235A-744D-9245-B6F9D636B5B3}" destId="{E63067EB-4F1D-B448-9A77-0795A8FA027E}" srcOrd="0" destOrd="0" presId="urn:microsoft.com/office/officeart/2005/8/layout/lProcess2"/>
    <dgm:cxn modelId="{4FB3E80B-0481-0B45-98A8-8D81C5580FBF}" srcId="{5933685F-6087-E847-9028-9377B069FCC1}" destId="{FCECB32F-7782-A444-A054-13F565B4A20D}" srcOrd="0" destOrd="0" parTransId="{ADD5AF9C-2132-224D-9883-66FA78C4EFFC}" sibTransId="{0DF24165-D425-4D40-8CA4-7FB899782DBD}"/>
    <dgm:cxn modelId="{D8C62CE0-4D9A-ED4B-B273-63C8C152280D}" srcId="{A3641FEB-1257-3B44-A254-D9D9B8F01C9F}" destId="{9DF6E4F5-A23F-C24B-97C3-3EEC41183622}" srcOrd="1" destOrd="0" parTransId="{01FFB757-9087-C544-A9AB-54A2D5456454}" sibTransId="{FB363B88-5AF7-E04F-BAC5-BF6CFF354A0E}"/>
    <dgm:cxn modelId="{9900B440-2A0C-034A-82CC-F67110F08653}" srcId="{A3641FEB-1257-3B44-A254-D9D9B8F01C9F}" destId="{63C30692-DEEC-F140-BD07-ECDB341176CB}" srcOrd="0" destOrd="0" parTransId="{A06BA696-D45B-0B45-BF04-33301F1030D9}" sibTransId="{A1866265-3825-7E41-AE9F-9B29A312824D}"/>
    <dgm:cxn modelId="{37819402-EDDE-44A5-AD59-88503B8A0618}" type="presParOf" srcId="{5993EB81-EC6C-D148-83DA-556D791E66C2}" destId="{0CA2AB85-0DDC-A04A-AD11-DE65018085FC}" srcOrd="0" destOrd="0" presId="urn:microsoft.com/office/officeart/2005/8/layout/lProcess2"/>
    <dgm:cxn modelId="{B9F1CFD1-BA70-4F9C-992D-748DC9FD1A98}" type="presParOf" srcId="{0CA2AB85-0DDC-A04A-AD11-DE65018085FC}" destId="{E63067EB-4F1D-B448-9A77-0795A8FA027E}" srcOrd="0" destOrd="0" presId="urn:microsoft.com/office/officeart/2005/8/layout/lProcess2"/>
    <dgm:cxn modelId="{8E93CF03-3A35-4BB8-BEDB-8C6D46D67473}" type="presParOf" srcId="{0CA2AB85-0DDC-A04A-AD11-DE65018085FC}" destId="{3BBE7FE7-A0EE-9D40-B729-6BAABD4B097C}" srcOrd="1" destOrd="0" presId="urn:microsoft.com/office/officeart/2005/8/layout/lProcess2"/>
    <dgm:cxn modelId="{3D59C81C-18C8-43DE-923B-7100351D0EBB}" type="presParOf" srcId="{0CA2AB85-0DDC-A04A-AD11-DE65018085FC}" destId="{98BDAFEC-55F5-3541-8E60-8057A01BE74C}" srcOrd="2" destOrd="0" presId="urn:microsoft.com/office/officeart/2005/8/layout/lProcess2"/>
    <dgm:cxn modelId="{F2875DCF-8123-47E4-949D-4D79F401C6A9}" type="presParOf" srcId="{98BDAFEC-55F5-3541-8E60-8057A01BE74C}" destId="{B6240192-C150-8D42-B729-2EDC6B1D8638}" srcOrd="0" destOrd="0" presId="urn:microsoft.com/office/officeart/2005/8/layout/lProcess2"/>
    <dgm:cxn modelId="{036BBC15-279D-4B5A-B67D-A43EBE2A3B28}" type="presParOf" srcId="{B6240192-C150-8D42-B729-2EDC6B1D8638}" destId="{7A4BD44D-6CE4-5347-9FEC-1A3685D77B89}" srcOrd="0" destOrd="0" presId="urn:microsoft.com/office/officeart/2005/8/layout/lProcess2"/>
    <dgm:cxn modelId="{E53E8C62-71F8-4C1B-919A-4239CCB1A135}" type="presParOf" srcId="{B6240192-C150-8D42-B729-2EDC6B1D8638}" destId="{303EA37F-E2A4-E940-BB24-A3C832E7A81A}" srcOrd="1" destOrd="0" presId="urn:microsoft.com/office/officeart/2005/8/layout/lProcess2"/>
    <dgm:cxn modelId="{657F2237-2AB3-4AE0-A550-65A35FAAD776}" type="presParOf" srcId="{B6240192-C150-8D42-B729-2EDC6B1D8638}" destId="{8247C684-645B-1644-B256-E95D7D0B78A4}" srcOrd="2" destOrd="0" presId="urn:microsoft.com/office/officeart/2005/8/layout/lProcess2"/>
    <dgm:cxn modelId="{B519ECC0-8D03-43E0-8637-C6E680BDDB91}" type="presParOf" srcId="{5993EB81-EC6C-D148-83DA-556D791E66C2}" destId="{194FA8FB-D3DD-CA43-AB43-0C5E4B0DF63A}" srcOrd="1" destOrd="0" presId="urn:microsoft.com/office/officeart/2005/8/layout/lProcess2"/>
    <dgm:cxn modelId="{4E6BD0AD-43ED-44A5-B3CC-EED93AD875F4}" type="presParOf" srcId="{5993EB81-EC6C-D148-83DA-556D791E66C2}" destId="{938F4876-B05B-7E47-AA9F-F84483A83CAC}" srcOrd="2" destOrd="0" presId="urn:microsoft.com/office/officeart/2005/8/layout/lProcess2"/>
    <dgm:cxn modelId="{9417E375-E20F-4255-830E-F86B6D4F5D73}" type="presParOf" srcId="{938F4876-B05B-7E47-AA9F-F84483A83CAC}" destId="{9C7D5EC8-2DD1-F448-BA8E-DF12CE942EAF}" srcOrd="0" destOrd="0" presId="urn:microsoft.com/office/officeart/2005/8/layout/lProcess2"/>
    <dgm:cxn modelId="{6CDA3BF5-7CCF-429F-9B49-8E63EABAA4F8}" type="presParOf" srcId="{938F4876-B05B-7E47-AA9F-F84483A83CAC}" destId="{FA920D83-900A-484E-A74A-9A64CD1F5BCC}" srcOrd="1" destOrd="0" presId="urn:microsoft.com/office/officeart/2005/8/layout/lProcess2"/>
    <dgm:cxn modelId="{0A0E73C2-B603-403C-A38C-D64E091E2C20}" type="presParOf" srcId="{938F4876-B05B-7E47-AA9F-F84483A83CAC}" destId="{28D00A57-11CC-CA4C-9590-2A85C5BFE8C3}" srcOrd="2" destOrd="0" presId="urn:microsoft.com/office/officeart/2005/8/layout/lProcess2"/>
    <dgm:cxn modelId="{4328F9DB-3F0F-4B14-A828-03936C8813A6}" type="presParOf" srcId="{28D00A57-11CC-CA4C-9590-2A85C5BFE8C3}" destId="{28CF60C6-29EF-CE4A-9A26-1E7A20B54391}" srcOrd="0" destOrd="0" presId="urn:microsoft.com/office/officeart/2005/8/layout/lProcess2"/>
    <dgm:cxn modelId="{3C397219-0966-48A5-B0CF-AE6134CCF70F}" type="presParOf" srcId="{28CF60C6-29EF-CE4A-9A26-1E7A20B54391}" destId="{42695345-8D29-D74B-BAC8-002DF12F6166}" srcOrd="0" destOrd="0" presId="urn:microsoft.com/office/officeart/2005/8/layout/lProcess2"/>
    <dgm:cxn modelId="{EED1466A-14B2-4A77-94AF-562C40B99059}" type="presParOf" srcId="{28CF60C6-29EF-CE4A-9A26-1E7A20B54391}" destId="{CA485DB6-D912-B94F-B30C-EBC410733541}" srcOrd="1" destOrd="0" presId="urn:microsoft.com/office/officeart/2005/8/layout/lProcess2"/>
    <dgm:cxn modelId="{C98AF7EC-A44E-444F-9447-00A12E6DCA52}" type="presParOf" srcId="{28CF60C6-29EF-CE4A-9A26-1E7A20B54391}" destId="{011F6C54-FAC5-8946-9EC9-CB597C7FF91F}" srcOrd="2" destOrd="0" presId="urn:microsoft.com/office/officeart/2005/8/layout/lProcess2"/>
    <dgm:cxn modelId="{04C30585-53F4-4DAF-B438-92AD227BC1F2}" type="presParOf" srcId="{5993EB81-EC6C-D148-83DA-556D791E66C2}" destId="{4F7AC969-A476-DE4D-9280-B1F0622805A3}" srcOrd="3" destOrd="0" presId="urn:microsoft.com/office/officeart/2005/8/layout/lProcess2"/>
    <dgm:cxn modelId="{2420F541-6A03-417E-9067-EDB91DE45E8A}" type="presParOf" srcId="{5993EB81-EC6C-D148-83DA-556D791E66C2}" destId="{492A0DF8-219B-4049-AC9B-91B780821244}" srcOrd="4" destOrd="0" presId="urn:microsoft.com/office/officeart/2005/8/layout/lProcess2"/>
    <dgm:cxn modelId="{BF81E481-470D-4011-B556-594EC8673C09}" type="presParOf" srcId="{492A0DF8-219B-4049-AC9B-91B780821244}" destId="{9BCA6787-FFE4-7C46-8C53-C6D43EFE6024}" srcOrd="0" destOrd="0" presId="urn:microsoft.com/office/officeart/2005/8/layout/lProcess2"/>
    <dgm:cxn modelId="{BC20CF7A-2639-43CC-9049-F38EE6E90A60}" type="presParOf" srcId="{492A0DF8-219B-4049-AC9B-91B780821244}" destId="{DACAC101-4F05-B54B-9300-160835F2A243}" srcOrd="1" destOrd="0" presId="urn:microsoft.com/office/officeart/2005/8/layout/lProcess2"/>
    <dgm:cxn modelId="{01FB0C71-E58B-4BA7-853B-2EFAA138A5B6}" type="presParOf" srcId="{492A0DF8-219B-4049-AC9B-91B780821244}" destId="{FA4B6A31-EF27-144F-A3D0-DC376EDC0BF5}" srcOrd="2" destOrd="0" presId="urn:microsoft.com/office/officeart/2005/8/layout/lProcess2"/>
    <dgm:cxn modelId="{3CA087A0-3088-4D7E-88FA-CF4B2F6B27C2}" type="presParOf" srcId="{FA4B6A31-EF27-144F-A3D0-DC376EDC0BF5}" destId="{D59D8ABA-ABD1-4845-BAE7-F68B568A72D3}" srcOrd="0" destOrd="0" presId="urn:microsoft.com/office/officeart/2005/8/layout/lProcess2"/>
    <dgm:cxn modelId="{28BFD63C-A196-4618-8AE0-31DFCF3FF12C}" type="presParOf" srcId="{D59D8ABA-ABD1-4845-BAE7-F68B568A72D3}" destId="{A3BBF5FA-65ED-2349-816D-13B311289DA7}"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94281671-55DA-424B-A202-D35E05CCDA29}" type="doc">
      <dgm:prSet loTypeId="urn:microsoft.com/office/officeart/2005/8/layout/arrow4" loCatId="relationship" qsTypeId="urn:microsoft.com/office/officeart/2005/8/quickstyle/simple4" qsCatId="simple" csTypeId="urn:microsoft.com/office/officeart/2005/8/colors/accent1_2" csCatId="accent1" phldr="1"/>
      <dgm:spPr/>
      <dgm:t>
        <a:bodyPr/>
        <a:lstStyle/>
        <a:p>
          <a:endParaRPr lang="en-US"/>
        </a:p>
      </dgm:t>
    </dgm:pt>
    <dgm:pt modelId="{518FC8C6-6D0D-8D42-84DC-0609BE92D8E8}">
      <dgm:prSet/>
      <dgm:spPr/>
      <dgm:t>
        <a:bodyPr/>
        <a:lstStyle/>
        <a:p>
          <a:r>
            <a:rPr lang="en-US" b="1" dirty="0" smtClean="0">
              <a:solidFill>
                <a:schemeClr val="bg1"/>
              </a:solidFill>
            </a:rPr>
            <a:t>Execution of code chosen by attacker</a:t>
          </a:r>
          <a:endParaRPr lang="en-US" b="1" dirty="0">
            <a:solidFill>
              <a:schemeClr val="bg1"/>
            </a:solidFill>
          </a:endParaRPr>
        </a:p>
      </dgm:t>
    </dgm:pt>
    <dgm:pt modelId="{64C44398-5768-774B-A52D-29C9F52F4094}">
      <dgm:prSet/>
      <dgm:spPr/>
      <dgm:t>
        <a:bodyPr/>
        <a:lstStyle/>
        <a:p>
          <a:r>
            <a:rPr lang="en-US" b="1" dirty="0" smtClean="0">
              <a:solidFill>
                <a:schemeClr val="bg1"/>
              </a:solidFill>
            </a:rPr>
            <a:t>Memory access violations</a:t>
          </a:r>
        </a:p>
      </dgm:t>
    </dgm:pt>
    <dgm:pt modelId="{D330467E-310F-334E-9132-B235A85FF81E}">
      <dgm:prSet/>
      <dgm:spPr/>
      <dgm:t>
        <a:bodyPr/>
        <a:lstStyle/>
        <a:p>
          <a:r>
            <a:rPr lang="en-US" b="1" dirty="0" smtClean="0">
              <a:solidFill>
                <a:schemeClr val="bg1"/>
              </a:solidFill>
            </a:rPr>
            <a:t>Unexpected transfer of control</a:t>
          </a:r>
          <a:endParaRPr lang="en-US" b="1" dirty="0">
            <a:solidFill>
              <a:schemeClr val="bg1"/>
            </a:solidFill>
          </a:endParaRPr>
        </a:p>
      </dgm:t>
    </dgm:pt>
    <dgm:pt modelId="{460C503E-9CB9-D646-8889-A33342E1C4ED}">
      <dgm:prSet/>
      <dgm:spPr/>
      <dgm:t>
        <a:bodyPr/>
        <a:lstStyle/>
        <a:p>
          <a:r>
            <a:rPr lang="en-US" b="1" dirty="0" smtClean="0">
              <a:solidFill>
                <a:schemeClr val="bg1"/>
              </a:solidFill>
            </a:rPr>
            <a:t>Corruption of program data</a:t>
          </a:r>
          <a:endParaRPr lang="en-US" b="1" dirty="0">
            <a:solidFill>
              <a:schemeClr val="bg1"/>
            </a:solidFill>
          </a:endParaRPr>
        </a:p>
      </dgm:t>
    </dgm:pt>
    <dgm:pt modelId="{C4A9EC72-11A8-FD44-AF7E-BEA6EFE66B14}" type="sibTrans" cxnId="{B030638C-6241-244A-B022-C36577DC6B20}">
      <dgm:prSet/>
      <dgm:spPr/>
      <dgm:t>
        <a:bodyPr/>
        <a:lstStyle/>
        <a:p>
          <a:endParaRPr lang="en-US"/>
        </a:p>
      </dgm:t>
    </dgm:pt>
    <dgm:pt modelId="{FAC1E775-43A2-1B47-90FF-74549CB1D0C5}" type="parTrans" cxnId="{B030638C-6241-244A-B022-C36577DC6B20}">
      <dgm:prSet/>
      <dgm:spPr/>
      <dgm:t>
        <a:bodyPr/>
        <a:lstStyle/>
        <a:p>
          <a:endParaRPr lang="en-US"/>
        </a:p>
      </dgm:t>
    </dgm:pt>
    <dgm:pt modelId="{02C44827-B7DE-DC47-B12D-71D4B26965BE}" type="sibTrans" cxnId="{CACF1BCA-3B5A-DC41-952F-44566A245D03}">
      <dgm:prSet/>
      <dgm:spPr/>
      <dgm:t>
        <a:bodyPr/>
        <a:lstStyle/>
        <a:p>
          <a:endParaRPr lang="en-US"/>
        </a:p>
      </dgm:t>
    </dgm:pt>
    <dgm:pt modelId="{077304AF-D2F7-F54D-9816-92E7951992AA}" type="parTrans" cxnId="{CACF1BCA-3B5A-DC41-952F-44566A245D03}">
      <dgm:prSet/>
      <dgm:spPr/>
      <dgm:t>
        <a:bodyPr/>
        <a:lstStyle/>
        <a:p>
          <a:endParaRPr lang="en-US"/>
        </a:p>
      </dgm:t>
    </dgm:pt>
    <dgm:pt modelId="{158DE0DB-773B-D94A-89BE-6CC7EC4D1D19}" type="sibTrans" cxnId="{BB953E71-E176-B642-8223-7A532AB4D9C3}">
      <dgm:prSet/>
      <dgm:spPr/>
      <dgm:t>
        <a:bodyPr/>
        <a:lstStyle/>
        <a:p>
          <a:endParaRPr lang="en-US"/>
        </a:p>
      </dgm:t>
    </dgm:pt>
    <dgm:pt modelId="{0D53CA49-614B-6D44-B68B-139578905001}" type="parTrans" cxnId="{BB953E71-E176-B642-8223-7A532AB4D9C3}">
      <dgm:prSet/>
      <dgm:spPr/>
      <dgm:t>
        <a:bodyPr/>
        <a:lstStyle/>
        <a:p>
          <a:endParaRPr lang="en-US"/>
        </a:p>
      </dgm:t>
    </dgm:pt>
    <dgm:pt modelId="{4DE2C567-1196-454B-A572-FE927620D71D}" type="sibTrans" cxnId="{08FD5E89-7646-7749-8675-3A16D7950E77}">
      <dgm:prSet/>
      <dgm:spPr/>
      <dgm:t>
        <a:bodyPr/>
        <a:lstStyle/>
        <a:p>
          <a:endParaRPr lang="en-US"/>
        </a:p>
      </dgm:t>
    </dgm:pt>
    <dgm:pt modelId="{99F499C5-299F-7E4C-B557-86494F7C54FF}" type="parTrans" cxnId="{08FD5E89-7646-7749-8675-3A16D7950E77}">
      <dgm:prSet/>
      <dgm:spPr/>
      <dgm:t>
        <a:bodyPr/>
        <a:lstStyle/>
        <a:p>
          <a:endParaRPr lang="en-US"/>
        </a:p>
      </dgm:t>
    </dgm:pt>
    <dgm:pt modelId="{2FCD5CC2-991E-4444-95F8-69883EC83D52}">
      <dgm:prSet phldrT="[Text]"/>
      <dgm:spPr/>
      <dgm:t>
        <a:bodyPr/>
        <a:lstStyle/>
        <a:p>
          <a:r>
            <a:rPr lang="en-US" b="1" dirty="0" smtClean="0">
              <a:solidFill>
                <a:schemeClr val="bg1"/>
              </a:solidFill>
            </a:rPr>
            <a:t>Consequences:</a:t>
          </a:r>
          <a:endParaRPr lang="en-US" b="1" dirty="0">
            <a:solidFill>
              <a:schemeClr val="bg1"/>
            </a:solidFill>
          </a:endParaRPr>
        </a:p>
      </dgm:t>
    </dgm:pt>
    <dgm:pt modelId="{D1B113CB-B2C7-8347-8ABC-7C1BA06CCAB6}" type="sibTrans" cxnId="{1A6EAA0A-4706-0846-A402-606D649CE25D}">
      <dgm:prSet/>
      <dgm:spPr/>
      <dgm:t>
        <a:bodyPr/>
        <a:lstStyle/>
        <a:p>
          <a:endParaRPr lang="en-US"/>
        </a:p>
      </dgm:t>
    </dgm:pt>
    <dgm:pt modelId="{98941333-0275-4644-ADCC-07770A7B4BF8}" type="parTrans" cxnId="{1A6EAA0A-4706-0846-A402-606D649CE25D}">
      <dgm:prSet/>
      <dgm:spPr/>
      <dgm:t>
        <a:bodyPr/>
        <a:lstStyle/>
        <a:p>
          <a:endParaRPr lang="en-US"/>
        </a:p>
      </dgm:t>
    </dgm:pt>
    <dgm:pt modelId="{4118C69E-E8C8-B447-8AB1-B36A1C9DF70E}" type="pres">
      <dgm:prSet presAssocID="{94281671-55DA-424B-A202-D35E05CCDA29}" presName="compositeShape" presStyleCnt="0">
        <dgm:presLayoutVars>
          <dgm:chMax val="2"/>
          <dgm:dir/>
          <dgm:resizeHandles val="exact"/>
        </dgm:presLayoutVars>
      </dgm:prSet>
      <dgm:spPr/>
      <dgm:t>
        <a:bodyPr/>
        <a:lstStyle/>
        <a:p>
          <a:endParaRPr lang="en-US"/>
        </a:p>
      </dgm:t>
    </dgm:pt>
    <dgm:pt modelId="{5E1667B5-0A91-4444-B7DA-8CAA8E1CF0D8}" type="pres">
      <dgm:prSet presAssocID="{2FCD5CC2-991E-4444-95F8-69883EC83D52}" presName="upArrow" presStyleLbl="node1" presStyleIdx="0" presStyleCnt="1" custFlipVert="1" custFlipHor="1" custScaleX="302276" custScaleY="100000" custLinFactNeighborX="51732" custLinFactNeighborY="-2242"/>
      <dgm:spPr>
        <a:solidFill>
          <a:schemeClr val="tx1"/>
        </a:solidFill>
        <a:ln w="28575">
          <a:solidFill>
            <a:schemeClr val="accent1"/>
          </a:solidFill>
        </a:ln>
      </dgm:spPr>
      <dgm:t>
        <a:bodyPr/>
        <a:lstStyle/>
        <a:p>
          <a:endParaRPr lang="en-US"/>
        </a:p>
      </dgm:t>
    </dgm:pt>
    <dgm:pt modelId="{BE780F3E-3E2D-1640-A624-4C45984A93A2}" type="pres">
      <dgm:prSet presAssocID="{2FCD5CC2-991E-4444-95F8-69883EC83D52}" presName="upArrowText" presStyleLbl="revTx" presStyleIdx="0" presStyleCnt="1" custScaleY="90769" custLinFactNeighborX="-57767" custLinFactNeighborY="-4615">
        <dgm:presLayoutVars>
          <dgm:chMax val="0"/>
          <dgm:bulletEnabled val="1"/>
        </dgm:presLayoutVars>
      </dgm:prSet>
      <dgm:spPr/>
      <dgm:t>
        <a:bodyPr/>
        <a:lstStyle/>
        <a:p>
          <a:endParaRPr lang="en-US"/>
        </a:p>
      </dgm:t>
    </dgm:pt>
  </dgm:ptLst>
  <dgm:cxnLst>
    <dgm:cxn modelId="{E13B5156-7F4B-408A-A64E-5067887AF5D1}" type="presOf" srcId="{64C44398-5768-774B-A52D-29C9F52F4094}" destId="{BE780F3E-3E2D-1640-A624-4C45984A93A2}" srcOrd="0" destOrd="3" presId="urn:microsoft.com/office/officeart/2005/8/layout/arrow4"/>
    <dgm:cxn modelId="{CACF1BCA-3B5A-DC41-952F-44566A245D03}" srcId="{2FCD5CC2-991E-4444-95F8-69883EC83D52}" destId="{64C44398-5768-774B-A52D-29C9F52F4094}" srcOrd="2" destOrd="0" parTransId="{077304AF-D2F7-F54D-9816-92E7951992AA}" sibTransId="{02C44827-B7DE-DC47-B12D-71D4B26965BE}"/>
    <dgm:cxn modelId="{08FD5E89-7646-7749-8675-3A16D7950E77}" srcId="{2FCD5CC2-991E-4444-95F8-69883EC83D52}" destId="{460C503E-9CB9-D646-8889-A33342E1C4ED}" srcOrd="0" destOrd="0" parTransId="{99F499C5-299F-7E4C-B557-86494F7C54FF}" sibTransId="{4DE2C567-1196-454B-A572-FE927620D71D}"/>
    <dgm:cxn modelId="{E581664D-9BE1-4CED-9843-1CD39EA9DEC8}" type="presOf" srcId="{2FCD5CC2-991E-4444-95F8-69883EC83D52}" destId="{BE780F3E-3E2D-1640-A624-4C45984A93A2}" srcOrd="0" destOrd="0" presId="urn:microsoft.com/office/officeart/2005/8/layout/arrow4"/>
    <dgm:cxn modelId="{85C9D989-9D01-4509-A2AB-617F0A792429}" type="presOf" srcId="{94281671-55DA-424B-A202-D35E05CCDA29}" destId="{4118C69E-E8C8-B447-8AB1-B36A1C9DF70E}" srcOrd="0" destOrd="0" presId="urn:microsoft.com/office/officeart/2005/8/layout/arrow4"/>
    <dgm:cxn modelId="{B030638C-6241-244A-B022-C36577DC6B20}" srcId="{2FCD5CC2-991E-4444-95F8-69883EC83D52}" destId="{518FC8C6-6D0D-8D42-84DC-0609BE92D8E8}" srcOrd="3" destOrd="0" parTransId="{FAC1E775-43A2-1B47-90FF-74549CB1D0C5}" sibTransId="{C4A9EC72-11A8-FD44-AF7E-BEA6EFE66B14}"/>
    <dgm:cxn modelId="{20690E61-5BBB-424A-B81C-97C83E6B4915}" type="presOf" srcId="{460C503E-9CB9-D646-8889-A33342E1C4ED}" destId="{BE780F3E-3E2D-1640-A624-4C45984A93A2}" srcOrd="0" destOrd="1" presId="urn:microsoft.com/office/officeart/2005/8/layout/arrow4"/>
    <dgm:cxn modelId="{BB953E71-E176-B642-8223-7A532AB4D9C3}" srcId="{2FCD5CC2-991E-4444-95F8-69883EC83D52}" destId="{D330467E-310F-334E-9132-B235A85FF81E}" srcOrd="1" destOrd="0" parTransId="{0D53CA49-614B-6D44-B68B-139578905001}" sibTransId="{158DE0DB-773B-D94A-89BE-6CC7EC4D1D19}"/>
    <dgm:cxn modelId="{1A6EAA0A-4706-0846-A402-606D649CE25D}" srcId="{94281671-55DA-424B-A202-D35E05CCDA29}" destId="{2FCD5CC2-991E-4444-95F8-69883EC83D52}" srcOrd="0" destOrd="0" parTransId="{98941333-0275-4644-ADCC-07770A7B4BF8}" sibTransId="{D1B113CB-B2C7-8347-8ABC-7C1BA06CCAB6}"/>
    <dgm:cxn modelId="{3CCDD0FA-FEE8-45F7-8D30-6BD0A3BD953E}" type="presOf" srcId="{D330467E-310F-334E-9132-B235A85FF81E}" destId="{BE780F3E-3E2D-1640-A624-4C45984A93A2}" srcOrd="0" destOrd="2" presId="urn:microsoft.com/office/officeart/2005/8/layout/arrow4"/>
    <dgm:cxn modelId="{B6118898-C0E1-4868-8EFD-85207A3EB3CE}" type="presOf" srcId="{518FC8C6-6D0D-8D42-84DC-0609BE92D8E8}" destId="{BE780F3E-3E2D-1640-A624-4C45984A93A2}" srcOrd="0" destOrd="4" presId="urn:microsoft.com/office/officeart/2005/8/layout/arrow4"/>
    <dgm:cxn modelId="{239176BF-0777-479A-8F37-63E7458D6932}" type="presParOf" srcId="{4118C69E-E8C8-B447-8AB1-B36A1C9DF70E}" destId="{5E1667B5-0A91-4444-B7DA-8CAA8E1CF0D8}" srcOrd="0" destOrd="0" presId="urn:microsoft.com/office/officeart/2005/8/layout/arrow4"/>
    <dgm:cxn modelId="{101F976A-2BD1-40AE-AD7A-3BEB42AA3736}" type="presParOf" srcId="{4118C69E-E8C8-B447-8AB1-B36A1C9DF70E}" destId="{BE780F3E-3E2D-1640-A624-4C45984A93A2}" srcOrd="1" destOrd="0" presId="urn:microsoft.com/office/officeart/2005/8/layout/arrow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52EAD213-01C3-1746-9505-2C4104907F00}"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CEF58554-1ADB-1B43-B618-51585B55B444}">
      <dgm:prSet/>
      <dgm:spPr/>
      <dgm:t>
        <a:bodyPr/>
        <a:lstStyle/>
        <a:p>
          <a:pPr rtl="0"/>
          <a:r>
            <a:rPr lang="en-US" dirty="0" smtClean="0">
              <a:latin typeface="+mj-lt"/>
            </a:rPr>
            <a:t>Dynamically linked libraries may be vulnerable to manipulation of LD_LIBRARY_PATH</a:t>
          </a:r>
          <a:endParaRPr lang="en-US" dirty="0">
            <a:latin typeface="+mj-lt"/>
          </a:endParaRPr>
        </a:p>
      </dgm:t>
    </dgm:pt>
    <dgm:pt modelId="{84F714A2-0965-474F-8323-CD752EA64A8D}" type="parTrans" cxnId="{037C9479-BFAD-864A-BD6C-48CB7623F73C}">
      <dgm:prSet/>
      <dgm:spPr/>
      <dgm:t>
        <a:bodyPr/>
        <a:lstStyle/>
        <a:p>
          <a:endParaRPr lang="en-US"/>
        </a:p>
      </dgm:t>
    </dgm:pt>
    <dgm:pt modelId="{A1634784-9418-7E4D-8AFD-7ABF2BDCE484}" type="sibTrans" cxnId="{037C9479-BFAD-864A-BD6C-48CB7623F73C}">
      <dgm:prSet/>
      <dgm:spPr/>
      <dgm:t>
        <a:bodyPr/>
        <a:lstStyle/>
        <a:p>
          <a:endParaRPr lang="en-US"/>
        </a:p>
      </dgm:t>
    </dgm:pt>
    <dgm:pt modelId="{D3BCE2C8-69BE-444F-B468-B35AF1D05BEF}">
      <dgm:prSet/>
      <dgm:spPr/>
      <dgm:t>
        <a:bodyPr/>
        <a:lstStyle/>
        <a:p>
          <a:pPr rtl="0"/>
          <a:r>
            <a:rPr lang="en-US" dirty="0" smtClean="0">
              <a:latin typeface="+mj-lt"/>
            </a:rPr>
            <a:t>Used to locate suitable dynamic library</a:t>
          </a:r>
          <a:endParaRPr lang="en-US" dirty="0">
            <a:latin typeface="+mj-lt"/>
          </a:endParaRPr>
        </a:p>
      </dgm:t>
    </dgm:pt>
    <dgm:pt modelId="{8E8BE1C8-9799-A54C-B7E5-1429A912F99F}" type="parTrans" cxnId="{E5D6F426-F575-1446-995A-1F579C71B3AA}">
      <dgm:prSet/>
      <dgm:spPr/>
      <dgm:t>
        <a:bodyPr/>
        <a:lstStyle/>
        <a:p>
          <a:endParaRPr lang="en-US"/>
        </a:p>
      </dgm:t>
    </dgm:pt>
    <dgm:pt modelId="{A66E97E1-B51E-094B-839C-70740CB756C1}" type="sibTrans" cxnId="{E5D6F426-F575-1446-995A-1F579C71B3AA}">
      <dgm:prSet/>
      <dgm:spPr/>
      <dgm:t>
        <a:bodyPr/>
        <a:lstStyle/>
        <a:p>
          <a:endParaRPr lang="en-US"/>
        </a:p>
      </dgm:t>
    </dgm:pt>
    <dgm:pt modelId="{C8FF8C02-6D3F-9F47-A2CA-DF91EC620E30}">
      <dgm:prSet/>
      <dgm:spPr/>
      <dgm:t>
        <a:bodyPr/>
        <a:lstStyle/>
        <a:p>
          <a:pPr rtl="0"/>
          <a:r>
            <a:rPr lang="en-US" dirty="0" smtClean="0">
              <a:latin typeface="+mj-lt"/>
            </a:rPr>
            <a:t>To prevent it, either statically link privileged libraries, or prevent use of LD_LIBRARY_PATH</a:t>
          </a:r>
          <a:endParaRPr lang="en-US" dirty="0">
            <a:latin typeface="+mj-lt"/>
          </a:endParaRPr>
        </a:p>
      </dgm:t>
    </dgm:pt>
    <dgm:pt modelId="{852A5A98-2D50-B840-B334-B219DF622011}" type="parTrans" cxnId="{6AB81223-34AB-F944-8708-9EFB900283C6}">
      <dgm:prSet/>
      <dgm:spPr/>
      <dgm:t>
        <a:bodyPr/>
        <a:lstStyle/>
        <a:p>
          <a:endParaRPr lang="en-US"/>
        </a:p>
      </dgm:t>
    </dgm:pt>
    <dgm:pt modelId="{BD2F1A08-1A1C-FC4D-AB35-AFE846F71747}" type="sibTrans" cxnId="{6AB81223-34AB-F944-8708-9EFB900283C6}">
      <dgm:prSet/>
      <dgm:spPr/>
      <dgm:t>
        <a:bodyPr/>
        <a:lstStyle/>
        <a:p>
          <a:endParaRPr lang="en-US"/>
        </a:p>
      </dgm:t>
    </dgm:pt>
    <dgm:pt modelId="{0155F575-D67B-4CCA-B6CA-059CFACD85A2}">
      <dgm:prSet/>
      <dgm:spPr/>
      <dgm:t>
        <a:bodyPr/>
        <a:lstStyle/>
        <a:p>
          <a:pPr rtl="0"/>
          <a:r>
            <a:rPr lang="en-US" dirty="0" smtClean="0">
              <a:latin typeface="+mj-lt"/>
            </a:rPr>
            <a:t>The attacker can construct a custom version of a common library, placing the desired attack code in a function known to be used by some target, dynamically linked program. Then by setting the LD_LIBRARY_PATH variable to reference the attacker’s copy of the library first, when the target program is run and calls the known function, the attacker’s code is run with the privileges of the target program. </a:t>
          </a:r>
          <a:endParaRPr lang="en-US" dirty="0">
            <a:latin typeface="+mj-lt"/>
          </a:endParaRPr>
        </a:p>
      </dgm:t>
    </dgm:pt>
    <dgm:pt modelId="{A1DB6CEB-C893-4EAB-B0B4-BE5ADF59D321}" type="parTrans" cxnId="{1FE2E09C-DC64-4A9B-9191-EA3FF4444E06}">
      <dgm:prSet/>
      <dgm:spPr/>
      <dgm:t>
        <a:bodyPr/>
        <a:lstStyle/>
        <a:p>
          <a:endParaRPr lang="zh-CN" altLang="en-US"/>
        </a:p>
      </dgm:t>
    </dgm:pt>
    <dgm:pt modelId="{4EB0CA70-3CD4-41E1-93CF-2CF0ABC07D5F}" type="sibTrans" cxnId="{1FE2E09C-DC64-4A9B-9191-EA3FF4444E06}">
      <dgm:prSet/>
      <dgm:spPr/>
      <dgm:t>
        <a:bodyPr/>
        <a:lstStyle/>
        <a:p>
          <a:endParaRPr lang="zh-CN" altLang="en-US"/>
        </a:p>
      </dgm:t>
    </dgm:pt>
    <dgm:pt modelId="{E0DDC16D-8438-044B-BCA5-8E2EB5A45F14}" type="pres">
      <dgm:prSet presAssocID="{52EAD213-01C3-1746-9505-2C4104907F00}" presName="linear" presStyleCnt="0">
        <dgm:presLayoutVars>
          <dgm:animLvl val="lvl"/>
          <dgm:resizeHandles val="exact"/>
        </dgm:presLayoutVars>
      </dgm:prSet>
      <dgm:spPr/>
      <dgm:t>
        <a:bodyPr/>
        <a:lstStyle/>
        <a:p>
          <a:endParaRPr lang="en-US"/>
        </a:p>
      </dgm:t>
    </dgm:pt>
    <dgm:pt modelId="{C611DC0A-43CB-BB4E-90BC-EC71389508C7}" type="pres">
      <dgm:prSet presAssocID="{CEF58554-1ADB-1B43-B618-51585B55B444}" presName="parentText" presStyleLbl="node1" presStyleIdx="0" presStyleCnt="1">
        <dgm:presLayoutVars>
          <dgm:chMax val="0"/>
          <dgm:bulletEnabled val="1"/>
        </dgm:presLayoutVars>
      </dgm:prSet>
      <dgm:spPr/>
      <dgm:t>
        <a:bodyPr/>
        <a:lstStyle/>
        <a:p>
          <a:endParaRPr lang="en-US"/>
        </a:p>
      </dgm:t>
    </dgm:pt>
    <dgm:pt modelId="{031A0AD8-3A39-7741-B264-4C2384EBCE0D}" type="pres">
      <dgm:prSet presAssocID="{CEF58554-1ADB-1B43-B618-51585B55B444}" presName="childText" presStyleLbl="revTx" presStyleIdx="0" presStyleCnt="1" custLinFactNeighborY="6292">
        <dgm:presLayoutVars>
          <dgm:bulletEnabled val="1"/>
        </dgm:presLayoutVars>
      </dgm:prSet>
      <dgm:spPr/>
      <dgm:t>
        <a:bodyPr/>
        <a:lstStyle/>
        <a:p>
          <a:endParaRPr lang="en-US"/>
        </a:p>
      </dgm:t>
    </dgm:pt>
  </dgm:ptLst>
  <dgm:cxnLst>
    <dgm:cxn modelId="{90B48ADA-6B99-EF49-9DA3-7C026C16EC9E}" type="presOf" srcId="{CEF58554-1ADB-1B43-B618-51585B55B444}" destId="{C611DC0A-43CB-BB4E-90BC-EC71389508C7}" srcOrd="0" destOrd="0" presId="urn:microsoft.com/office/officeart/2005/8/layout/vList2"/>
    <dgm:cxn modelId="{6AB81223-34AB-F944-8708-9EFB900283C6}" srcId="{CEF58554-1ADB-1B43-B618-51585B55B444}" destId="{C8FF8C02-6D3F-9F47-A2CA-DF91EC620E30}" srcOrd="2" destOrd="0" parTransId="{852A5A98-2D50-B840-B334-B219DF622011}" sibTransId="{BD2F1A08-1A1C-FC4D-AB35-AFE846F71747}"/>
    <dgm:cxn modelId="{1FE2E09C-DC64-4A9B-9191-EA3FF4444E06}" srcId="{CEF58554-1ADB-1B43-B618-51585B55B444}" destId="{0155F575-D67B-4CCA-B6CA-059CFACD85A2}" srcOrd="1" destOrd="0" parTransId="{A1DB6CEB-C893-4EAB-B0B4-BE5ADF59D321}" sibTransId="{4EB0CA70-3CD4-41E1-93CF-2CF0ABC07D5F}"/>
    <dgm:cxn modelId="{5D9E3ACA-7334-FF4D-9898-B4FF539CCB03}" type="presOf" srcId="{D3BCE2C8-69BE-444F-B468-B35AF1D05BEF}" destId="{031A0AD8-3A39-7741-B264-4C2384EBCE0D}" srcOrd="0" destOrd="0" presId="urn:microsoft.com/office/officeart/2005/8/layout/vList2"/>
    <dgm:cxn modelId="{9FF07D5B-ED64-3345-BC95-78548DDA7D08}" type="presOf" srcId="{52EAD213-01C3-1746-9505-2C4104907F00}" destId="{E0DDC16D-8438-044B-BCA5-8E2EB5A45F14}" srcOrd="0" destOrd="0" presId="urn:microsoft.com/office/officeart/2005/8/layout/vList2"/>
    <dgm:cxn modelId="{70542CD6-A9B6-471A-BA9C-BBF240CF12BF}" type="presOf" srcId="{0155F575-D67B-4CCA-B6CA-059CFACD85A2}" destId="{031A0AD8-3A39-7741-B264-4C2384EBCE0D}" srcOrd="0" destOrd="1" presId="urn:microsoft.com/office/officeart/2005/8/layout/vList2"/>
    <dgm:cxn modelId="{068A3F0A-7279-B346-8230-F6E659247BD9}" type="presOf" srcId="{C8FF8C02-6D3F-9F47-A2CA-DF91EC620E30}" destId="{031A0AD8-3A39-7741-B264-4C2384EBCE0D}" srcOrd="0" destOrd="2" presId="urn:microsoft.com/office/officeart/2005/8/layout/vList2"/>
    <dgm:cxn modelId="{037C9479-BFAD-864A-BD6C-48CB7623F73C}" srcId="{52EAD213-01C3-1746-9505-2C4104907F00}" destId="{CEF58554-1ADB-1B43-B618-51585B55B444}" srcOrd="0" destOrd="0" parTransId="{84F714A2-0965-474F-8323-CD752EA64A8D}" sibTransId="{A1634784-9418-7E4D-8AFD-7ABF2BDCE484}"/>
    <dgm:cxn modelId="{E5D6F426-F575-1446-995A-1F579C71B3AA}" srcId="{CEF58554-1ADB-1B43-B618-51585B55B444}" destId="{D3BCE2C8-69BE-444F-B468-B35AF1D05BEF}" srcOrd="0" destOrd="0" parTransId="{8E8BE1C8-9799-A54C-B7E5-1429A912F99F}" sibTransId="{A66E97E1-B51E-094B-839C-70740CB756C1}"/>
    <dgm:cxn modelId="{8EADCA00-76FF-9543-BE89-3CD50CA13D7B}" type="presParOf" srcId="{E0DDC16D-8438-044B-BCA5-8E2EB5A45F14}" destId="{C611DC0A-43CB-BB4E-90BC-EC71389508C7}" srcOrd="0" destOrd="0" presId="urn:microsoft.com/office/officeart/2005/8/layout/vList2"/>
    <dgm:cxn modelId="{73202D7B-1B0B-6E41-805A-18A4A8B49784}" type="presParOf" srcId="{E0DDC16D-8438-044B-BCA5-8E2EB5A45F14}" destId="{031A0AD8-3A39-7741-B264-4C2384EBCE0D}"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6398B6F3-12A5-C140-AB20-C1BB67CA7D57}"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2163CC66-D6B5-4D48-BD59-99C580165FEA}">
      <dgm:prSet phldrT="[Text]"/>
      <dgm:spPr>
        <a:solidFill>
          <a:schemeClr val="accent2"/>
        </a:solidFill>
      </dgm:spPr>
      <dgm:t>
        <a:bodyPr/>
        <a:lstStyle/>
        <a:p>
          <a:r>
            <a:rPr lang="en-US" dirty="0" smtClean="0">
              <a:solidFill>
                <a:srgbClr val="000000"/>
              </a:solidFill>
              <a:latin typeface="+mj-lt"/>
            </a:rPr>
            <a:t>Has 3 basic services: </a:t>
          </a:r>
          <a:endParaRPr lang="en-US" dirty="0">
            <a:solidFill>
              <a:srgbClr val="000000"/>
            </a:solidFill>
            <a:latin typeface="+mj-lt"/>
          </a:endParaRPr>
        </a:p>
      </dgm:t>
    </dgm:pt>
    <dgm:pt modelId="{7B6C1C11-0A12-C24E-89AC-C4D901F185E1}" type="parTrans" cxnId="{0B736763-DEE6-444C-B6FB-8886BD735D35}">
      <dgm:prSet/>
      <dgm:spPr/>
      <dgm:t>
        <a:bodyPr/>
        <a:lstStyle/>
        <a:p>
          <a:endParaRPr lang="en-US"/>
        </a:p>
      </dgm:t>
    </dgm:pt>
    <dgm:pt modelId="{EC21170F-0CF3-6340-AEBD-AA047396B6C9}" type="sibTrans" cxnId="{0B736763-DEE6-444C-B6FB-8886BD735D35}">
      <dgm:prSet/>
      <dgm:spPr/>
      <dgm:t>
        <a:bodyPr/>
        <a:lstStyle/>
        <a:p>
          <a:endParaRPr lang="en-US"/>
        </a:p>
      </dgm:t>
    </dgm:pt>
    <dgm:pt modelId="{ABFB4D1C-B98F-B244-98F1-D92A5103D159}">
      <dgm:prSet custT="1"/>
      <dgm:spPr>
        <a:solidFill>
          <a:schemeClr val="tx1"/>
        </a:solidFill>
      </dgm:spPr>
      <dgm:t>
        <a:bodyPr/>
        <a:lstStyle/>
        <a:p>
          <a:r>
            <a:rPr lang="en-US" sz="2000" dirty="0" smtClean="0">
              <a:latin typeface="+mj-lt"/>
            </a:rPr>
            <a:t>Authenticated boot</a:t>
          </a:r>
        </a:p>
      </dgm:t>
    </dgm:pt>
    <dgm:pt modelId="{71C66729-0C0E-8D47-B610-9944BB4CA712}" type="parTrans" cxnId="{4429C5D5-7B5A-6A4C-A854-187B58E95AD1}">
      <dgm:prSet/>
      <dgm:spPr/>
      <dgm:t>
        <a:bodyPr/>
        <a:lstStyle/>
        <a:p>
          <a:endParaRPr lang="en-US"/>
        </a:p>
      </dgm:t>
    </dgm:pt>
    <dgm:pt modelId="{EEB4BEC0-E0F8-B543-9F40-80866A9F91AE}" type="sibTrans" cxnId="{4429C5D5-7B5A-6A4C-A854-187B58E95AD1}">
      <dgm:prSet/>
      <dgm:spPr/>
      <dgm:t>
        <a:bodyPr/>
        <a:lstStyle/>
        <a:p>
          <a:endParaRPr lang="en-US"/>
        </a:p>
      </dgm:t>
    </dgm:pt>
    <dgm:pt modelId="{BF05C1A9-F998-6445-A455-1206DC41E4AC}">
      <dgm:prSet custT="1"/>
      <dgm:spPr>
        <a:solidFill>
          <a:schemeClr val="tx1"/>
        </a:solidFill>
      </dgm:spPr>
      <dgm:t>
        <a:bodyPr/>
        <a:lstStyle/>
        <a:p>
          <a:r>
            <a:rPr lang="en-US" sz="2000" dirty="0" smtClean="0">
              <a:latin typeface="+mj-lt"/>
            </a:rPr>
            <a:t>Certification</a:t>
          </a:r>
        </a:p>
      </dgm:t>
    </dgm:pt>
    <dgm:pt modelId="{C8911198-5DDB-4546-8BBB-DCF6E04E3FE0}" type="parTrans" cxnId="{11C40506-FF4E-1149-AD3D-C7CF3C67676F}">
      <dgm:prSet/>
      <dgm:spPr/>
      <dgm:t>
        <a:bodyPr/>
        <a:lstStyle/>
        <a:p>
          <a:endParaRPr lang="en-US"/>
        </a:p>
      </dgm:t>
    </dgm:pt>
    <dgm:pt modelId="{BE7810BC-3BF9-4949-B072-9E5A20E84146}" type="sibTrans" cxnId="{11C40506-FF4E-1149-AD3D-C7CF3C67676F}">
      <dgm:prSet/>
      <dgm:spPr/>
      <dgm:t>
        <a:bodyPr/>
        <a:lstStyle/>
        <a:p>
          <a:endParaRPr lang="en-US"/>
        </a:p>
      </dgm:t>
    </dgm:pt>
    <dgm:pt modelId="{64A5028B-E994-7A48-A2C5-E96CD2713397}">
      <dgm:prSet custT="1"/>
      <dgm:spPr>
        <a:solidFill>
          <a:schemeClr val="tx1"/>
        </a:solidFill>
      </dgm:spPr>
      <dgm:t>
        <a:bodyPr/>
        <a:lstStyle/>
        <a:p>
          <a:r>
            <a:rPr lang="en-US" sz="2000" dirty="0" smtClean="0">
              <a:latin typeface="+mj-lt"/>
            </a:rPr>
            <a:t>Encryption</a:t>
          </a:r>
          <a:endParaRPr lang="en-US" sz="2000" dirty="0">
            <a:latin typeface="+mj-lt"/>
          </a:endParaRPr>
        </a:p>
      </dgm:t>
    </dgm:pt>
    <dgm:pt modelId="{B0BCAB03-2A59-4541-8B1C-0232E6F8CDEF}" type="parTrans" cxnId="{3E590D6E-1C7A-F446-8501-DD5AD503D75C}">
      <dgm:prSet/>
      <dgm:spPr/>
      <dgm:t>
        <a:bodyPr/>
        <a:lstStyle/>
        <a:p>
          <a:endParaRPr lang="en-US"/>
        </a:p>
      </dgm:t>
    </dgm:pt>
    <dgm:pt modelId="{D70A468A-6B67-EB4A-BF77-7BDD3AFA41E9}" type="sibTrans" cxnId="{3E590D6E-1C7A-F446-8501-DD5AD503D75C}">
      <dgm:prSet/>
      <dgm:spPr/>
      <dgm:t>
        <a:bodyPr/>
        <a:lstStyle/>
        <a:p>
          <a:endParaRPr lang="en-US"/>
        </a:p>
      </dgm:t>
    </dgm:pt>
    <dgm:pt modelId="{7581489D-EFCF-DF49-AB29-2F390D4063AC}" type="pres">
      <dgm:prSet presAssocID="{6398B6F3-12A5-C140-AB20-C1BB67CA7D57}" presName="Name0" presStyleCnt="0">
        <dgm:presLayoutVars>
          <dgm:dir/>
          <dgm:animLvl val="lvl"/>
          <dgm:resizeHandles val="exact"/>
        </dgm:presLayoutVars>
      </dgm:prSet>
      <dgm:spPr/>
      <dgm:t>
        <a:bodyPr/>
        <a:lstStyle/>
        <a:p>
          <a:endParaRPr lang="en-US"/>
        </a:p>
      </dgm:t>
    </dgm:pt>
    <dgm:pt modelId="{6E3AEA61-B36B-E846-867B-39D69925BD1C}" type="pres">
      <dgm:prSet presAssocID="{2163CC66-D6B5-4D48-BD59-99C580165FEA}" presName="composite" presStyleCnt="0"/>
      <dgm:spPr/>
    </dgm:pt>
    <dgm:pt modelId="{B21E3A7F-DF25-E84F-8E91-915DDF0E1750}" type="pres">
      <dgm:prSet presAssocID="{2163CC66-D6B5-4D48-BD59-99C580165FEA}" presName="parTx" presStyleLbl="alignNode1" presStyleIdx="0" presStyleCnt="1">
        <dgm:presLayoutVars>
          <dgm:chMax val="0"/>
          <dgm:chPref val="0"/>
          <dgm:bulletEnabled val="1"/>
        </dgm:presLayoutVars>
      </dgm:prSet>
      <dgm:spPr/>
      <dgm:t>
        <a:bodyPr/>
        <a:lstStyle/>
        <a:p>
          <a:endParaRPr lang="en-US"/>
        </a:p>
      </dgm:t>
    </dgm:pt>
    <dgm:pt modelId="{C439B8E6-57FD-914C-8658-89BDAE1553A9}" type="pres">
      <dgm:prSet presAssocID="{2163CC66-D6B5-4D48-BD59-99C580165FEA}" presName="desTx" presStyleLbl="alignAccFollowNode1" presStyleIdx="0" presStyleCnt="1">
        <dgm:presLayoutVars>
          <dgm:bulletEnabled val="1"/>
        </dgm:presLayoutVars>
      </dgm:prSet>
      <dgm:spPr/>
      <dgm:t>
        <a:bodyPr/>
        <a:lstStyle/>
        <a:p>
          <a:endParaRPr lang="en-US"/>
        </a:p>
      </dgm:t>
    </dgm:pt>
  </dgm:ptLst>
  <dgm:cxnLst>
    <dgm:cxn modelId="{F1F975B7-4AEC-4859-B31D-9D59FA403974}" type="presOf" srcId="{6398B6F3-12A5-C140-AB20-C1BB67CA7D57}" destId="{7581489D-EFCF-DF49-AB29-2F390D4063AC}" srcOrd="0" destOrd="0" presId="urn:microsoft.com/office/officeart/2005/8/layout/hList1"/>
    <dgm:cxn modelId="{11C40506-FF4E-1149-AD3D-C7CF3C67676F}" srcId="{2163CC66-D6B5-4D48-BD59-99C580165FEA}" destId="{BF05C1A9-F998-6445-A455-1206DC41E4AC}" srcOrd="1" destOrd="0" parTransId="{C8911198-5DDB-4546-8BBB-DCF6E04E3FE0}" sibTransId="{BE7810BC-3BF9-4949-B072-9E5A20E84146}"/>
    <dgm:cxn modelId="{3E590D6E-1C7A-F446-8501-DD5AD503D75C}" srcId="{2163CC66-D6B5-4D48-BD59-99C580165FEA}" destId="{64A5028B-E994-7A48-A2C5-E96CD2713397}" srcOrd="2" destOrd="0" parTransId="{B0BCAB03-2A59-4541-8B1C-0232E6F8CDEF}" sibTransId="{D70A468A-6B67-EB4A-BF77-7BDD3AFA41E9}"/>
    <dgm:cxn modelId="{FB8EC68E-6514-41CB-BF3F-01E4B8F90564}" type="presOf" srcId="{2163CC66-D6B5-4D48-BD59-99C580165FEA}" destId="{B21E3A7F-DF25-E84F-8E91-915DDF0E1750}" srcOrd="0" destOrd="0" presId="urn:microsoft.com/office/officeart/2005/8/layout/hList1"/>
    <dgm:cxn modelId="{0B736763-DEE6-444C-B6FB-8886BD735D35}" srcId="{6398B6F3-12A5-C140-AB20-C1BB67CA7D57}" destId="{2163CC66-D6B5-4D48-BD59-99C580165FEA}" srcOrd="0" destOrd="0" parTransId="{7B6C1C11-0A12-C24E-89AC-C4D901F185E1}" sibTransId="{EC21170F-0CF3-6340-AEBD-AA047396B6C9}"/>
    <dgm:cxn modelId="{B5E345C7-8F87-4B69-B8B9-0571E7B4FA3D}" type="presOf" srcId="{BF05C1A9-F998-6445-A455-1206DC41E4AC}" destId="{C439B8E6-57FD-914C-8658-89BDAE1553A9}" srcOrd="0" destOrd="1" presId="urn:microsoft.com/office/officeart/2005/8/layout/hList1"/>
    <dgm:cxn modelId="{4429C5D5-7B5A-6A4C-A854-187B58E95AD1}" srcId="{2163CC66-D6B5-4D48-BD59-99C580165FEA}" destId="{ABFB4D1C-B98F-B244-98F1-D92A5103D159}" srcOrd="0" destOrd="0" parTransId="{71C66729-0C0E-8D47-B610-9944BB4CA712}" sibTransId="{EEB4BEC0-E0F8-B543-9F40-80866A9F91AE}"/>
    <dgm:cxn modelId="{041C0772-C691-4183-BC16-3D50E9EF6A4C}" type="presOf" srcId="{64A5028B-E994-7A48-A2C5-E96CD2713397}" destId="{C439B8E6-57FD-914C-8658-89BDAE1553A9}" srcOrd="0" destOrd="2" presId="urn:microsoft.com/office/officeart/2005/8/layout/hList1"/>
    <dgm:cxn modelId="{D34157B1-DF70-450D-82C9-D6B551D47FEC}" type="presOf" srcId="{ABFB4D1C-B98F-B244-98F1-D92A5103D159}" destId="{C439B8E6-57FD-914C-8658-89BDAE1553A9}" srcOrd="0" destOrd="0" presId="urn:microsoft.com/office/officeart/2005/8/layout/hList1"/>
    <dgm:cxn modelId="{E2FE06F0-3D8B-4C28-A616-FECF9338E989}" type="presParOf" srcId="{7581489D-EFCF-DF49-AB29-2F390D4063AC}" destId="{6E3AEA61-B36B-E846-867B-39D69925BD1C}" srcOrd="0" destOrd="0" presId="urn:microsoft.com/office/officeart/2005/8/layout/hList1"/>
    <dgm:cxn modelId="{8950F2AE-2B88-4791-ABA0-4FE8B5D2459A}" type="presParOf" srcId="{6E3AEA61-B36B-E846-867B-39D69925BD1C}" destId="{B21E3A7F-DF25-E84F-8E91-915DDF0E1750}" srcOrd="0" destOrd="0" presId="urn:microsoft.com/office/officeart/2005/8/layout/hList1"/>
    <dgm:cxn modelId="{32A59573-3343-4AAA-A716-34B94E5CB2B1}" type="presParOf" srcId="{6E3AEA61-B36B-E846-867B-39D69925BD1C}" destId="{C439B8E6-57FD-914C-8658-89BDAE1553A9}"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DCCE67F-8DB1-4E40-94AC-EE5A6D777C69}" type="doc">
      <dgm:prSet loTypeId="urn:microsoft.com/office/officeart/2005/8/layout/list1" loCatId="list" qsTypeId="urn:microsoft.com/office/officeart/2005/8/quickstyle/3D1" qsCatId="3D" csTypeId="urn:microsoft.com/office/officeart/2005/8/colors/accent1_2" csCatId="accent1" phldr="1"/>
      <dgm:spPr/>
      <dgm:t>
        <a:bodyPr/>
        <a:lstStyle/>
        <a:p>
          <a:endParaRPr lang="en-US"/>
        </a:p>
      </dgm:t>
    </dgm:pt>
    <dgm:pt modelId="{587619E7-CBA2-2243-8374-6D19F65A2E4C}">
      <dgm:prSet custT="1"/>
      <dgm:spPr/>
      <dgm:t>
        <a:bodyPr/>
        <a:lstStyle/>
        <a:p>
          <a:r>
            <a:rPr lang="en-US" sz="2000" b="1" dirty="0" smtClean="0">
              <a:effectLst>
                <a:outerShdw blurRad="38100" dist="38100" dir="2700000" algn="tl">
                  <a:srgbClr val="000000">
                    <a:alpha val="43137"/>
                  </a:srgbClr>
                </a:outerShdw>
              </a:effectLst>
            </a:rPr>
            <a:t>Block Cipher</a:t>
          </a:r>
          <a:endParaRPr lang="en-US" sz="2000" b="1" dirty="0">
            <a:effectLst>
              <a:outerShdw blurRad="38100" dist="38100" dir="2700000" algn="tl">
                <a:srgbClr val="000000">
                  <a:alpha val="43137"/>
                </a:srgbClr>
              </a:outerShdw>
            </a:effectLst>
          </a:endParaRPr>
        </a:p>
      </dgm:t>
    </dgm:pt>
    <dgm:pt modelId="{B2686974-9B07-084D-9284-3162383E72A1}" type="parTrans" cxnId="{6A55A77F-C429-0D4D-9F12-26BC8EA05792}">
      <dgm:prSet/>
      <dgm:spPr/>
      <dgm:t>
        <a:bodyPr/>
        <a:lstStyle/>
        <a:p>
          <a:endParaRPr lang="en-US"/>
        </a:p>
      </dgm:t>
    </dgm:pt>
    <dgm:pt modelId="{50AE24B3-1916-2B4F-8D77-598476DA2E84}" type="sibTrans" cxnId="{6A55A77F-C429-0D4D-9F12-26BC8EA05792}">
      <dgm:prSet/>
      <dgm:spPr/>
      <dgm:t>
        <a:bodyPr/>
        <a:lstStyle/>
        <a:p>
          <a:endParaRPr lang="en-US"/>
        </a:p>
      </dgm:t>
    </dgm:pt>
    <dgm:pt modelId="{AA438D01-5622-EB4A-83E9-112C44396E6F}">
      <dgm:prSet/>
      <dgm:spPr/>
      <dgm:t>
        <a:bodyPr/>
        <a:lstStyle/>
        <a:p>
          <a:r>
            <a:rPr lang="en-US" dirty="0" smtClean="0">
              <a:latin typeface="+mj-lt"/>
            </a:rPr>
            <a:t>Processes the input one block at a time</a:t>
          </a:r>
          <a:endParaRPr lang="en-US" dirty="0">
            <a:latin typeface="+mj-lt"/>
          </a:endParaRPr>
        </a:p>
      </dgm:t>
    </dgm:pt>
    <dgm:pt modelId="{91D55F56-C06F-9941-AE2F-7D3973533531}" type="parTrans" cxnId="{41FB2C55-7C78-B142-AA1D-22BC6A0CE61F}">
      <dgm:prSet/>
      <dgm:spPr/>
      <dgm:t>
        <a:bodyPr/>
        <a:lstStyle/>
        <a:p>
          <a:endParaRPr lang="en-US"/>
        </a:p>
      </dgm:t>
    </dgm:pt>
    <dgm:pt modelId="{2DCA53C8-7768-164E-88EE-560BBAF09B5B}" type="sibTrans" cxnId="{41FB2C55-7C78-B142-AA1D-22BC6A0CE61F}">
      <dgm:prSet/>
      <dgm:spPr/>
      <dgm:t>
        <a:bodyPr/>
        <a:lstStyle/>
        <a:p>
          <a:endParaRPr lang="en-US"/>
        </a:p>
      </dgm:t>
    </dgm:pt>
    <dgm:pt modelId="{B8E05236-2378-5B48-8C79-EADF58DE9CFD}">
      <dgm:prSet/>
      <dgm:spPr/>
      <dgm:t>
        <a:bodyPr/>
        <a:lstStyle/>
        <a:p>
          <a:r>
            <a:rPr lang="en-US" dirty="0" smtClean="0">
              <a:latin typeface="+mj-lt"/>
            </a:rPr>
            <a:t>Produces an output block for each input block</a:t>
          </a:r>
        </a:p>
      </dgm:t>
    </dgm:pt>
    <dgm:pt modelId="{7104CB8C-41AA-624A-B42E-B626E8E99D6D}" type="parTrans" cxnId="{E3825432-21F8-AE47-B8B9-E0441C6BE69F}">
      <dgm:prSet/>
      <dgm:spPr/>
      <dgm:t>
        <a:bodyPr/>
        <a:lstStyle/>
        <a:p>
          <a:endParaRPr lang="en-US"/>
        </a:p>
      </dgm:t>
    </dgm:pt>
    <dgm:pt modelId="{425A5DAF-ED48-CF4C-B534-ADCB8F1F70F3}" type="sibTrans" cxnId="{E3825432-21F8-AE47-B8B9-E0441C6BE69F}">
      <dgm:prSet/>
      <dgm:spPr/>
      <dgm:t>
        <a:bodyPr/>
        <a:lstStyle/>
        <a:p>
          <a:endParaRPr lang="en-US"/>
        </a:p>
      </dgm:t>
    </dgm:pt>
    <dgm:pt modelId="{7C5130F5-2623-7B4D-B064-6A321151D8DC}">
      <dgm:prSet custT="1"/>
      <dgm:spPr/>
      <dgm:t>
        <a:bodyPr/>
        <a:lstStyle/>
        <a:p>
          <a:r>
            <a:rPr lang="en-US" sz="2000" b="1" dirty="0" smtClean="0">
              <a:effectLst>
                <a:outerShdw blurRad="38100" dist="38100" dir="2700000" algn="tl">
                  <a:srgbClr val="000000">
                    <a:alpha val="43137"/>
                  </a:srgbClr>
                </a:outerShdw>
              </a:effectLst>
            </a:rPr>
            <a:t>Stream Cipher</a:t>
          </a:r>
          <a:endParaRPr lang="en-US" sz="2000" b="1" dirty="0">
            <a:effectLst>
              <a:outerShdw blurRad="38100" dist="38100" dir="2700000" algn="tl">
                <a:srgbClr val="000000">
                  <a:alpha val="43137"/>
                </a:srgbClr>
              </a:outerShdw>
            </a:effectLst>
          </a:endParaRPr>
        </a:p>
      </dgm:t>
    </dgm:pt>
    <dgm:pt modelId="{C856D73D-20A4-0F42-8C31-23D66F850B27}" type="parTrans" cxnId="{C3221D56-EDA6-D643-8113-9CD967B13526}">
      <dgm:prSet/>
      <dgm:spPr/>
      <dgm:t>
        <a:bodyPr/>
        <a:lstStyle/>
        <a:p>
          <a:endParaRPr lang="en-US"/>
        </a:p>
      </dgm:t>
    </dgm:pt>
    <dgm:pt modelId="{970C6670-09A2-EA44-A6CA-58767FEAB60D}" type="sibTrans" cxnId="{C3221D56-EDA6-D643-8113-9CD967B13526}">
      <dgm:prSet/>
      <dgm:spPr/>
      <dgm:t>
        <a:bodyPr/>
        <a:lstStyle/>
        <a:p>
          <a:endParaRPr lang="en-US"/>
        </a:p>
      </dgm:t>
    </dgm:pt>
    <dgm:pt modelId="{463FF73A-063D-5B4E-89E0-0876D93FA45F}">
      <dgm:prSet/>
      <dgm:spPr/>
      <dgm:t>
        <a:bodyPr/>
        <a:lstStyle/>
        <a:p>
          <a:r>
            <a:rPr lang="en-US" dirty="0" smtClean="0">
              <a:latin typeface="+mj-lt"/>
            </a:rPr>
            <a:t>Processes the input elements continuously (typically 1 Byte at a time)</a:t>
          </a:r>
          <a:endParaRPr lang="en-US" dirty="0">
            <a:latin typeface="+mj-lt"/>
          </a:endParaRPr>
        </a:p>
      </dgm:t>
    </dgm:pt>
    <dgm:pt modelId="{2AFBE181-4D82-4049-A3BE-F259B5DD7BC0}" type="parTrans" cxnId="{0BD88234-0CFD-8A47-9697-69563B613A7C}">
      <dgm:prSet/>
      <dgm:spPr/>
      <dgm:t>
        <a:bodyPr/>
        <a:lstStyle/>
        <a:p>
          <a:endParaRPr lang="en-US"/>
        </a:p>
      </dgm:t>
    </dgm:pt>
    <dgm:pt modelId="{33616064-699C-FD44-8673-4DD4A8249F72}" type="sibTrans" cxnId="{0BD88234-0CFD-8A47-9697-69563B613A7C}">
      <dgm:prSet/>
      <dgm:spPr/>
      <dgm:t>
        <a:bodyPr/>
        <a:lstStyle/>
        <a:p>
          <a:endParaRPr lang="en-US"/>
        </a:p>
      </dgm:t>
    </dgm:pt>
    <dgm:pt modelId="{0FACDD0F-8549-9340-B902-491178B29EA1}">
      <dgm:prSet/>
      <dgm:spPr/>
      <dgm:t>
        <a:bodyPr/>
        <a:lstStyle/>
        <a:p>
          <a:r>
            <a:rPr lang="en-US" dirty="0" smtClean="0">
              <a:latin typeface="+mj-lt"/>
            </a:rPr>
            <a:t>Produces output one element at a time</a:t>
          </a:r>
        </a:p>
      </dgm:t>
    </dgm:pt>
    <dgm:pt modelId="{A6AF0DD4-8188-EE4E-A092-8507BE0042FD}" type="parTrans" cxnId="{63851ADA-8D6D-0A46-A87E-8CEEB987F019}">
      <dgm:prSet/>
      <dgm:spPr/>
      <dgm:t>
        <a:bodyPr/>
        <a:lstStyle/>
        <a:p>
          <a:endParaRPr lang="en-US"/>
        </a:p>
      </dgm:t>
    </dgm:pt>
    <dgm:pt modelId="{7A54E453-4B89-594A-858B-429081116503}" type="sibTrans" cxnId="{63851ADA-8D6D-0A46-A87E-8CEEB987F019}">
      <dgm:prSet/>
      <dgm:spPr/>
      <dgm:t>
        <a:bodyPr/>
        <a:lstStyle/>
        <a:p>
          <a:endParaRPr lang="en-US"/>
        </a:p>
      </dgm:t>
    </dgm:pt>
    <dgm:pt modelId="{1C0DB200-A55C-6D40-B316-F045503C1635}">
      <dgm:prSet/>
      <dgm:spPr/>
      <dgm:t>
        <a:bodyPr/>
        <a:lstStyle/>
        <a:p>
          <a:r>
            <a:rPr lang="en-US" dirty="0" smtClean="0">
              <a:latin typeface="+mj-lt"/>
            </a:rPr>
            <a:t>Faster </a:t>
          </a:r>
          <a:r>
            <a:rPr lang="en-US" altLang="zh-CN" dirty="0" smtClean="0">
              <a:latin typeface="+mj-lt"/>
            </a:rPr>
            <a:t>than block ciphers</a:t>
          </a:r>
          <a:endParaRPr lang="en-US" dirty="0" smtClean="0">
            <a:latin typeface="+mj-lt"/>
          </a:endParaRPr>
        </a:p>
      </dgm:t>
    </dgm:pt>
    <dgm:pt modelId="{B22FE74D-A3E0-FC4B-A9DB-2C72FF21BAC5}" type="parTrans" cxnId="{77A3E82B-0054-E848-8AAD-6645C79EBF7E}">
      <dgm:prSet/>
      <dgm:spPr/>
      <dgm:t>
        <a:bodyPr/>
        <a:lstStyle/>
        <a:p>
          <a:endParaRPr lang="en-US"/>
        </a:p>
      </dgm:t>
    </dgm:pt>
    <dgm:pt modelId="{8764260A-DD97-A849-A115-1852886EA6EA}" type="sibTrans" cxnId="{77A3E82B-0054-E848-8AAD-6645C79EBF7E}">
      <dgm:prSet/>
      <dgm:spPr/>
      <dgm:t>
        <a:bodyPr/>
        <a:lstStyle/>
        <a:p>
          <a:endParaRPr lang="en-US"/>
        </a:p>
      </dgm:t>
    </dgm:pt>
    <dgm:pt modelId="{A9F5D9F8-5C34-D34E-9105-AD3767893546}">
      <dgm:prSet/>
      <dgm:spPr/>
      <dgm:t>
        <a:bodyPr/>
        <a:lstStyle/>
        <a:p>
          <a:r>
            <a:rPr lang="en-US" dirty="0" smtClean="0">
              <a:latin typeface="+mj-lt"/>
            </a:rPr>
            <a:t>Pseudorandom stream is one that is unpredictable without knowledge of the input key</a:t>
          </a:r>
        </a:p>
      </dgm:t>
    </dgm:pt>
    <dgm:pt modelId="{1C412B15-0140-A646-9E0C-06D173B23765}" type="parTrans" cxnId="{17D80330-CCFD-3D4D-87FA-851A38849793}">
      <dgm:prSet/>
      <dgm:spPr/>
      <dgm:t>
        <a:bodyPr/>
        <a:lstStyle/>
        <a:p>
          <a:endParaRPr lang="en-US"/>
        </a:p>
      </dgm:t>
    </dgm:pt>
    <dgm:pt modelId="{CD0499F7-0DEC-674A-83D3-22BB5A97D8C4}" type="sibTrans" cxnId="{17D80330-CCFD-3D4D-87FA-851A38849793}">
      <dgm:prSet/>
      <dgm:spPr/>
      <dgm:t>
        <a:bodyPr/>
        <a:lstStyle/>
        <a:p>
          <a:endParaRPr lang="en-US"/>
        </a:p>
      </dgm:t>
    </dgm:pt>
    <dgm:pt modelId="{EC314881-2384-A144-BA8C-DF1B6F604ACB}" type="pres">
      <dgm:prSet presAssocID="{0DCCE67F-8DB1-4E40-94AC-EE5A6D777C69}" presName="linear" presStyleCnt="0">
        <dgm:presLayoutVars>
          <dgm:dir/>
          <dgm:animLvl val="lvl"/>
          <dgm:resizeHandles val="exact"/>
        </dgm:presLayoutVars>
      </dgm:prSet>
      <dgm:spPr/>
      <dgm:t>
        <a:bodyPr/>
        <a:lstStyle/>
        <a:p>
          <a:endParaRPr lang="en-US"/>
        </a:p>
      </dgm:t>
    </dgm:pt>
    <dgm:pt modelId="{660E9ADF-B46D-8941-88EF-30561659F258}" type="pres">
      <dgm:prSet presAssocID="{587619E7-CBA2-2243-8374-6D19F65A2E4C}" presName="parentLin" presStyleCnt="0"/>
      <dgm:spPr/>
      <dgm:t>
        <a:bodyPr/>
        <a:lstStyle/>
        <a:p>
          <a:endParaRPr lang="en-US"/>
        </a:p>
      </dgm:t>
    </dgm:pt>
    <dgm:pt modelId="{C2965011-AB65-384F-AF9D-74BA3282A275}" type="pres">
      <dgm:prSet presAssocID="{587619E7-CBA2-2243-8374-6D19F65A2E4C}" presName="parentLeftMargin" presStyleLbl="node1" presStyleIdx="0" presStyleCnt="2"/>
      <dgm:spPr/>
      <dgm:t>
        <a:bodyPr/>
        <a:lstStyle/>
        <a:p>
          <a:endParaRPr lang="en-US"/>
        </a:p>
      </dgm:t>
    </dgm:pt>
    <dgm:pt modelId="{079F0438-4146-1C44-B03D-FC56A77BC902}" type="pres">
      <dgm:prSet presAssocID="{587619E7-CBA2-2243-8374-6D19F65A2E4C}" presName="parentText" presStyleLbl="node1" presStyleIdx="0" presStyleCnt="2" custScaleX="43769" custLinFactX="78419" custLinFactNeighborX="100000" custLinFactNeighborY="-24568">
        <dgm:presLayoutVars>
          <dgm:chMax val="0"/>
          <dgm:bulletEnabled val="1"/>
        </dgm:presLayoutVars>
      </dgm:prSet>
      <dgm:spPr/>
      <dgm:t>
        <a:bodyPr/>
        <a:lstStyle/>
        <a:p>
          <a:endParaRPr lang="en-US"/>
        </a:p>
      </dgm:t>
    </dgm:pt>
    <dgm:pt modelId="{DC28D010-1D1D-F14C-89D3-ABE47A5DBBD2}" type="pres">
      <dgm:prSet presAssocID="{587619E7-CBA2-2243-8374-6D19F65A2E4C}" presName="negativeSpace" presStyleCnt="0"/>
      <dgm:spPr/>
      <dgm:t>
        <a:bodyPr/>
        <a:lstStyle/>
        <a:p>
          <a:endParaRPr lang="en-US"/>
        </a:p>
      </dgm:t>
    </dgm:pt>
    <dgm:pt modelId="{9DA0C844-4653-3B4A-877A-42D10E7D552F}" type="pres">
      <dgm:prSet presAssocID="{587619E7-CBA2-2243-8374-6D19F65A2E4C}" presName="childText" presStyleLbl="conFgAcc1" presStyleIdx="0" presStyleCnt="2">
        <dgm:presLayoutVars>
          <dgm:bulletEnabled val="1"/>
        </dgm:presLayoutVars>
      </dgm:prSet>
      <dgm:spPr/>
      <dgm:t>
        <a:bodyPr/>
        <a:lstStyle/>
        <a:p>
          <a:endParaRPr lang="en-US"/>
        </a:p>
      </dgm:t>
    </dgm:pt>
    <dgm:pt modelId="{7E3ADE7E-40E4-C64D-BE0C-4913CCDDAB20}" type="pres">
      <dgm:prSet presAssocID="{50AE24B3-1916-2B4F-8D77-598476DA2E84}" presName="spaceBetweenRectangles" presStyleCnt="0"/>
      <dgm:spPr/>
      <dgm:t>
        <a:bodyPr/>
        <a:lstStyle/>
        <a:p>
          <a:endParaRPr lang="en-US"/>
        </a:p>
      </dgm:t>
    </dgm:pt>
    <dgm:pt modelId="{66D8A165-4E1A-2C49-8B98-40CC6644B741}" type="pres">
      <dgm:prSet presAssocID="{7C5130F5-2623-7B4D-B064-6A321151D8DC}" presName="parentLin" presStyleCnt="0"/>
      <dgm:spPr/>
      <dgm:t>
        <a:bodyPr/>
        <a:lstStyle/>
        <a:p>
          <a:endParaRPr lang="en-US"/>
        </a:p>
      </dgm:t>
    </dgm:pt>
    <dgm:pt modelId="{C8D69397-E8AE-F84B-92EF-2C48DFBA2611}" type="pres">
      <dgm:prSet presAssocID="{7C5130F5-2623-7B4D-B064-6A321151D8DC}" presName="parentLeftMargin" presStyleLbl="node1" presStyleIdx="0" presStyleCnt="2"/>
      <dgm:spPr/>
      <dgm:t>
        <a:bodyPr/>
        <a:lstStyle/>
        <a:p>
          <a:endParaRPr lang="en-US"/>
        </a:p>
      </dgm:t>
    </dgm:pt>
    <dgm:pt modelId="{C08EB4B2-2F49-7346-B3F8-4571FBD25FDB}" type="pres">
      <dgm:prSet presAssocID="{7C5130F5-2623-7B4D-B064-6A321151D8DC}" presName="parentText" presStyleLbl="node1" presStyleIdx="1" presStyleCnt="2" custScaleX="48937" custLinFactNeighborX="6383" custLinFactNeighborY="33283">
        <dgm:presLayoutVars>
          <dgm:chMax val="0"/>
          <dgm:bulletEnabled val="1"/>
        </dgm:presLayoutVars>
      </dgm:prSet>
      <dgm:spPr/>
      <dgm:t>
        <a:bodyPr/>
        <a:lstStyle/>
        <a:p>
          <a:endParaRPr lang="en-US"/>
        </a:p>
      </dgm:t>
    </dgm:pt>
    <dgm:pt modelId="{77D54539-AAA7-204C-924D-C1DFAC565B48}" type="pres">
      <dgm:prSet presAssocID="{7C5130F5-2623-7B4D-B064-6A321151D8DC}" presName="negativeSpace" presStyleCnt="0"/>
      <dgm:spPr/>
      <dgm:t>
        <a:bodyPr/>
        <a:lstStyle/>
        <a:p>
          <a:endParaRPr lang="en-US"/>
        </a:p>
      </dgm:t>
    </dgm:pt>
    <dgm:pt modelId="{50C2B052-D272-0C4B-BC34-52ECD042C19E}" type="pres">
      <dgm:prSet presAssocID="{7C5130F5-2623-7B4D-B064-6A321151D8DC}" presName="childText" presStyleLbl="conFgAcc1" presStyleIdx="1" presStyleCnt="2" custLinFactNeighborX="1064" custLinFactNeighborY="42570">
        <dgm:presLayoutVars>
          <dgm:bulletEnabled val="1"/>
        </dgm:presLayoutVars>
      </dgm:prSet>
      <dgm:spPr/>
      <dgm:t>
        <a:bodyPr/>
        <a:lstStyle/>
        <a:p>
          <a:endParaRPr lang="en-US"/>
        </a:p>
      </dgm:t>
    </dgm:pt>
  </dgm:ptLst>
  <dgm:cxnLst>
    <dgm:cxn modelId="{FE656EB0-07D0-4223-B44C-66195C267343}" type="presOf" srcId="{587619E7-CBA2-2243-8374-6D19F65A2E4C}" destId="{079F0438-4146-1C44-B03D-FC56A77BC902}" srcOrd="1" destOrd="0" presId="urn:microsoft.com/office/officeart/2005/8/layout/list1"/>
    <dgm:cxn modelId="{E3825432-21F8-AE47-B8B9-E0441C6BE69F}" srcId="{587619E7-CBA2-2243-8374-6D19F65A2E4C}" destId="{B8E05236-2378-5B48-8C79-EADF58DE9CFD}" srcOrd="1" destOrd="0" parTransId="{7104CB8C-41AA-624A-B42E-B626E8E99D6D}" sibTransId="{425A5DAF-ED48-CF4C-B534-ADCB8F1F70F3}"/>
    <dgm:cxn modelId="{5ED36B56-2FDB-44DA-8D33-157829FBF7D9}" type="presOf" srcId="{AA438D01-5622-EB4A-83E9-112C44396E6F}" destId="{9DA0C844-4653-3B4A-877A-42D10E7D552F}" srcOrd="0" destOrd="0" presId="urn:microsoft.com/office/officeart/2005/8/layout/list1"/>
    <dgm:cxn modelId="{41FB2C55-7C78-B142-AA1D-22BC6A0CE61F}" srcId="{587619E7-CBA2-2243-8374-6D19F65A2E4C}" destId="{AA438D01-5622-EB4A-83E9-112C44396E6F}" srcOrd="0" destOrd="0" parTransId="{91D55F56-C06F-9941-AE2F-7D3973533531}" sibTransId="{2DCA53C8-7768-164E-88EE-560BBAF09B5B}"/>
    <dgm:cxn modelId="{F9249356-9D5A-4D13-9F3C-5CC93FDC302F}" type="presOf" srcId="{7C5130F5-2623-7B4D-B064-6A321151D8DC}" destId="{C08EB4B2-2F49-7346-B3F8-4571FBD25FDB}" srcOrd="1" destOrd="0" presId="urn:microsoft.com/office/officeart/2005/8/layout/list1"/>
    <dgm:cxn modelId="{0BD88234-0CFD-8A47-9697-69563B613A7C}" srcId="{7C5130F5-2623-7B4D-B064-6A321151D8DC}" destId="{463FF73A-063D-5B4E-89E0-0876D93FA45F}" srcOrd="0" destOrd="0" parTransId="{2AFBE181-4D82-4049-A3BE-F259B5DD7BC0}" sibTransId="{33616064-699C-FD44-8673-4DD4A8249F72}"/>
    <dgm:cxn modelId="{77A3E82B-0054-E848-8AAD-6645C79EBF7E}" srcId="{7C5130F5-2623-7B4D-B064-6A321151D8DC}" destId="{1C0DB200-A55C-6D40-B316-F045503C1635}" srcOrd="2" destOrd="0" parTransId="{B22FE74D-A3E0-FC4B-A9DB-2C72FF21BAC5}" sibTransId="{8764260A-DD97-A849-A115-1852886EA6EA}"/>
    <dgm:cxn modelId="{865B085B-2E3F-458F-BFB7-571B1CEE7243}" type="presOf" srcId="{587619E7-CBA2-2243-8374-6D19F65A2E4C}" destId="{C2965011-AB65-384F-AF9D-74BA3282A275}" srcOrd="0" destOrd="0" presId="urn:microsoft.com/office/officeart/2005/8/layout/list1"/>
    <dgm:cxn modelId="{FA9E1E6D-509B-4929-B1C3-2F21BA16F705}" type="presOf" srcId="{0DCCE67F-8DB1-4E40-94AC-EE5A6D777C69}" destId="{EC314881-2384-A144-BA8C-DF1B6F604ACB}" srcOrd="0" destOrd="0" presId="urn:microsoft.com/office/officeart/2005/8/layout/list1"/>
    <dgm:cxn modelId="{6A55A77F-C429-0D4D-9F12-26BC8EA05792}" srcId="{0DCCE67F-8DB1-4E40-94AC-EE5A6D777C69}" destId="{587619E7-CBA2-2243-8374-6D19F65A2E4C}" srcOrd="0" destOrd="0" parTransId="{B2686974-9B07-084D-9284-3162383E72A1}" sibTransId="{50AE24B3-1916-2B4F-8D77-598476DA2E84}"/>
    <dgm:cxn modelId="{2023FDD6-FE77-43D1-A7FC-703CE9D1A435}" type="presOf" srcId="{B8E05236-2378-5B48-8C79-EADF58DE9CFD}" destId="{9DA0C844-4653-3B4A-877A-42D10E7D552F}" srcOrd="0" destOrd="1" presId="urn:microsoft.com/office/officeart/2005/8/layout/list1"/>
    <dgm:cxn modelId="{C3221D56-EDA6-D643-8113-9CD967B13526}" srcId="{0DCCE67F-8DB1-4E40-94AC-EE5A6D777C69}" destId="{7C5130F5-2623-7B4D-B064-6A321151D8DC}" srcOrd="1" destOrd="0" parTransId="{C856D73D-20A4-0F42-8C31-23D66F850B27}" sibTransId="{970C6670-09A2-EA44-A6CA-58767FEAB60D}"/>
    <dgm:cxn modelId="{A925D1B9-C2C5-4E2C-B36C-BE1D500EC33B}" type="presOf" srcId="{7C5130F5-2623-7B4D-B064-6A321151D8DC}" destId="{C8D69397-E8AE-F84B-92EF-2C48DFBA2611}" srcOrd="0" destOrd="0" presId="urn:microsoft.com/office/officeart/2005/8/layout/list1"/>
    <dgm:cxn modelId="{44F5B9DA-7B64-4004-93F1-00B0964A845D}" type="presOf" srcId="{463FF73A-063D-5B4E-89E0-0876D93FA45F}" destId="{50C2B052-D272-0C4B-BC34-52ECD042C19E}" srcOrd="0" destOrd="0" presId="urn:microsoft.com/office/officeart/2005/8/layout/list1"/>
    <dgm:cxn modelId="{1E6DFE50-17F2-4D0C-857E-8EBCAAFE99D4}" type="presOf" srcId="{1C0DB200-A55C-6D40-B316-F045503C1635}" destId="{50C2B052-D272-0C4B-BC34-52ECD042C19E}" srcOrd="0" destOrd="2" presId="urn:microsoft.com/office/officeart/2005/8/layout/list1"/>
    <dgm:cxn modelId="{2BD66F51-288B-4A63-8F88-029DAD7BBBE6}" type="presOf" srcId="{0FACDD0F-8549-9340-B902-491178B29EA1}" destId="{50C2B052-D272-0C4B-BC34-52ECD042C19E}" srcOrd="0" destOrd="1" presId="urn:microsoft.com/office/officeart/2005/8/layout/list1"/>
    <dgm:cxn modelId="{17D80330-CCFD-3D4D-87FA-851A38849793}" srcId="{7C5130F5-2623-7B4D-B064-6A321151D8DC}" destId="{A9F5D9F8-5C34-D34E-9105-AD3767893546}" srcOrd="3" destOrd="0" parTransId="{1C412B15-0140-A646-9E0C-06D173B23765}" sibTransId="{CD0499F7-0DEC-674A-83D3-22BB5A97D8C4}"/>
    <dgm:cxn modelId="{63851ADA-8D6D-0A46-A87E-8CEEB987F019}" srcId="{7C5130F5-2623-7B4D-B064-6A321151D8DC}" destId="{0FACDD0F-8549-9340-B902-491178B29EA1}" srcOrd="1" destOrd="0" parTransId="{A6AF0DD4-8188-EE4E-A092-8507BE0042FD}" sibTransId="{7A54E453-4B89-594A-858B-429081116503}"/>
    <dgm:cxn modelId="{10B78906-DE51-40BB-ABEE-BA6A36F2E489}" type="presOf" srcId="{A9F5D9F8-5C34-D34E-9105-AD3767893546}" destId="{50C2B052-D272-0C4B-BC34-52ECD042C19E}" srcOrd="0" destOrd="3" presId="urn:microsoft.com/office/officeart/2005/8/layout/list1"/>
    <dgm:cxn modelId="{F2BF70C3-6774-4491-9AF1-9C51D9D2C680}" type="presParOf" srcId="{EC314881-2384-A144-BA8C-DF1B6F604ACB}" destId="{660E9ADF-B46D-8941-88EF-30561659F258}" srcOrd="0" destOrd="0" presId="urn:microsoft.com/office/officeart/2005/8/layout/list1"/>
    <dgm:cxn modelId="{F7EDED37-DEBF-4AE0-BF3B-D95A7600DC78}" type="presParOf" srcId="{660E9ADF-B46D-8941-88EF-30561659F258}" destId="{C2965011-AB65-384F-AF9D-74BA3282A275}" srcOrd="0" destOrd="0" presId="urn:microsoft.com/office/officeart/2005/8/layout/list1"/>
    <dgm:cxn modelId="{8C753FA3-6852-4B74-B9F1-66B6C7FF671D}" type="presParOf" srcId="{660E9ADF-B46D-8941-88EF-30561659F258}" destId="{079F0438-4146-1C44-B03D-FC56A77BC902}" srcOrd="1" destOrd="0" presId="urn:microsoft.com/office/officeart/2005/8/layout/list1"/>
    <dgm:cxn modelId="{EA99AEE4-5CEE-4D2A-B4AB-B5E858E9F64F}" type="presParOf" srcId="{EC314881-2384-A144-BA8C-DF1B6F604ACB}" destId="{DC28D010-1D1D-F14C-89D3-ABE47A5DBBD2}" srcOrd="1" destOrd="0" presId="urn:microsoft.com/office/officeart/2005/8/layout/list1"/>
    <dgm:cxn modelId="{418C4C3F-9CC9-44CC-A9D9-C1C7359428EE}" type="presParOf" srcId="{EC314881-2384-A144-BA8C-DF1B6F604ACB}" destId="{9DA0C844-4653-3B4A-877A-42D10E7D552F}" srcOrd="2" destOrd="0" presId="urn:microsoft.com/office/officeart/2005/8/layout/list1"/>
    <dgm:cxn modelId="{0E37DC89-A6CF-4F8E-9BDC-362D00B2C511}" type="presParOf" srcId="{EC314881-2384-A144-BA8C-DF1B6F604ACB}" destId="{7E3ADE7E-40E4-C64D-BE0C-4913CCDDAB20}" srcOrd="3" destOrd="0" presId="urn:microsoft.com/office/officeart/2005/8/layout/list1"/>
    <dgm:cxn modelId="{8D6E6087-CBAA-4FDA-BBB0-D482B06F8A24}" type="presParOf" srcId="{EC314881-2384-A144-BA8C-DF1B6F604ACB}" destId="{66D8A165-4E1A-2C49-8B98-40CC6644B741}" srcOrd="4" destOrd="0" presId="urn:microsoft.com/office/officeart/2005/8/layout/list1"/>
    <dgm:cxn modelId="{7A26E38D-A63B-4EAD-AF92-3ADD3ABB6CF5}" type="presParOf" srcId="{66D8A165-4E1A-2C49-8B98-40CC6644B741}" destId="{C8D69397-E8AE-F84B-92EF-2C48DFBA2611}" srcOrd="0" destOrd="0" presId="urn:microsoft.com/office/officeart/2005/8/layout/list1"/>
    <dgm:cxn modelId="{D1FCA741-8E41-4E3A-BDBF-A1EBCAE25887}" type="presParOf" srcId="{66D8A165-4E1A-2C49-8B98-40CC6644B741}" destId="{C08EB4B2-2F49-7346-B3F8-4571FBD25FDB}" srcOrd="1" destOrd="0" presId="urn:microsoft.com/office/officeart/2005/8/layout/list1"/>
    <dgm:cxn modelId="{57F9C736-FB85-414F-BB01-67F76E7BBF4E}" type="presParOf" srcId="{EC314881-2384-A144-BA8C-DF1B6F604ACB}" destId="{77D54539-AAA7-204C-924D-C1DFAC565B48}" srcOrd="5" destOrd="0" presId="urn:microsoft.com/office/officeart/2005/8/layout/list1"/>
    <dgm:cxn modelId="{BCE4177B-5756-43EB-B8E2-02AD1879A582}" type="presParOf" srcId="{EC314881-2384-A144-BA8C-DF1B6F604ACB}" destId="{50C2B052-D272-0C4B-BC34-52ECD042C19E}"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4E11971-5984-FB4D-808C-C913769AB92D}" type="doc">
      <dgm:prSet loTypeId="urn:microsoft.com/office/officeart/2005/8/layout/arrow4" loCatId="relationship" qsTypeId="urn:microsoft.com/office/officeart/2005/8/quickstyle/3D1" qsCatId="3D" csTypeId="urn:microsoft.com/office/officeart/2005/8/colors/accent1_2" csCatId="accent1" phldr="1"/>
      <dgm:spPr/>
      <dgm:t>
        <a:bodyPr/>
        <a:lstStyle/>
        <a:p>
          <a:endParaRPr lang="en-US"/>
        </a:p>
      </dgm:t>
    </dgm:pt>
    <dgm:pt modelId="{D6E55461-A1ED-1549-B148-C16F35E977F6}">
      <dgm:prSet custT="1"/>
      <dgm:spPr/>
      <dgm:t>
        <a:bodyPr/>
        <a:lstStyle/>
        <a:p>
          <a:pPr marL="342900" indent="-342900" algn="l" defTabSz="914400" rtl="0" eaLnBrk="1" latinLnBrk="0" hangingPunct="1">
            <a:lnSpc>
              <a:spcPct val="90000"/>
            </a:lnSpc>
            <a:spcBef>
              <a:spcPts val="0"/>
            </a:spcBef>
            <a:spcAft>
              <a:spcPct val="35000"/>
            </a:spcAft>
            <a:buClr>
              <a:schemeClr val="accent6">
                <a:lumMod val="60000"/>
                <a:lumOff val="40000"/>
              </a:schemeClr>
            </a:buClr>
            <a:buSzPct val="125000"/>
            <a:buFont typeface="Arial"/>
            <a:buChar char="•"/>
            <a:defRPr/>
          </a:pPr>
          <a:r>
            <a:rPr lang="en-US" sz="2000" b="0" kern="1200" dirty="0" smtClean="0">
              <a:latin typeface="+mj-lt"/>
              <a:ea typeface="+mn-ea"/>
              <a:cs typeface="+mn-cs"/>
            </a:rPr>
            <a:t>DES Uses 64 bit plaintext block and 56 bit key to produce a 64 bit </a:t>
          </a:r>
          <a:r>
            <a:rPr lang="en-US" sz="2000" b="0" kern="1200" dirty="0" err="1" smtClean="0">
              <a:latin typeface="+mj-lt"/>
              <a:ea typeface="+mn-ea"/>
              <a:cs typeface="+mn-cs"/>
            </a:rPr>
            <a:t>ciphertext</a:t>
          </a:r>
          <a:r>
            <a:rPr lang="en-US" sz="2000" b="0" kern="1200" dirty="0" smtClean="0">
              <a:latin typeface="+mj-lt"/>
              <a:ea typeface="+mn-ea"/>
              <a:cs typeface="+mn-cs"/>
            </a:rPr>
            <a:t> block</a:t>
          </a:r>
          <a:endParaRPr lang="en-US" sz="2000" b="0" kern="1200" dirty="0">
            <a:latin typeface="+mj-lt"/>
            <a:ea typeface="+mn-ea"/>
            <a:cs typeface="+mn-cs"/>
          </a:endParaRPr>
        </a:p>
      </dgm:t>
    </dgm:pt>
    <dgm:pt modelId="{3594470A-1D33-E74F-9216-4EDA6336884E}" type="parTrans" cxnId="{CF3D2E1B-4F8E-754E-B3C4-534E14228DB4}">
      <dgm:prSet/>
      <dgm:spPr/>
      <dgm:t>
        <a:bodyPr/>
        <a:lstStyle/>
        <a:p>
          <a:endParaRPr lang="en-US"/>
        </a:p>
      </dgm:t>
    </dgm:pt>
    <dgm:pt modelId="{E72AB9F9-649C-1644-A69B-40B54E82EF5D}" type="sibTrans" cxnId="{CF3D2E1B-4F8E-754E-B3C4-534E14228DB4}">
      <dgm:prSet/>
      <dgm:spPr/>
      <dgm:t>
        <a:bodyPr/>
        <a:lstStyle/>
        <a:p>
          <a:endParaRPr lang="en-US"/>
        </a:p>
      </dgm:t>
    </dgm:pt>
    <dgm:pt modelId="{97C0C7C4-120E-334E-AC61-7BE0E7017C6C}">
      <dgm:prSet custT="1"/>
      <dgm:spPr/>
      <dgm:t>
        <a:bodyPr/>
        <a:lstStyle/>
        <a:p>
          <a:pPr marL="342900" indent="-342900" algn="l" defTabSz="914400" rtl="0" eaLnBrk="1" latinLnBrk="0" hangingPunct="1">
            <a:lnSpc>
              <a:spcPct val="90000"/>
            </a:lnSpc>
            <a:spcBef>
              <a:spcPts val="0"/>
            </a:spcBef>
            <a:spcAft>
              <a:spcPct val="35000"/>
            </a:spcAft>
            <a:buClr>
              <a:schemeClr val="accent6">
                <a:lumMod val="60000"/>
                <a:lumOff val="40000"/>
              </a:schemeClr>
            </a:buClr>
            <a:buSzPct val="125000"/>
            <a:buFont typeface="Arial"/>
            <a:buChar char="•"/>
            <a:defRPr/>
          </a:pPr>
          <a:r>
            <a:rPr lang="en-US" sz="2000" b="0" kern="1200" dirty="0" smtClean="0">
              <a:latin typeface="+mj-lt"/>
              <a:ea typeface="+mn-ea"/>
              <a:cs typeface="+mn-cs"/>
            </a:rPr>
            <a:t> Strength concerns:</a:t>
          </a:r>
        </a:p>
      </dgm:t>
    </dgm:pt>
    <dgm:pt modelId="{BA3C18A4-01CF-B345-ABBD-0BF3ED634274}" type="parTrans" cxnId="{04BB826F-8042-0F4B-BD8B-78FA5714BDCF}">
      <dgm:prSet/>
      <dgm:spPr/>
      <dgm:t>
        <a:bodyPr/>
        <a:lstStyle/>
        <a:p>
          <a:endParaRPr lang="en-US"/>
        </a:p>
      </dgm:t>
    </dgm:pt>
    <dgm:pt modelId="{C11F33E5-9CF6-7E4A-AC98-740659F3377A}" type="sibTrans" cxnId="{04BB826F-8042-0F4B-BD8B-78FA5714BDCF}">
      <dgm:prSet/>
      <dgm:spPr/>
      <dgm:t>
        <a:bodyPr/>
        <a:lstStyle/>
        <a:p>
          <a:endParaRPr lang="en-US"/>
        </a:p>
      </dgm:t>
    </dgm:pt>
    <dgm:pt modelId="{6A65FA09-3785-C549-A972-52AFA8EC8FE5}">
      <dgm:prSet custT="1"/>
      <dgm:spPr/>
      <dgm:t>
        <a:bodyPr/>
        <a:lstStyle/>
        <a:p>
          <a:pPr marL="463550" indent="-68263" algn="l" defTabSz="800100" rtl="0">
            <a:lnSpc>
              <a:spcPct val="90000"/>
            </a:lnSpc>
            <a:spcBef>
              <a:spcPct val="0"/>
            </a:spcBef>
            <a:spcAft>
              <a:spcPts val="1032"/>
            </a:spcAft>
            <a:buNone/>
          </a:pPr>
          <a:r>
            <a:rPr lang="en-US" sz="1600" b="0" kern="1200" dirty="0" smtClean="0">
              <a:effectLst>
                <a:outerShdw blurRad="38100" dist="38100" dir="2700000" algn="tl">
                  <a:srgbClr val="000000">
                    <a:alpha val="43137"/>
                  </a:srgbClr>
                </a:outerShdw>
              </a:effectLst>
              <a:latin typeface="+mj-lt"/>
            </a:rPr>
            <a:t> 	Concerns about algorithm</a:t>
          </a:r>
        </a:p>
      </dgm:t>
    </dgm:pt>
    <dgm:pt modelId="{705C5FAD-47F3-3B44-AD19-A145162B51A8}" type="parTrans" cxnId="{BA35C84E-EA29-F245-917C-9B38AEE43A47}">
      <dgm:prSet/>
      <dgm:spPr/>
      <dgm:t>
        <a:bodyPr/>
        <a:lstStyle/>
        <a:p>
          <a:endParaRPr lang="en-US"/>
        </a:p>
      </dgm:t>
    </dgm:pt>
    <dgm:pt modelId="{D854DF7A-194F-3847-9A9E-B8E00EBC41A3}" type="sibTrans" cxnId="{BA35C84E-EA29-F245-917C-9B38AEE43A47}">
      <dgm:prSet/>
      <dgm:spPr/>
      <dgm:t>
        <a:bodyPr/>
        <a:lstStyle/>
        <a:p>
          <a:endParaRPr lang="en-US"/>
        </a:p>
      </dgm:t>
    </dgm:pt>
    <dgm:pt modelId="{4DBA5133-7FD1-4442-B1AC-3D67519BC42F}">
      <dgm:prSet custT="1"/>
      <dgm:spPr/>
      <dgm:t>
        <a:bodyPr/>
        <a:lstStyle/>
        <a:p>
          <a:pPr marL="463550" indent="-68263" algn="l" defTabSz="800100" rtl="0">
            <a:lnSpc>
              <a:spcPct val="90000"/>
            </a:lnSpc>
            <a:spcBef>
              <a:spcPct val="0"/>
            </a:spcBef>
            <a:spcAft>
              <a:spcPts val="1032"/>
            </a:spcAft>
            <a:buNone/>
          </a:pPr>
          <a:r>
            <a:rPr lang="en-US" sz="1600" b="0" kern="1200" dirty="0" smtClean="0">
              <a:effectLst>
                <a:outerShdw blurRad="38100" dist="38100" dir="2700000" algn="tl">
                  <a:srgbClr val="000000">
                    <a:alpha val="43137"/>
                  </a:srgbClr>
                </a:outerShdw>
              </a:effectLst>
              <a:latin typeface="+mj-lt"/>
            </a:rPr>
            <a:t> 	Use of 56-bit key</a:t>
          </a:r>
        </a:p>
      </dgm:t>
    </dgm:pt>
    <dgm:pt modelId="{C7849611-DDFD-9646-8EB7-B13A8F64AF0F}" type="parTrans" cxnId="{26C06E0C-DB26-BA4A-AF8B-AB92C6DCD6C7}">
      <dgm:prSet/>
      <dgm:spPr/>
      <dgm:t>
        <a:bodyPr/>
        <a:lstStyle/>
        <a:p>
          <a:endParaRPr lang="en-US"/>
        </a:p>
      </dgm:t>
    </dgm:pt>
    <dgm:pt modelId="{AC7A124A-1FF1-6740-B822-5D868575F65B}" type="sibTrans" cxnId="{26C06E0C-DB26-BA4A-AF8B-AB92C6DCD6C7}">
      <dgm:prSet/>
      <dgm:spPr/>
      <dgm:t>
        <a:bodyPr/>
        <a:lstStyle/>
        <a:p>
          <a:endParaRPr lang="en-US"/>
        </a:p>
      </dgm:t>
    </dgm:pt>
    <dgm:pt modelId="{A885C472-3C25-DE40-B000-A986FB62DE3E}">
      <dgm:prSet custT="1"/>
      <dgm:spPr/>
      <dgm:t>
        <a:bodyPr/>
        <a:lstStyle/>
        <a:p>
          <a:pPr marL="806450" indent="-120650" algn="l" defTabSz="622300" rtl="0">
            <a:lnSpc>
              <a:spcPct val="90000"/>
            </a:lnSpc>
            <a:spcBef>
              <a:spcPct val="0"/>
            </a:spcBef>
            <a:spcAft>
              <a:spcPts val="888"/>
            </a:spcAft>
            <a:buNone/>
          </a:pPr>
          <a:r>
            <a:rPr lang="en-US" altLang="zh-CN" sz="1400" b="0" kern="1200" dirty="0" smtClean="0">
              <a:effectLst>
                <a:outerShdw blurRad="38100" dist="38100" dir="2700000" algn="tl">
                  <a:srgbClr val="000000">
                    <a:alpha val="43137"/>
                  </a:srgbClr>
                </a:outerShdw>
              </a:effectLst>
              <a:latin typeface="+mj-lt"/>
            </a:rPr>
            <a:t> there are 2</a:t>
          </a:r>
          <a:r>
            <a:rPr lang="en-US" altLang="zh-CN" sz="1400" b="0" kern="1200" baseline="30000" dirty="0" smtClean="0">
              <a:effectLst>
                <a:outerShdw blurRad="38100" dist="38100" dir="2700000" algn="tl">
                  <a:srgbClr val="000000">
                    <a:alpha val="43137"/>
                  </a:srgbClr>
                </a:outerShdw>
              </a:effectLst>
              <a:latin typeface="+mj-lt"/>
            </a:rPr>
            <a:t>56</a:t>
          </a:r>
          <a:r>
            <a:rPr lang="en-US" altLang="zh-CN" sz="1400" b="0" kern="1200" dirty="0" smtClean="0">
              <a:effectLst>
                <a:outerShdw blurRad="38100" dist="38100" dir="2700000" algn="tl">
                  <a:srgbClr val="000000">
                    <a:alpha val="43137"/>
                  </a:srgbClr>
                </a:outerShdw>
              </a:effectLst>
              <a:latin typeface="+mj-lt"/>
            </a:rPr>
            <a:t> possible keys, which is approximately 7.2x10</a:t>
          </a:r>
          <a:r>
            <a:rPr lang="en-US" altLang="zh-CN" sz="1400" b="0" kern="1200" baseline="30000" dirty="0" smtClean="0">
              <a:effectLst>
                <a:outerShdw blurRad="38100" dist="38100" dir="2700000" algn="tl">
                  <a:srgbClr val="000000">
                    <a:alpha val="43137"/>
                  </a:srgbClr>
                </a:outerShdw>
              </a:effectLst>
              <a:latin typeface="+mj-lt"/>
            </a:rPr>
            <a:t>16</a:t>
          </a:r>
          <a:r>
            <a:rPr lang="en-US" altLang="zh-CN" sz="1400" b="0" kern="1200" dirty="0" smtClean="0">
              <a:effectLst>
                <a:outerShdw blurRad="38100" dist="38100" dir="2700000" algn="tl">
                  <a:srgbClr val="000000">
                    <a:alpha val="43137"/>
                  </a:srgbClr>
                </a:outerShdw>
              </a:effectLst>
              <a:latin typeface="+mj-lt"/>
            </a:rPr>
            <a:t> keys. </a:t>
          </a:r>
          <a:endParaRPr lang="en-US" sz="1400" b="0" kern="1200" dirty="0" smtClean="0">
            <a:effectLst>
              <a:outerShdw blurRad="38100" dist="38100" dir="2700000" algn="tl">
                <a:srgbClr val="000000">
                  <a:alpha val="43137"/>
                </a:srgbClr>
              </a:outerShdw>
            </a:effectLst>
            <a:latin typeface="+mj-lt"/>
          </a:endParaRPr>
        </a:p>
      </dgm:t>
    </dgm:pt>
    <dgm:pt modelId="{0E952E80-220C-7E46-874A-09802F2CA599}" type="parTrans" cxnId="{9110B17E-2226-AA4A-9BC6-C415E63FE817}">
      <dgm:prSet/>
      <dgm:spPr/>
      <dgm:t>
        <a:bodyPr/>
        <a:lstStyle/>
        <a:p>
          <a:endParaRPr lang="en-US"/>
        </a:p>
      </dgm:t>
    </dgm:pt>
    <dgm:pt modelId="{CC8D4FB7-B906-844A-AEF9-55B3A42AFA75}" type="sibTrans" cxnId="{9110B17E-2226-AA4A-9BC6-C415E63FE817}">
      <dgm:prSet/>
      <dgm:spPr/>
      <dgm:t>
        <a:bodyPr/>
        <a:lstStyle/>
        <a:p>
          <a:endParaRPr lang="en-US"/>
        </a:p>
      </dgm:t>
    </dgm:pt>
    <dgm:pt modelId="{BE48097F-1259-2C4F-8B8C-84BB7F048D7A}">
      <dgm:prSet custT="1"/>
      <dgm:spPr/>
      <dgm:t>
        <a:bodyPr/>
        <a:lstStyle/>
        <a:p>
          <a:pPr marL="806450" indent="-120650" algn="l" defTabSz="622300" rtl="0">
            <a:lnSpc>
              <a:spcPct val="90000"/>
            </a:lnSpc>
            <a:spcBef>
              <a:spcPct val="0"/>
            </a:spcBef>
            <a:spcAft>
              <a:spcPts val="888"/>
            </a:spcAft>
            <a:buNone/>
          </a:pPr>
          <a:r>
            <a:rPr lang="en-US" sz="1400" b="0" kern="1200" dirty="0" smtClean="0">
              <a:effectLst>
                <a:outerShdw blurRad="38100" dist="38100" dir="2700000" algn="tl">
                  <a:srgbClr val="000000">
                    <a:alpha val="43137"/>
                  </a:srgbClr>
                </a:outerShdw>
              </a:effectLst>
              <a:latin typeface="+mj-lt"/>
            </a:rPr>
            <a:t>DES is the most studied encryption algorithm in existence, with no loopholes</a:t>
          </a:r>
        </a:p>
      </dgm:t>
    </dgm:pt>
    <dgm:pt modelId="{56C616EF-545C-D74E-BB97-90076A863421}" type="sibTrans" cxnId="{9882454E-5576-CE45-B5A3-B35544C12AE1}">
      <dgm:prSet/>
      <dgm:spPr/>
      <dgm:t>
        <a:bodyPr/>
        <a:lstStyle/>
        <a:p>
          <a:endParaRPr lang="en-US"/>
        </a:p>
      </dgm:t>
    </dgm:pt>
    <dgm:pt modelId="{942CB997-5DB6-A74A-84E3-24CAD335CA4A}" type="parTrans" cxnId="{9882454E-5576-CE45-B5A3-B35544C12AE1}">
      <dgm:prSet/>
      <dgm:spPr/>
      <dgm:t>
        <a:bodyPr/>
        <a:lstStyle/>
        <a:p>
          <a:endParaRPr lang="en-US"/>
        </a:p>
      </dgm:t>
    </dgm:pt>
    <dgm:pt modelId="{0BE484B1-604A-4300-BDE4-24256940C685}">
      <dgm:prSet custT="1"/>
      <dgm:spPr/>
      <dgm:t>
        <a:bodyPr/>
        <a:lstStyle/>
        <a:p>
          <a:pPr marL="806450" indent="-120650" algn="l" defTabSz="622300" rtl="0">
            <a:lnSpc>
              <a:spcPct val="90000"/>
            </a:lnSpc>
            <a:spcBef>
              <a:spcPct val="0"/>
            </a:spcBef>
            <a:spcAft>
              <a:spcPts val="888"/>
            </a:spcAft>
            <a:buNone/>
          </a:pPr>
          <a:r>
            <a:rPr lang="en-US" sz="1400" b="0" kern="1200" dirty="0" smtClean="0">
              <a:effectLst>
                <a:outerShdw blurRad="38100" dist="38100" dir="2700000" algn="tl">
                  <a:srgbClr val="000000">
                    <a:alpha val="43137"/>
                  </a:srgbClr>
                </a:outerShdw>
              </a:effectLst>
              <a:latin typeface="+mj-lt"/>
            </a:rPr>
            <a:t>Electronic Frontier Foundation (EFF) announced  in July 1998 that it had broken a DES encryption</a:t>
          </a:r>
        </a:p>
      </dgm:t>
    </dgm:pt>
    <dgm:pt modelId="{01FD8AF5-2289-429D-9179-F23F939C0240}" type="parTrans" cxnId="{8C311220-8DBB-4556-9A40-635A12685E29}">
      <dgm:prSet/>
      <dgm:spPr/>
      <dgm:t>
        <a:bodyPr/>
        <a:lstStyle/>
        <a:p>
          <a:endParaRPr lang="zh-CN" altLang="en-US"/>
        </a:p>
      </dgm:t>
    </dgm:pt>
    <dgm:pt modelId="{5B480657-432A-4FED-8DE3-4A014402CA76}" type="sibTrans" cxnId="{8C311220-8DBB-4556-9A40-635A12685E29}">
      <dgm:prSet/>
      <dgm:spPr/>
      <dgm:t>
        <a:bodyPr/>
        <a:lstStyle/>
        <a:p>
          <a:endParaRPr lang="zh-CN" altLang="en-US"/>
        </a:p>
      </dgm:t>
    </dgm:pt>
    <dgm:pt modelId="{4546BB35-6768-4583-84EA-A84AD4C9F953}">
      <dgm:prSet custT="1"/>
      <dgm:spPr/>
      <dgm:t>
        <a:bodyPr/>
        <a:lstStyle/>
        <a:p>
          <a:pPr marL="806450" indent="-120650" algn="l" defTabSz="622300" rtl="0">
            <a:lnSpc>
              <a:spcPct val="90000"/>
            </a:lnSpc>
            <a:spcBef>
              <a:spcPct val="0"/>
            </a:spcBef>
            <a:spcAft>
              <a:spcPts val="888"/>
            </a:spcAft>
            <a:buNone/>
          </a:pPr>
          <a:endParaRPr lang="en-US" sz="1400" b="0" kern="1200" dirty="0" smtClean="0">
            <a:effectLst>
              <a:outerShdw blurRad="38100" dist="38100" dir="2700000" algn="tl">
                <a:srgbClr val="000000">
                  <a:alpha val="43137"/>
                </a:srgbClr>
              </a:outerShdw>
            </a:effectLst>
            <a:latin typeface="+mj-lt"/>
          </a:endParaRPr>
        </a:p>
      </dgm:t>
    </dgm:pt>
    <dgm:pt modelId="{662EBBD8-AD04-4A40-B350-2CC450C6F276}" type="parTrans" cxnId="{7B700225-2D97-40C3-AA2B-661FD927682B}">
      <dgm:prSet/>
      <dgm:spPr/>
      <dgm:t>
        <a:bodyPr/>
        <a:lstStyle/>
        <a:p>
          <a:endParaRPr lang="zh-CN" altLang="en-US"/>
        </a:p>
      </dgm:t>
    </dgm:pt>
    <dgm:pt modelId="{1D121CFB-5244-46EC-A740-AF3FDEB400AD}" type="sibTrans" cxnId="{7B700225-2D97-40C3-AA2B-661FD927682B}">
      <dgm:prSet/>
      <dgm:spPr/>
      <dgm:t>
        <a:bodyPr/>
        <a:lstStyle/>
        <a:p>
          <a:endParaRPr lang="zh-CN" altLang="en-US"/>
        </a:p>
      </dgm:t>
    </dgm:pt>
    <dgm:pt modelId="{11782F5D-21BC-4732-A504-5BF64E224C56}">
      <dgm:prSet custT="1"/>
      <dgm:spPr/>
      <dgm:t>
        <a:bodyPr/>
        <a:lstStyle/>
        <a:p>
          <a:pPr marL="806450" indent="-120650" algn="l" defTabSz="622300" rtl="0">
            <a:lnSpc>
              <a:spcPct val="90000"/>
            </a:lnSpc>
            <a:spcBef>
              <a:spcPct val="0"/>
            </a:spcBef>
            <a:spcAft>
              <a:spcPts val="888"/>
            </a:spcAft>
            <a:buNone/>
          </a:pPr>
          <a:r>
            <a:rPr lang="en-US" sz="1400" b="0" kern="1200" dirty="0" smtClean="0">
              <a:effectLst>
                <a:outerShdw blurRad="38100" dist="38100" dir="2700000" algn="tl">
                  <a:srgbClr val="000000">
                    <a:alpha val="43137"/>
                  </a:srgbClr>
                </a:outerShdw>
              </a:effectLst>
              <a:latin typeface="+mj-lt"/>
            </a:rPr>
            <a:t>Should no longer be used in production systems</a:t>
          </a:r>
        </a:p>
      </dgm:t>
    </dgm:pt>
    <dgm:pt modelId="{71A7ADC5-2716-491A-9038-9D31AEDCBD00}" type="parTrans" cxnId="{1D2D1BCF-44CE-4E5C-B824-C9C93B184F79}">
      <dgm:prSet/>
      <dgm:spPr/>
      <dgm:t>
        <a:bodyPr/>
        <a:lstStyle/>
        <a:p>
          <a:endParaRPr lang="zh-CN" altLang="en-US"/>
        </a:p>
      </dgm:t>
    </dgm:pt>
    <dgm:pt modelId="{750B6D76-6EBD-4549-B49D-5A53985A109D}" type="sibTrans" cxnId="{1D2D1BCF-44CE-4E5C-B824-C9C93B184F79}">
      <dgm:prSet/>
      <dgm:spPr/>
      <dgm:t>
        <a:bodyPr/>
        <a:lstStyle/>
        <a:p>
          <a:endParaRPr lang="zh-CN" altLang="en-US"/>
        </a:p>
      </dgm:t>
    </dgm:pt>
    <dgm:pt modelId="{28CF0727-D620-3446-A0BB-234F3056F8D9}" type="pres">
      <dgm:prSet presAssocID="{74E11971-5984-FB4D-808C-C913769AB92D}" presName="compositeShape" presStyleCnt="0">
        <dgm:presLayoutVars>
          <dgm:chMax val="2"/>
          <dgm:dir/>
          <dgm:resizeHandles val="exact"/>
        </dgm:presLayoutVars>
      </dgm:prSet>
      <dgm:spPr/>
      <dgm:t>
        <a:bodyPr/>
        <a:lstStyle/>
        <a:p>
          <a:endParaRPr lang="en-US"/>
        </a:p>
      </dgm:t>
    </dgm:pt>
    <dgm:pt modelId="{BFE2DD38-065C-4B4B-9D04-50857136CFF3}" type="pres">
      <dgm:prSet presAssocID="{D6E55461-A1ED-1549-B148-C16F35E977F6}" presName="upArrow" presStyleLbl="node1" presStyleIdx="0" presStyleCnt="2" custScaleX="66320" custScaleY="78371" custLinFactNeighborX="8566" custLinFactNeighborY="-1757"/>
      <dgm:spPr/>
      <dgm:t>
        <a:bodyPr/>
        <a:lstStyle/>
        <a:p>
          <a:endParaRPr lang="en-US"/>
        </a:p>
      </dgm:t>
    </dgm:pt>
    <dgm:pt modelId="{48FAAA8E-A08D-6146-8B57-457EADABE666}" type="pres">
      <dgm:prSet presAssocID="{D6E55461-A1ED-1549-B148-C16F35E977F6}" presName="upArrowText" presStyleLbl="revTx" presStyleIdx="0" presStyleCnt="2" custScaleX="114506" custScaleY="75449" custLinFactNeighborX="9892" custLinFactNeighborY="16596">
        <dgm:presLayoutVars>
          <dgm:chMax val="0"/>
          <dgm:bulletEnabled val="1"/>
        </dgm:presLayoutVars>
      </dgm:prSet>
      <dgm:spPr/>
      <dgm:t>
        <a:bodyPr/>
        <a:lstStyle/>
        <a:p>
          <a:endParaRPr lang="en-US"/>
        </a:p>
      </dgm:t>
    </dgm:pt>
    <dgm:pt modelId="{C528ED87-2622-5445-A524-3B42DFF6F4F9}" type="pres">
      <dgm:prSet presAssocID="{97C0C7C4-120E-334E-AC61-7BE0E7017C6C}" presName="downArrow" presStyleLbl="node1" presStyleIdx="1" presStyleCnt="2" custScaleX="67694" custScaleY="73408"/>
      <dgm:spPr/>
      <dgm:t>
        <a:bodyPr/>
        <a:lstStyle/>
        <a:p>
          <a:endParaRPr lang="en-US"/>
        </a:p>
      </dgm:t>
    </dgm:pt>
    <dgm:pt modelId="{8F451FD7-07C1-D24E-88AE-8EE98D36D6A8}" type="pres">
      <dgm:prSet presAssocID="{97C0C7C4-120E-334E-AC61-7BE0E7017C6C}" presName="downArrowText" presStyleLbl="revTx" presStyleIdx="1" presStyleCnt="2" custScaleX="109102" custScaleY="152319" custLinFactNeighborX="-8743" custLinFactNeighborY="3095">
        <dgm:presLayoutVars>
          <dgm:chMax val="0"/>
          <dgm:bulletEnabled val="1"/>
        </dgm:presLayoutVars>
      </dgm:prSet>
      <dgm:spPr/>
      <dgm:t>
        <a:bodyPr/>
        <a:lstStyle/>
        <a:p>
          <a:endParaRPr lang="en-US"/>
        </a:p>
      </dgm:t>
    </dgm:pt>
  </dgm:ptLst>
  <dgm:cxnLst>
    <dgm:cxn modelId="{6CC53AC0-5B7A-4C54-89A7-75317DBD7F39}" type="presOf" srcId="{A885C472-3C25-DE40-B000-A986FB62DE3E}" destId="{8F451FD7-07C1-D24E-88AE-8EE98D36D6A8}" srcOrd="0" destOrd="4" presId="urn:microsoft.com/office/officeart/2005/8/layout/arrow4"/>
    <dgm:cxn modelId="{9CA8632E-17E9-4FFA-AA42-02BDDF70DD82}" type="presOf" srcId="{11782F5D-21BC-4732-A504-5BF64E224C56}" destId="{8F451FD7-07C1-D24E-88AE-8EE98D36D6A8}" srcOrd="0" destOrd="6" presId="urn:microsoft.com/office/officeart/2005/8/layout/arrow4"/>
    <dgm:cxn modelId="{04BB826F-8042-0F4B-BD8B-78FA5714BDCF}" srcId="{74E11971-5984-FB4D-808C-C913769AB92D}" destId="{97C0C7C4-120E-334E-AC61-7BE0E7017C6C}" srcOrd="1" destOrd="0" parTransId="{BA3C18A4-01CF-B345-ABBD-0BF3ED634274}" sibTransId="{C11F33E5-9CF6-7E4A-AC98-740659F3377A}"/>
    <dgm:cxn modelId="{7525B278-9E24-4420-AB2A-8C82CDA92269}" type="presOf" srcId="{BE48097F-1259-2C4F-8B8C-84BB7F048D7A}" destId="{8F451FD7-07C1-D24E-88AE-8EE98D36D6A8}" srcOrd="0" destOrd="2" presId="urn:microsoft.com/office/officeart/2005/8/layout/arrow4"/>
    <dgm:cxn modelId="{9110B17E-2226-AA4A-9BC6-C415E63FE817}" srcId="{4DBA5133-7FD1-4442-B1AC-3D67519BC42F}" destId="{A885C472-3C25-DE40-B000-A986FB62DE3E}" srcOrd="0" destOrd="0" parTransId="{0E952E80-220C-7E46-874A-09802F2CA599}" sibTransId="{CC8D4FB7-B906-844A-AEF9-55B3A42AFA75}"/>
    <dgm:cxn modelId="{F0E95489-A830-45D3-B389-592E3F25F4C7}" type="presOf" srcId="{D6E55461-A1ED-1549-B148-C16F35E977F6}" destId="{48FAAA8E-A08D-6146-8B57-457EADABE666}" srcOrd="0" destOrd="0" presId="urn:microsoft.com/office/officeart/2005/8/layout/arrow4"/>
    <dgm:cxn modelId="{7B700225-2D97-40C3-AA2B-661FD927682B}" srcId="{97C0C7C4-120E-334E-AC61-7BE0E7017C6C}" destId="{4546BB35-6768-4583-84EA-A84AD4C9F953}" srcOrd="3" destOrd="0" parTransId="{662EBBD8-AD04-4A40-B350-2CC450C6F276}" sibTransId="{1D121CFB-5244-46EC-A740-AF3FDEB400AD}"/>
    <dgm:cxn modelId="{8CB12194-B8E3-403D-BB27-D8EAEBE66FD6}" type="presOf" srcId="{4DBA5133-7FD1-4442-B1AC-3D67519BC42F}" destId="{8F451FD7-07C1-D24E-88AE-8EE98D36D6A8}" srcOrd="0" destOrd="3" presId="urn:microsoft.com/office/officeart/2005/8/layout/arrow4"/>
    <dgm:cxn modelId="{1D2D1BCF-44CE-4E5C-B824-C9C93B184F79}" srcId="{4DBA5133-7FD1-4442-B1AC-3D67519BC42F}" destId="{11782F5D-21BC-4732-A504-5BF64E224C56}" srcOrd="2" destOrd="0" parTransId="{71A7ADC5-2716-491A-9038-9D31AEDCBD00}" sibTransId="{750B6D76-6EBD-4549-B49D-5A53985A109D}"/>
    <dgm:cxn modelId="{4E51902D-2189-4533-8618-0CF0F01AC38D}" type="presOf" srcId="{0BE484B1-604A-4300-BDE4-24256940C685}" destId="{8F451FD7-07C1-D24E-88AE-8EE98D36D6A8}" srcOrd="0" destOrd="5" presId="urn:microsoft.com/office/officeart/2005/8/layout/arrow4"/>
    <dgm:cxn modelId="{01EB58A3-8646-45A3-920D-C3FE9A819DC3}" type="presOf" srcId="{74E11971-5984-FB4D-808C-C913769AB92D}" destId="{28CF0727-D620-3446-A0BB-234F3056F8D9}" srcOrd="0" destOrd="0" presId="urn:microsoft.com/office/officeart/2005/8/layout/arrow4"/>
    <dgm:cxn modelId="{9882454E-5576-CE45-B5A3-B35544C12AE1}" srcId="{97C0C7C4-120E-334E-AC61-7BE0E7017C6C}" destId="{BE48097F-1259-2C4F-8B8C-84BB7F048D7A}" srcOrd="1" destOrd="0" parTransId="{942CB997-5DB6-A74A-84E3-24CAD335CA4A}" sibTransId="{56C616EF-545C-D74E-BB97-90076A863421}"/>
    <dgm:cxn modelId="{8C311220-8DBB-4556-9A40-635A12685E29}" srcId="{4DBA5133-7FD1-4442-B1AC-3D67519BC42F}" destId="{0BE484B1-604A-4300-BDE4-24256940C685}" srcOrd="1" destOrd="0" parTransId="{01FD8AF5-2289-429D-9179-F23F939C0240}" sibTransId="{5B480657-432A-4FED-8DE3-4A014402CA76}"/>
    <dgm:cxn modelId="{F6ED522C-12BF-4345-AF1C-25BA4850BFA5}" type="presOf" srcId="{97C0C7C4-120E-334E-AC61-7BE0E7017C6C}" destId="{8F451FD7-07C1-D24E-88AE-8EE98D36D6A8}" srcOrd="0" destOrd="0" presId="urn:microsoft.com/office/officeart/2005/8/layout/arrow4"/>
    <dgm:cxn modelId="{9D0D8219-2B3D-4388-A5F8-6323A43082B8}" type="presOf" srcId="{4546BB35-6768-4583-84EA-A84AD4C9F953}" destId="{8F451FD7-07C1-D24E-88AE-8EE98D36D6A8}" srcOrd="0" destOrd="7" presId="urn:microsoft.com/office/officeart/2005/8/layout/arrow4"/>
    <dgm:cxn modelId="{CF3D2E1B-4F8E-754E-B3C4-534E14228DB4}" srcId="{74E11971-5984-FB4D-808C-C913769AB92D}" destId="{D6E55461-A1ED-1549-B148-C16F35E977F6}" srcOrd="0" destOrd="0" parTransId="{3594470A-1D33-E74F-9216-4EDA6336884E}" sibTransId="{E72AB9F9-649C-1644-A69B-40B54E82EF5D}"/>
    <dgm:cxn modelId="{C03DF735-8201-436B-976A-7E7DC383C76C}" type="presOf" srcId="{6A65FA09-3785-C549-A972-52AFA8EC8FE5}" destId="{8F451FD7-07C1-D24E-88AE-8EE98D36D6A8}" srcOrd="0" destOrd="1" presId="urn:microsoft.com/office/officeart/2005/8/layout/arrow4"/>
    <dgm:cxn modelId="{BA35C84E-EA29-F245-917C-9B38AEE43A47}" srcId="{97C0C7C4-120E-334E-AC61-7BE0E7017C6C}" destId="{6A65FA09-3785-C549-A972-52AFA8EC8FE5}" srcOrd="0" destOrd="0" parTransId="{705C5FAD-47F3-3B44-AD19-A145162B51A8}" sibTransId="{D854DF7A-194F-3847-9A9E-B8E00EBC41A3}"/>
    <dgm:cxn modelId="{26C06E0C-DB26-BA4A-AF8B-AB92C6DCD6C7}" srcId="{97C0C7C4-120E-334E-AC61-7BE0E7017C6C}" destId="{4DBA5133-7FD1-4442-B1AC-3D67519BC42F}" srcOrd="2" destOrd="0" parTransId="{C7849611-DDFD-9646-8EB7-B13A8F64AF0F}" sibTransId="{AC7A124A-1FF1-6740-B822-5D868575F65B}"/>
    <dgm:cxn modelId="{CA0183EA-C0B2-4AD7-98A3-9B28AD95ECF5}" type="presParOf" srcId="{28CF0727-D620-3446-A0BB-234F3056F8D9}" destId="{BFE2DD38-065C-4B4B-9D04-50857136CFF3}" srcOrd="0" destOrd="0" presId="urn:microsoft.com/office/officeart/2005/8/layout/arrow4"/>
    <dgm:cxn modelId="{C6C0CFFE-2142-49F8-B35E-C0F65EE4B206}" type="presParOf" srcId="{28CF0727-D620-3446-A0BB-234F3056F8D9}" destId="{48FAAA8E-A08D-6146-8B57-457EADABE666}" srcOrd="1" destOrd="0" presId="urn:microsoft.com/office/officeart/2005/8/layout/arrow4"/>
    <dgm:cxn modelId="{160BBEC5-930C-485D-9B6E-779672DF880C}" type="presParOf" srcId="{28CF0727-D620-3446-A0BB-234F3056F8D9}" destId="{C528ED87-2622-5445-A524-3B42DFF6F4F9}" srcOrd="2" destOrd="0" presId="urn:microsoft.com/office/officeart/2005/8/layout/arrow4"/>
    <dgm:cxn modelId="{8D78A326-94D8-40EB-A638-792C5B89F9A6}" type="presParOf" srcId="{28CF0727-D620-3446-A0BB-234F3056F8D9}" destId="{8F451FD7-07C1-D24E-88AE-8EE98D36D6A8}" srcOrd="3" destOrd="0" presId="urn:microsoft.com/office/officeart/2005/8/layout/arrow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4D15ACF-09FA-FB4F-8F7D-E6FF59A36FF0}"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9D6164EB-D7ED-6342-828C-72F9595B3158}">
      <dgm:prSet/>
      <dgm:spPr/>
      <dgm:t>
        <a:bodyPr/>
        <a:lstStyle/>
        <a:p>
          <a:pPr rtl="0"/>
          <a:r>
            <a:rPr lang="en-US" b="1" dirty="0" smtClean="0">
              <a:effectLst/>
            </a:rPr>
            <a:t>Needed a replacement for 3DES</a:t>
          </a:r>
          <a:endParaRPr lang="en-US" dirty="0">
            <a:effectLst/>
          </a:endParaRPr>
        </a:p>
      </dgm:t>
    </dgm:pt>
    <dgm:pt modelId="{59651BEE-D58E-054B-A1CF-9C3A0B207B8F}" type="parTrans" cxnId="{BC1C011A-618E-C347-A32B-EBD3F58913B1}">
      <dgm:prSet/>
      <dgm:spPr/>
      <dgm:t>
        <a:bodyPr/>
        <a:lstStyle/>
        <a:p>
          <a:endParaRPr lang="en-US"/>
        </a:p>
      </dgm:t>
    </dgm:pt>
    <dgm:pt modelId="{877112CD-AC6C-9A4A-B224-5D5E685ECFFB}" type="sibTrans" cxnId="{BC1C011A-618E-C347-A32B-EBD3F58913B1}">
      <dgm:prSet/>
      <dgm:spPr/>
      <dgm:t>
        <a:bodyPr/>
        <a:lstStyle/>
        <a:p>
          <a:endParaRPr lang="en-US"/>
        </a:p>
      </dgm:t>
    </dgm:pt>
    <dgm:pt modelId="{3CFCB383-DADE-654C-A5D8-12DAA7CEA391}">
      <dgm:prSet custT="1"/>
      <dgm:spPr>
        <a:solidFill>
          <a:srgbClr val="FF6600"/>
        </a:solidFill>
      </dgm:spPr>
      <dgm:t>
        <a:bodyPr/>
        <a:lstStyle/>
        <a:p>
          <a:pPr rtl="0"/>
          <a:r>
            <a:rPr lang="en-US" sz="1800" b="1" dirty="0" smtClean="0">
              <a:effectLst>
                <a:outerShdw blurRad="38100" dist="38100" dir="2700000" algn="tl">
                  <a:srgbClr val="000000">
                    <a:alpha val="43137"/>
                  </a:srgbClr>
                </a:outerShdw>
              </a:effectLst>
              <a:latin typeface="+mj-lt"/>
            </a:rPr>
            <a:t>3DES was not reasonable for long term use due to performance and block size</a:t>
          </a:r>
        </a:p>
      </dgm:t>
    </dgm:pt>
    <dgm:pt modelId="{6C0B8728-05C2-6B48-A1CB-B166843082D8}" type="parTrans" cxnId="{97006530-F327-DC48-B7EE-192D8798DFD2}">
      <dgm:prSet/>
      <dgm:spPr/>
      <dgm:t>
        <a:bodyPr/>
        <a:lstStyle/>
        <a:p>
          <a:endParaRPr lang="en-US"/>
        </a:p>
      </dgm:t>
    </dgm:pt>
    <dgm:pt modelId="{B93E2734-B9A1-4F48-BBFA-BFD72BAC59F1}" type="sibTrans" cxnId="{97006530-F327-DC48-B7EE-192D8798DFD2}">
      <dgm:prSet/>
      <dgm:spPr/>
      <dgm:t>
        <a:bodyPr/>
        <a:lstStyle/>
        <a:p>
          <a:endParaRPr lang="en-US"/>
        </a:p>
      </dgm:t>
    </dgm:pt>
    <dgm:pt modelId="{904A5BE3-DB8A-7549-9CC2-310FAFE11132}">
      <dgm:prSet/>
      <dgm:spPr/>
      <dgm:t>
        <a:bodyPr/>
        <a:lstStyle/>
        <a:p>
          <a:pPr rtl="0"/>
          <a:r>
            <a:rPr lang="en-US" b="1" dirty="0" smtClean="0"/>
            <a:t>NIST called for proposals for a new AES in 1997</a:t>
          </a:r>
          <a:endParaRPr lang="en-US" dirty="0"/>
        </a:p>
      </dgm:t>
    </dgm:pt>
    <dgm:pt modelId="{82CC6848-EC8B-7944-B3CD-A6B597BBBF07}" type="parTrans" cxnId="{E1F81116-6D3C-E14B-8A31-FD2D2E97CF65}">
      <dgm:prSet/>
      <dgm:spPr/>
      <dgm:t>
        <a:bodyPr/>
        <a:lstStyle/>
        <a:p>
          <a:endParaRPr lang="en-US"/>
        </a:p>
      </dgm:t>
    </dgm:pt>
    <dgm:pt modelId="{411CDA91-8665-B646-B445-BE6BBB2B0C99}" type="sibTrans" cxnId="{E1F81116-6D3C-E14B-8A31-FD2D2E97CF65}">
      <dgm:prSet/>
      <dgm:spPr/>
      <dgm:t>
        <a:bodyPr/>
        <a:lstStyle/>
        <a:p>
          <a:endParaRPr lang="en-US"/>
        </a:p>
      </dgm:t>
    </dgm:pt>
    <dgm:pt modelId="{6968C39E-8CBE-6F4B-A267-2F71EF660F35}">
      <dgm:prSet/>
      <dgm:spPr>
        <a:solidFill>
          <a:srgbClr val="FF6600"/>
        </a:solidFill>
      </dgm:spPr>
      <dgm:t>
        <a:bodyPr/>
        <a:lstStyle/>
        <a:p>
          <a:pPr rtl="0"/>
          <a:r>
            <a:rPr lang="en-US" b="1" dirty="0" smtClean="0">
              <a:effectLst>
                <a:outerShdw blurRad="38100" dist="38100" dir="2700000" algn="tl">
                  <a:srgbClr val="000000">
                    <a:alpha val="43137"/>
                  </a:srgbClr>
                </a:outerShdw>
              </a:effectLst>
              <a:latin typeface="+mj-lt"/>
            </a:rPr>
            <a:t>Should have a security strength equal to or better than 3DES</a:t>
          </a:r>
          <a:endParaRPr lang="en-US" dirty="0">
            <a:effectLst>
              <a:outerShdw blurRad="38100" dist="38100" dir="2700000" algn="tl">
                <a:srgbClr val="000000">
                  <a:alpha val="43137"/>
                </a:srgbClr>
              </a:outerShdw>
            </a:effectLst>
            <a:latin typeface="+mj-lt"/>
          </a:endParaRPr>
        </a:p>
      </dgm:t>
    </dgm:pt>
    <dgm:pt modelId="{2022CBCC-3913-4348-9C1E-6A46DAC4BA56}" type="parTrans" cxnId="{B60F23C5-99FD-CB40-91DC-8AC25715A6F7}">
      <dgm:prSet/>
      <dgm:spPr/>
      <dgm:t>
        <a:bodyPr/>
        <a:lstStyle/>
        <a:p>
          <a:endParaRPr lang="en-US"/>
        </a:p>
      </dgm:t>
    </dgm:pt>
    <dgm:pt modelId="{E2799859-51C8-EA4D-BF1A-E78D234B0EDC}" type="sibTrans" cxnId="{B60F23C5-99FD-CB40-91DC-8AC25715A6F7}">
      <dgm:prSet/>
      <dgm:spPr/>
      <dgm:t>
        <a:bodyPr/>
        <a:lstStyle/>
        <a:p>
          <a:endParaRPr lang="en-US"/>
        </a:p>
      </dgm:t>
    </dgm:pt>
    <dgm:pt modelId="{301CF320-3673-1043-8B5A-4A07132E739F}">
      <dgm:prSet/>
      <dgm:spPr>
        <a:solidFill>
          <a:srgbClr val="FF6600"/>
        </a:solidFill>
      </dgm:spPr>
      <dgm:t>
        <a:bodyPr/>
        <a:lstStyle/>
        <a:p>
          <a:pPr rtl="0"/>
          <a:r>
            <a:rPr lang="en-US" b="1" dirty="0" smtClean="0">
              <a:effectLst>
                <a:outerShdw blurRad="38100" dist="38100" dir="2700000" algn="tl">
                  <a:srgbClr val="000000">
                    <a:alpha val="43137"/>
                  </a:srgbClr>
                </a:outerShdw>
              </a:effectLst>
              <a:latin typeface="+mj-lt"/>
            </a:rPr>
            <a:t>Significantly improved efficiency</a:t>
          </a:r>
          <a:endParaRPr lang="en-US" dirty="0">
            <a:effectLst>
              <a:outerShdw blurRad="38100" dist="38100" dir="2700000" algn="tl">
                <a:srgbClr val="000000">
                  <a:alpha val="43137"/>
                </a:srgbClr>
              </a:outerShdw>
            </a:effectLst>
            <a:latin typeface="+mj-lt"/>
          </a:endParaRPr>
        </a:p>
      </dgm:t>
    </dgm:pt>
    <dgm:pt modelId="{8FB46D5B-7254-8641-848B-84FC128255EB}" type="parTrans" cxnId="{15D13E5B-4622-5045-A488-5672A9515203}">
      <dgm:prSet/>
      <dgm:spPr/>
      <dgm:t>
        <a:bodyPr/>
        <a:lstStyle/>
        <a:p>
          <a:endParaRPr lang="en-US"/>
        </a:p>
      </dgm:t>
    </dgm:pt>
    <dgm:pt modelId="{C35250FA-0517-F74E-B9EE-13A6F0FFF731}" type="sibTrans" cxnId="{15D13E5B-4622-5045-A488-5672A9515203}">
      <dgm:prSet/>
      <dgm:spPr/>
      <dgm:t>
        <a:bodyPr/>
        <a:lstStyle/>
        <a:p>
          <a:endParaRPr lang="en-US"/>
        </a:p>
      </dgm:t>
    </dgm:pt>
    <dgm:pt modelId="{5BD4138D-52F5-5F4E-B016-4F3881361F0F}">
      <dgm:prSet/>
      <dgm:spPr>
        <a:solidFill>
          <a:srgbClr val="FF6600"/>
        </a:solidFill>
      </dgm:spPr>
      <dgm:t>
        <a:bodyPr/>
        <a:lstStyle/>
        <a:p>
          <a:pPr rtl="0"/>
          <a:r>
            <a:rPr lang="en-US" b="1" dirty="0" smtClean="0">
              <a:effectLst>
                <a:outerShdw blurRad="38100" dist="38100" dir="2700000" algn="tl">
                  <a:srgbClr val="000000">
                    <a:alpha val="43137"/>
                  </a:srgbClr>
                </a:outerShdw>
              </a:effectLst>
              <a:latin typeface="+mj-lt"/>
            </a:rPr>
            <a:t>Symmetric block cipher</a:t>
          </a:r>
          <a:endParaRPr lang="en-US" dirty="0">
            <a:effectLst>
              <a:outerShdw blurRad="38100" dist="38100" dir="2700000" algn="tl">
                <a:srgbClr val="000000">
                  <a:alpha val="43137"/>
                </a:srgbClr>
              </a:outerShdw>
            </a:effectLst>
            <a:latin typeface="+mj-lt"/>
          </a:endParaRPr>
        </a:p>
      </dgm:t>
    </dgm:pt>
    <dgm:pt modelId="{29BECC1D-8FA0-534D-B146-390353AF5F2F}" type="parTrans" cxnId="{9FF1BE36-6455-5245-A347-3045CD675675}">
      <dgm:prSet/>
      <dgm:spPr/>
      <dgm:t>
        <a:bodyPr/>
        <a:lstStyle/>
        <a:p>
          <a:endParaRPr lang="en-US"/>
        </a:p>
      </dgm:t>
    </dgm:pt>
    <dgm:pt modelId="{AA7A2892-810E-2C43-B347-40EA915C4947}" type="sibTrans" cxnId="{9FF1BE36-6455-5245-A347-3045CD675675}">
      <dgm:prSet/>
      <dgm:spPr/>
      <dgm:t>
        <a:bodyPr/>
        <a:lstStyle/>
        <a:p>
          <a:endParaRPr lang="en-US"/>
        </a:p>
      </dgm:t>
    </dgm:pt>
    <dgm:pt modelId="{22CAFFD2-A545-8943-A373-6548DFFDE1AF}">
      <dgm:prSet/>
      <dgm:spPr>
        <a:solidFill>
          <a:srgbClr val="FF6600"/>
        </a:solidFill>
      </dgm:spPr>
      <dgm:t>
        <a:bodyPr/>
        <a:lstStyle/>
        <a:p>
          <a:pPr rtl="0"/>
          <a:r>
            <a:rPr lang="en-US" b="1" dirty="0" smtClean="0">
              <a:effectLst>
                <a:outerShdw blurRad="38100" dist="38100" dir="2700000" algn="tl">
                  <a:srgbClr val="000000">
                    <a:alpha val="43137"/>
                  </a:srgbClr>
                </a:outerShdw>
              </a:effectLst>
              <a:latin typeface="+mj-lt"/>
            </a:rPr>
            <a:t>128 bit data and 128/192/256 bit keys</a:t>
          </a:r>
          <a:endParaRPr lang="en-US" b="1" dirty="0">
            <a:effectLst>
              <a:outerShdw blurRad="38100" dist="38100" dir="2700000" algn="tl">
                <a:srgbClr val="000000">
                  <a:alpha val="43137"/>
                </a:srgbClr>
              </a:outerShdw>
            </a:effectLst>
            <a:latin typeface="+mj-lt"/>
          </a:endParaRPr>
        </a:p>
      </dgm:t>
    </dgm:pt>
    <dgm:pt modelId="{E6C3AB4A-5995-8248-B3E1-61E10E460B61}" type="parTrans" cxnId="{4D54641C-054A-DD4E-A899-E478C463F6B7}">
      <dgm:prSet/>
      <dgm:spPr/>
      <dgm:t>
        <a:bodyPr/>
        <a:lstStyle/>
        <a:p>
          <a:endParaRPr lang="en-US"/>
        </a:p>
      </dgm:t>
    </dgm:pt>
    <dgm:pt modelId="{94B4FD3F-80C2-244D-92A9-E97C66F5D555}" type="sibTrans" cxnId="{4D54641C-054A-DD4E-A899-E478C463F6B7}">
      <dgm:prSet/>
      <dgm:spPr/>
      <dgm:t>
        <a:bodyPr/>
        <a:lstStyle/>
        <a:p>
          <a:endParaRPr lang="en-US"/>
        </a:p>
      </dgm:t>
    </dgm:pt>
    <dgm:pt modelId="{91E4542F-E5C1-0649-8E70-B71D796B7A2B}">
      <dgm:prSet/>
      <dgm:spPr/>
      <dgm:t>
        <a:bodyPr/>
        <a:lstStyle/>
        <a:p>
          <a:pPr rtl="0"/>
          <a:r>
            <a:rPr lang="en-US" b="1" dirty="0" smtClean="0"/>
            <a:t>Selected </a:t>
          </a:r>
          <a:r>
            <a:rPr lang="en-US" b="1" dirty="0" err="1" smtClean="0"/>
            <a:t>Rijndael</a:t>
          </a:r>
          <a:r>
            <a:rPr lang="en-US" b="1" dirty="0" smtClean="0"/>
            <a:t> in November 2001</a:t>
          </a:r>
          <a:endParaRPr lang="en-US" dirty="0"/>
        </a:p>
      </dgm:t>
    </dgm:pt>
    <dgm:pt modelId="{2A101C32-2EC1-EF4E-90E9-54677E10D7F9}" type="parTrans" cxnId="{806289DC-6E9A-4441-8974-F8743D4D762B}">
      <dgm:prSet/>
      <dgm:spPr/>
      <dgm:t>
        <a:bodyPr/>
        <a:lstStyle/>
        <a:p>
          <a:endParaRPr lang="en-US"/>
        </a:p>
      </dgm:t>
    </dgm:pt>
    <dgm:pt modelId="{15E68A15-86DA-004D-9DCE-0AEAFA603E3F}" type="sibTrans" cxnId="{806289DC-6E9A-4441-8974-F8743D4D762B}">
      <dgm:prSet/>
      <dgm:spPr/>
      <dgm:t>
        <a:bodyPr/>
        <a:lstStyle/>
        <a:p>
          <a:endParaRPr lang="en-US"/>
        </a:p>
      </dgm:t>
    </dgm:pt>
    <dgm:pt modelId="{C172F93B-4668-3A49-9D3B-F2BF139B21BD}">
      <dgm:prSet custT="1"/>
      <dgm:spPr>
        <a:solidFill>
          <a:srgbClr val="FF6600"/>
        </a:solidFill>
      </dgm:spPr>
      <dgm:t>
        <a:bodyPr/>
        <a:lstStyle/>
        <a:p>
          <a:pPr rtl="0"/>
          <a:r>
            <a:rPr lang="en-US" sz="1800" b="1" dirty="0" smtClean="0">
              <a:effectLst>
                <a:outerShdw blurRad="38100" dist="38100" dir="2700000" algn="tl">
                  <a:srgbClr val="000000">
                    <a:alpha val="43137"/>
                  </a:srgbClr>
                </a:outerShdw>
              </a:effectLst>
              <a:latin typeface="+mj-lt"/>
            </a:rPr>
            <a:t>Published as </a:t>
          </a:r>
        </a:p>
        <a:p>
          <a:pPr rtl="0"/>
          <a:r>
            <a:rPr lang="en-US" sz="1800" b="1" dirty="0" smtClean="0">
              <a:effectLst>
                <a:outerShdw blurRad="38100" dist="38100" dir="2700000" algn="tl">
                  <a:srgbClr val="000000">
                    <a:alpha val="43137"/>
                  </a:srgbClr>
                </a:outerShdw>
              </a:effectLst>
              <a:latin typeface="+mj-lt"/>
            </a:rPr>
            <a:t>FIPS 197</a:t>
          </a:r>
        </a:p>
      </dgm:t>
    </dgm:pt>
    <dgm:pt modelId="{B85748EB-A820-C341-9DD2-8CC9B25E11E6}" type="parTrans" cxnId="{4716227B-8C11-DD4F-9837-7D4CAAA07FD3}">
      <dgm:prSet/>
      <dgm:spPr/>
      <dgm:t>
        <a:bodyPr/>
        <a:lstStyle/>
        <a:p>
          <a:endParaRPr lang="en-US"/>
        </a:p>
      </dgm:t>
    </dgm:pt>
    <dgm:pt modelId="{F8409F2A-4A81-EF4F-8F1D-1274D53A6653}" type="sibTrans" cxnId="{4716227B-8C11-DD4F-9837-7D4CAAA07FD3}">
      <dgm:prSet/>
      <dgm:spPr/>
      <dgm:t>
        <a:bodyPr/>
        <a:lstStyle/>
        <a:p>
          <a:endParaRPr lang="en-US"/>
        </a:p>
      </dgm:t>
    </dgm:pt>
    <dgm:pt modelId="{6CD21563-8118-D247-A96E-8F9704B9B448}" type="pres">
      <dgm:prSet presAssocID="{94D15ACF-09FA-FB4F-8F7D-E6FF59A36FF0}" presName="theList" presStyleCnt="0">
        <dgm:presLayoutVars>
          <dgm:dir/>
          <dgm:animLvl val="lvl"/>
          <dgm:resizeHandles val="exact"/>
        </dgm:presLayoutVars>
      </dgm:prSet>
      <dgm:spPr/>
      <dgm:t>
        <a:bodyPr/>
        <a:lstStyle/>
        <a:p>
          <a:endParaRPr lang="en-US"/>
        </a:p>
      </dgm:t>
    </dgm:pt>
    <dgm:pt modelId="{01D54488-2DA7-924E-9F9E-8AADB3605EDE}" type="pres">
      <dgm:prSet presAssocID="{9D6164EB-D7ED-6342-828C-72F9595B3158}" presName="compNode" presStyleCnt="0"/>
      <dgm:spPr/>
    </dgm:pt>
    <dgm:pt modelId="{781D7F12-172F-E746-B25A-8095484E1922}" type="pres">
      <dgm:prSet presAssocID="{9D6164EB-D7ED-6342-828C-72F9595B3158}" presName="aNode" presStyleLbl="bgShp" presStyleIdx="0" presStyleCnt="3"/>
      <dgm:spPr/>
      <dgm:t>
        <a:bodyPr/>
        <a:lstStyle/>
        <a:p>
          <a:endParaRPr lang="en-US"/>
        </a:p>
      </dgm:t>
    </dgm:pt>
    <dgm:pt modelId="{A3171A3C-0FA2-2543-A906-3C1DB000AC32}" type="pres">
      <dgm:prSet presAssocID="{9D6164EB-D7ED-6342-828C-72F9595B3158}" presName="textNode" presStyleLbl="bgShp" presStyleIdx="0" presStyleCnt="3"/>
      <dgm:spPr/>
      <dgm:t>
        <a:bodyPr/>
        <a:lstStyle/>
        <a:p>
          <a:endParaRPr lang="en-US"/>
        </a:p>
      </dgm:t>
    </dgm:pt>
    <dgm:pt modelId="{C6EC61DE-CBAE-B84D-97AE-F89BCE11BAEA}" type="pres">
      <dgm:prSet presAssocID="{9D6164EB-D7ED-6342-828C-72F9595B3158}" presName="compChildNode" presStyleCnt="0"/>
      <dgm:spPr/>
    </dgm:pt>
    <dgm:pt modelId="{943C00A8-9744-C64A-8078-47EB4A14E430}" type="pres">
      <dgm:prSet presAssocID="{9D6164EB-D7ED-6342-828C-72F9595B3158}" presName="theInnerList" presStyleCnt="0"/>
      <dgm:spPr/>
    </dgm:pt>
    <dgm:pt modelId="{8BCCC83A-2845-2C41-8726-C6420FB0B836}" type="pres">
      <dgm:prSet presAssocID="{3CFCB383-DADE-654C-A5D8-12DAA7CEA391}" presName="childNode" presStyleLbl="node1" presStyleIdx="0" presStyleCnt="6">
        <dgm:presLayoutVars>
          <dgm:bulletEnabled val="1"/>
        </dgm:presLayoutVars>
      </dgm:prSet>
      <dgm:spPr/>
      <dgm:t>
        <a:bodyPr/>
        <a:lstStyle/>
        <a:p>
          <a:endParaRPr lang="en-US"/>
        </a:p>
      </dgm:t>
    </dgm:pt>
    <dgm:pt modelId="{67C510D9-B12E-DF47-8115-6FE2852B4C1F}" type="pres">
      <dgm:prSet presAssocID="{9D6164EB-D7ED-6342-828C-72F9595B3158}" presName="aSpace" presStyleCnt="0"/>
      <dgm:spPr/>
    </dgm:pt>
    <dgm:pt modelId="{4BDE371D-9DCC-7445-91E2-A830722308F5}" type="pres">
      <dgm:prSet presAssocID="{904A5BE3-DB8A-7549-9CC2-310FAFE11132}" presName="compNode" presStyleCnt="0"/>
      <dgm:spPr/>
    </dgm:pt>
    <dgm:pt modelId="{3D24085E-7D27-8342-B893-64784A838C69}" type="pres">
      <dgm:prSet presAssocID="{904A5BE3-DB8A-7549-9CC2-310FAFE11132}" presName="aNode" presStyleLbl="bgShp" presStyleIdx="1" presStyleCnt="3"/>
      <dgm:spPr/>
      <dgm:t>
        <a:bodyPr/>
        <a:lstStyle/>
        <a:p>
          <a:endParaRPr lang="en-US"/>
        </a:p>
      </dgm:t>
    </dgm:pt>
    <dgm:pt modelId="{745A601F-24AF-6E4F-93E4-0D8D8FD379EE}" type="pres">
      <dgm:prSet presAssocID="{904A5BE3-DB8A-7549-9CC2-310FAFE11132}" presName="textNode" presStyleLbl="bgShp" presStyleIdx="1" presStyleCnt="3"/>
      <dgm:spPr/>
      <dgm:t>
        <a:bodyPr/>
        <a:lstStyle/>
        <a:p>
          <a:endParaRPr lang="en-US"/>
        </a:p>
      </dgm:t>
    </dgm:pt>
    <dgm:pt modelId="{C716BE32-1BEB-2B49-A78D-07A7A1A28029}" type="pres">
      <dgm:prSet presAssocID="{904A5BE3-DB8A-7549-9CC2-310FAFE11132}" presName="compChildNode" presStyleCnt="0"/>
      <dgm:spPr/>
    </dgm:pt>
    <dgm:pt modelId="{328C5B30-C641-074C-AA92-73CE3C30529B}" type="pres">
      <dgm:prSet presAssocID="{904A5BE3-DB8A-7549-9CC2-310FAFE11132}" presName="theInnerList" presStyleCnt="0"/>
      <dgm:spPr/>
    </dgm:pt>
    <dgm:pt modelId="{2F7DD57D-E033-D345-BE20-DA5ED5C15AE0}" type="pres">
      <dgm:prSet presAssocID="{6968C39E-8CBE-6F4B-A267-2F71EF660F35}" presName="childNode" presStyleLbl="node1" presStyleIdx="1" presStyleCnt="6">
        <dgm:presLayoutVars>
          <dgm:bulletEnabled val="1"/>
        </dgm:presLayoutVars>
      </dgm:prSet>
      <dgm:spPr/>
      <dgm:t>
        <a:bodyPr/>
        <a:lstStyle/>
        <a:p>
          <a:endParaRPr lang="en-US"/>
        </a:p>
      </dgm:t>
    </dgm:pt>
    <dgm:pt modelId="{F0C87B6A-36EA-8548-8F48-388594E74FE3}" type="pres">
      <dgm:prSet presAssocID="{6968C39E-8CBE-6F4B-A267-2F71EF660F35}" presName="aSpace2" presStyleCnt="0"/>
      <dgm:spPr/>
    </dgm:pt>
    <dgm:pt modelId="{32502699-8027-A547-B5B5-7795C0A9D368}" type="pres">
      <dgm:prSet presAssocID="{301CF320-3673-1043-8B5A-4A07132E739F}" presName="childNode" presStyleLbl="node1" presStyleIdx="2" presStyleCnt="6">
        <dgm:presLayoutVars>
          <dgm:bulletEnabled val="1"/>
        </dgm:presLayoutVars>
      </dgm:prSet>
      <dgm:spPr/>
      <dgm:t>
        <a:bodyPr/>
        <a:lstStyle/>
        <a:p>
          <a:endParaRPr lang="en-US"/>
        </a:p>
      </dgm:t>
    </dgm:pt>
    <dgm:pt modelId="{69DEFAD0-1634-404A-8000-D73D3C9A027F}" type="pres">
      <dgm:prSet presAssocID="{301CF320-3673-1043-8B5A-4A07132E739F}" presName="aSpace2" presStyleCnt="0"/>
      <dgm:spPr/>
    </dgm:pt>
    <dgm:pt modelId="{0F5088D2-59EA-5548-80E2-3309C25C7018}" type="pres">
      <dgm:prSet presAssocID="{5BD4138D-52F5-5F4E-B016-4F3881361F0F}" presName="childNode" presStyleLbl="node1" presStyleIdx="3" presStyleCnt="6">
        <dgm:presLayoutVars>
          <dgm:bulletEnabled val="1"/>
        </dgm:presLayoutVars>
      </dgm:prSet>
      <dgm:spPr/>
      <dgm:t>
        <a:bodyPr/>
        <a:lstStyle/>
        <a:p>
          <a:endParaRPr lang="en-US"/>
        </a:p>
      </dgm:t>
    </dgm:pt>
    <dgm:pt modelId="{E68A2220-D36D-9E45-9DBA-15CFB247CCCD}" type="pres">
      <dgm:prSet presAssocID="{5BD4138D-52F5-5F4E-B016-4F3881361F0F}" presName="aSpace2" presStyleCnt="0"/>
      <dgm:spPr/>
    </dgm:pt>
    <dgm:pt modelId="{A9F685CA-EF48-034D-871D-D72673837C72}" type="pres">
      <dgm:prSet presAssocID="{22CAFFD2-A545-8943-A373-6548DFFDE1AF}" presName="childNode" presStyleLbl="node1" presStyleIdx="4" presStyleCnt="6">
        <dgm:presLayoutVars>
          <dgm:bulletEnabled val="1"/>
        </dgm:presLayoutVars>
      </dgm:prSet>
      <dgm:spPr/>
      <dgm:t>
        <a:bodyPr/>
        <a:lstStyle/>
        <a:p>
          <a:endParaRPr lang="en-US"/>
        </a:p>
      </dgm:t>
    </dgm:pt>
    <dgm:pt modelId="{37E9F736-71FA-9A44-9A4F-17FADA9AE3B3}" type="pres">
      <dgm:prSet presAssocID="{904A5BE3-DB8A-7549-9CC2-310FAFE11132}" presName="aSpace" presStyleCnt="0"/>
      <dgm:spPr/>
    </dgm:pt>
    <dgm:pt modelId="{53C796F7-8B20-4744-A32E-380E3199EB4C}" type="pres">
      <dgm:prSet presAssocID="{91E4542F-E5C1-0649-8E70-B71D796B7A2B}" presName="compNode" presStyleCnt="0"/>
      <dgm:spPr/>
    </dgm:pt>
    <dgm:pt modelId="{18147555-F082-0E40-924F-5E712089BBAA}" type="pres">
      <dgm:prSet presAssocID="{91E4542F-E5C1-0649-8E70-B71D796B7A2B}" presName="aNode" presStyleLbl="bgShp" presStyleIdx="2" presStyleCnt="3"/>
      <dgm:spPr/>
      <dgm:t>
        <a:bodyPr/>
        <a:lstStyle/>
        <a:p>
          <a:endParaRPr lang="en-US"/>
        </a:p>
      </dgm:t>
    </dgm:pt>
    <dgm:pt modelId="{F146A149-58B7-B849-867F-36C53A648485}" type="pres">
      <dgm:prSet presAssocID="{91E4542F-E5C1-0649-8E70-B71D796B7A2B}" presName="textNode" presStyleLbl="bgShp" presStyleIdx="2" presStyleCnt="3"/>
      <dgm:spPr/>
      <dgm:t>
        <a:bodyPr/>
        <a:lstStyle/>
        <a:p>
          <a:endParaRPr lang="en-US"/>
        </a:p>
      </dgm:t>
    </dgm:pt>
    <dgm:pt modelId="{10146D15-6CFE-C64B-906C-7ABFD4A7265E}" type="pres">
      <dgm:prSet presAssocID="{91E4542F-E5C1-0649-8E70-B71D796B7A2B}" presName="compChildNode" presStyleCnt="0"/>
      <dgm:spPr/>
    </dgm:pt>
    <dgm:pt modelId="{444E1DB8-8EE0-3847-85BB-37E66A69944F}" type="pres">
      <dgm:prSet presAssocID="{91E4542F-E5C1-0649-8E70-B71D796B7A2B}" presName="theInnerList" presStyleCnt="0"/>
      <dgm:spPr/>
    </dgm:pt>
    <dgm:pt modelId="{576361A2-9C21-E94B-A1A3-52D5EC9C8EEE}" type="pres">
      <dgm:prSet presAssocID="{C172F93B-4668-3A49-9D3B-F2BF139B21BD}" presName="childNode" presStyleLbl="node1" presStyleIdx="5" presStyleCnt="6">
        <dgm:presLayoutVars>
          <dgm:bulletEnabled val="1"/>
        </dgm:presLayoutVars>
      </dgm:prSet>
      <dgm:spPr/>
      <dgm:t>
        <a:bodyPr/>
        <a:lstStyle/>
        <a:p>
          <a:endParaRPr lang="en-US"/>
        </a:p>
      </dgm:t>
    </dgm:pt>
  </dgm:ptLst>
  <dgm:cxnLst>
    <dgm:cxn modelId="{77629B80-F834-4908-B50B-FBBF4D4CC0C8}" type="presOf" srcId="{904A5BE3-DB8A-7549-9CC2-310FAFE11132}" destId="{3D24085E-7D27-8342-B893-64784A838C69}" srcOrd="0" destOrd="0" presId="urn:microsoft.com/office/officeart/2005/8/layout/lProcess2"/>
    <dgm:cxn modelId="{203D0A5B-5E7E-4CEA-8EFB-AAAAB732C91B}" type="presOf" srcId="{91E4542F-E5C1-0649-8E70-B71D796B7A2B}" destId="{18147555-F082-0E40-924F-5E712089BBAA}" srcOrd="0" destOrd="0" presId="urn:microsoft.com/office/officeart/2005/8/layout/lProcess2"/>
    <dgm:cxn modelId="{97006530-F327-DC48-B7EE-192D8798DFD2}" srcId="{9D6164EB-D7ED-6342-828C-72F9595B3158}" destId="{3CFCB383-DADE-654C-A5D8-12DAA7CEA391}" srcOrd="0" destOrd="0" parTransId="{6C0B8728-05C2-6B48-A1CB-B166843082D8}" sibTransId="{B93E2734-B9A1-4F48-BBFA-BFD72BAC59F1}"/>
    <dgm:cxn modelId="{4716227B-8C11-DD4F-9837-7D4CAAA07FD3}" srcId="{91E4542F-E5C1-0649-8E70-B71D796B7A2B}" destId="{C172F93B-4668-3A49-9D3B-F2BF139B21BD}" srcOrd="0" destOrd="0" parTransId="{B85748EB-A820-C341-9DD2-8CC9B25E11E6}" sibTransId="{F8409F2A-4A81-EF4F-8F1D-1274D53A6653}"/>
    <dgm:cxn modelId="{B60F23C5-99FD-CB40-91DC-8AC25715A6F7}" srcId="{904A5BE3-DB8A-7549-9CC2-310FAFE11132}" destId="{6968C39E-8CBE-6F4B-A267-2F71EF660F35}" srcOrd="0" destOrd="0" parTransId="{2022CBCC-3913-4348-9C1E-6A46DAC4BA56}" sibTransId="{E2799859-51C8-EA4D-BF1A-E78D234B0EDC}"/>
    <dgm:cxn modelId="{1A063035-9142-449B-8C80-A6D4CA300351}" type="presOf" srcId="{9D6164EB-D7ED-6342-828C-72F9595B3158}" destId="{A3171A3C-0FA2-2543-A906-3C1DB000AC32}" srcOrd="1" destOrd="0" presId="urn:microsoft.com/office/officeart/2005/8/layout/lProcess2"/>
    <dgm:cxn modelId="{DED451D5-7171-4ABB-8E91-9E558DFD1858}" type="presOf" srcId="{C172F93B-4668-3A49-9D3B-F2BF139B21BD}" destId="{576361A2-9C21-E94B-A1A3-52D5EC9C8EEE}" srcOrd="0" destOrd="0" presId="urn:microsoft.com/office/officeart/2005/8/layout/lProcess2"/>
    <dgm:cxn modelId="{FBD6F732-AB36-4586-AA2F-8754EF9A6FF8}" type="presOf" srcId="{904A5BE3-DB8A-7549-9CC2-310FAFE11132}" destId="{745A601F-24AF-6E4F-93E4-0D8D8FD379EE}" srcOrd="1" destOrd="0" presId="urn:microsoft.com/office/officeart/2005/8/layout/lProcess2"/>
    <dgm:cxn modelId="{83C82CA1-3815-48FD-8889-A7E74A2AA58F}" type="presOf" srcId="{22CAFFD2-A545-8943-A373-6548DFFDE1AF}" destId="{A9F685CA-EF48-034D-871D-D72673837C72}" srcOrd="0" destOrd="0" presId="urn:microsoft.com/office/officeart/2005/8/layout/lProcess2"/>
    <dgm:cxn modelId="{E85FA734-059B-4F54-9D97-C686406C78EC}" type="presOf" srcId="{3CFCB383-DADE-654C-A5D8-12DAA7CEA391}" destId="{8BCCC83A-2845-2C41-8726-C6420FB0B836}" srcOrd="0" destOrd="0" presId="urn:microsoft.com/office/officeart/2005/8/layout/lProcess2"/>
    <dgm:cxn modelId="{4D54641C-054A-DD4E-A899-E478C463F6B7}" srcId="{904A5BE3-DB8A-7549-9CC2-310FAFE11132}" destId="{22CAFFD2-A545-8943-A373-6548DFFDE1AF}" srcOrd="3" destOrd="0" parTransId="{E6C3AB4A-5995-8248-B3E1-61E10E460B61}" sibTransId="{94B4FD3F-80C2-244D-92A9-E97C66F5D555}"/>
    <dgm:cxn modelId="{04E153AA-96B7-490A-846F-982F2C57499B}" type="presOf" srcId="{9D6164EB-D7ED-6342-828C-72F9595B3158}" destId="{781D7F12-172F-E746-B25A-8095484E1922}" srcOrd="0" destOrd="0" presId="urn:microsoft.com/office/officeart/2005/8/layout/lProcess2"/>
    <dgm:cxn modelId="{DCA36532-E1B0-4B60-BF90-321ED399B569}" type="presOf" srcId="{5BD4138D-52F5-5F4E-B016-4F3881361F0F}" destId="{0F5088D2-59EA-5548-80E2-3309C25C7018}" srcOrd="0" destOrd="0" presId="urn:microsoft.com/office/officeart/2005/8/layout/lProcess2"/>
    <dgm:cxn modelId="{89D7209C-F0B1-4741-9871-0EBF78416AC2}" type="presOf" srcId="{6968C39E-8CBE-6F4B-A267-2F71EF660F35}" destId="{2F7DD57D-E033-D345-BE20-DA5ED5C15AE0}" srcOrd="0" destOrd="0" presId="urn:microsoft.com/office/officeart/2005/8/layout/lProcess2"/>
    <dgm:cxn modelId="{6BE68FD0-28BD-4028-AB38-74BA62C5854A}" type="presOf" srcId="{301CF320-3673-1043-8B5A-4A07132E739F}" destId="{32502699-8027-A547-B5B5-7795C0A9D368}" srcOrd="0" destOrd="0" presId="urn:microsoft.com/office/officeart/2005/8/layout/lProcess2"/>
    <dgm:cxn modelId="{4F7A077F-DDFB-4186-A820-5DDEACD42E0F}" type="presOf" srcId="{94D15ACF-09FA-FB4F-8F7D-E6FF59A36FF0}" destId="{6CD21563-8118-D247-A96E-8F9704B9B448}" srcOrd="0" destOrd="0" presId="urn:microsoft.com/office/officeart/2005/8/layout/lProcess2"/>
    <dgm:cxn modelId="{BC1C011A-618E-C347-A32B-EBD3F58913B1}" srcId="{94D15ACF-09FA-FB4F-8F7D-E6FF59A36FF0}" destId="{9D6164EB-D7ED-6342-828C-72F9595B3158}" srcOrd="0" destOrd="0" parTransId="{59651BEE-D58E-054B-A1CF-9C3A0B207B8F}" sibTransId="{877112CD-AC6C-9A4A-B224-5D5E685ECFFB}"/>
    <dgm:cxn modelId="{806289DC-6E9A-4441-8974-F8743D4D762B}" srcId="{94D15ACF-09FA-FB4F-8F7D-E6FF59A36FF0}" destId="{91E4542F-E5C1-0649-8E70-B71D796B7A2B}" srcOrd="2" destOrd="0" parTransId="{2A101C32-2EC1-EF4E-90E9-54677E10D7F9}" sibTransId="{15E68A15-86DA-004D-9DCE-0AEAFA603E3F}"/>
    <dgm:cxn modelId="{C3B5570B-4666-4287-8EC7-608E717E2D12}" type="presOf" srcId="{91E4542F-E5C1-0649-8E70-B71D796B7A2B}" destId="{F146A149-58B7-B849-867F-36C53A648485}" srcOrd="1" destOrd="0" presId="urn:microsoft.com/office/officeart/2005/8/layout/lProcess2"/>
    <dgm:cxn modelId="{15D13E5B-4622-5045-A488-5672A9515203}" srcId="{904A5BE3-DB8A-7549-9CC2-310FAFE11132}" destId="{301CF320-3673-1043-8B5A-4A07132E739F}" srcOrd="1" destOrd="0" parTransId="{8FB46D5B-7254-8641-848B-84FC128255EB}" sibTransId="{C35250FA-0517-F74E-B9EE-13A6F0FFF731}"/>
    <dgm:cxn modelId="{E1F81116-6D3C-E14B-8A31-FD2D2E97CF65}" srcId="{94D15ACF-09FA-FB4F-8F7D-E6FF59A36FF0}" destId="{904A5BE3-DB8A-7549-9CC2-310FAFE11132}" srcOrd="1" destOrd="0" parTransId="{82CC6848-EC8B-7944-B3CD-A6B597BBBF07}" sibTransId="{411CDA91-8665-B646-B445-BE6BBB2B0C99}"/>
    <dgm:cxn modelId="{9FF1BE36-6455-5245-A347-3045CD675675}" srcId="{904A5BE3-DB8A-7549-9CC2-310FAFE11132}" destId="{5BD4138D-52F5-5F4E-B016-4F3881361F0F}" srcOrd="2" destOrd="0" parTransId="{29BECC1D-8FA0-534D-B146-390353AF5F2F}" sibTransId="{AA7A2892-810E-2C43-B347-40EA915C4947}"/>
    <dgm:cxn modelId="{3447B078-BE56-4A9B-AD26-B4597CBA6D73}" type="presParOf" srcId="{6CD21563-8118-D247-A96E-8F9704B9B448}" destId="{01D54488-2DA7-924E-9F9E-8AADB3605EDE}" srcOrd="0" destOrd="0" presId="urn:microsoft.com/office/officeart/2005/8/layout/lProcess2"/>
    <dgm:cxn modelId="{2219A29F-3560-4B56-AB74-E28DC401F2B7}" type="presParOf" srcId="{01D54488-2DA7-924E-9F9E-8AADB3605EDE}" destId="{781D7F12-172F-E746-B25A-8095484E1922}" srcOrd="0" destOrd="0" presId="urn:microsoft.com/office/officeart/2005/8/layout/lProcess2"/>
    <dgm:cxn modelId="{CE39588B-ECE3-4CA7-A974-46AC6A659B97}" type="presParOf" srcId="{01D54488-2DA7-924E-9F9E-8AADB3605EDE}" destId="{A3171A3C-0FA2-2543-A906-3C1DB000AC32}" srcOrd="1" destOrd="0" presId="urn:microsoft.com/office/officeart/2005/8/layout/lProcess2"/>
    <dgm:cxn modelId="{807726E1-1DBA-4C93-9C86-103950409C0B}" type="presParOf" srcId="{01D54488-2DA7-924E-9F9E-8AADB3605EDE}" destId="{C6EC61DE-CBAE-B84D-97AE-F89BCE11BAEA}" srcOrd="2" destOrd="0" presId="urn:microsoft.com/office/officeart/2005/8/layout/lProcess2"/>
    <dgm:cxn modelId="{AB22934E-C12C-46C6-A6B2-50A9A8FCA623}" type="presParOf" srcId="{C6EC61DE-CBAE-B84D-97AE-F89BCE11BAEA}" destId="{943C00A8-9744-C64A-8078-47EB4A14E430}" srcOrd="0" destOrd="0" presId="urn:microsoft.com/office/officeart/2005/8/layout/lProcess2"/>
    <dgm:cxn modelId="{DE76ECDF-AD2F-4E38-9222-B2B69D4F100D}" type="presParOf" srcId="{943C00A8-9744-C64A-8078-47EB4A14E430}" destId="{8BCCC83A-2845-2C41-8726-C6420FB0B836}" srcOrd="0" destOrd="0" presId="urn:microsoft.com/office/officeart/2005/8/layout/lProcess2"/>
    <dgm:cxn modelId="{64BE8640-3824-46AC-87AB-33193AAC4AF5}" type="presParOf" srcId="{6CD21563-8118-D247-A96E-8F9704B9B448}" destId="{67C510D9-B12E-DF47-8115-6FE2852B4C1F}" srcOrd="1" destOrd="0" presId="urn:microsoft.com/office/officeart/2005/8/layout/lProcess2"/>
    <dgm:cxn modelId="{19FE0106-DCC4-4307-84CE-82C1AF5E2FE7}" type="presParOf" srcId="{6CD21563-8118-D247-A96E-8F9704B9B448}" destId="{4BDE371D-9DCC-7445-91E2-A830722308F5}" srcOrd="2" destOrd="0" presId="urn:microsoft.com/office/officeart/2005/8/layout/lProcess2"/>
    <dgm:cxn modelId="{68F36F29-C7D9-4B1F-8784-521916362AD9}" type="presParOf" srcId="{4BDE371D-9DCC-7445-91E2-A830722308F5}" destId="{3D24085E-7D27-8342-B893-64784A838C69}" srcOrd="0" destOrd="0" presId="urn:microsoft.com/office/officeart/2005/8/layout/lProcess2"/>
    <dgm:cxn modelId="{E4F789F3-4036-4C47-8248-119B88A468ED}" type="presParOf" srcId="{4BDE371D-9DCC-7445-91E2-A830722308F5}" destId="{745A601F-24AF-6E4F-93E4-0D8D8FD379EE}" srcOrd="1" destOrd="0" presId="urn:microsoft.com/office/officeart/2005/8/layout/lProcess2"/>
    <dgm:cxn modelId="{2CEF3BFF-B760-4217-B4F8-7819FBBA4F25}" type="presParOf" srcId="{4BDE371D-9DCC-7445-91E2-A830722308F5}" destId="{C716BE32-1BEB-2B49-A78D-07A7A1A28029}" srcOrd="2" destOrd="0" presId="urn:microsoft.com/office/officeart/2005/8/layout/lProcess2"/>
    <dgm:cxn modelId="{B44A0557-857F-4B1B-BCAB-E71EB67FCA5B}" type="presParOf" srcId="{C716BE32-1BEB-2B49-A78D-07A7A1A28029}" destId="{328C5B30-C641-074C-AA92-73CE3C30529B}" srcOrd="0" destOrd="0" presId="urn:microsoft.com/office/officeart/2005/8/layout/lProcess2"/>
    <dgm:cxn modelId="{21969430-6AE7-4293-8121-54C0B43152EF}" type="presParOf" srcId="{328C5B30-C641-074C-AA92-73CE3C30529B}" destId="{2F7DD57D-E033-D345-BE20-DA5ED5C15AE0}" srcOrd="0" destOrd="0" presId="urn:microsoft.com/office/officeart/2005/8/layout/lProcess2"/>
    <dgm:cxn modelId="{F9ACCDD1-1BE3-4321-B1C6-4B12D3A5FACE}" type="presParOf" srcId="{328C5B30-C641-074C-AA92-73CE3C30529B}" destId="{F0C87B6A-36EA-8548-8F48-388594E74FE3}" srcOrd="1" destOrd="0" presId="urn:microsoft.com/office/officeart/2005/8/layout/lProcess2"/>
    <dgm:cxn modelId="{58EE51AD-C93C-43D8-8CB7-F16222D1FFED}" type="presParOf" srcId="{328C5B30-C641-074C-AA92-73CE3C30529B}" destId="{32502699-8027-A547-B5B5-7795C0A9D368}" srcOrd="2" destOrd="0" presId="urn:microsoft.com/office/officeart/2005/8/layout/lProcess2"/>
    <dgm:cxn modelId="{874CE308-3A03-4877-9E78-4D05CDCED345}" type="presParOf" srcId="{328C5B30-C641-074C-AA92-73CE3C30529B}" destId="{69DEFAD0-1634-404A-8000-D73D3C9A027F}" srcOrd="3" destOrd="0" presId="urn:microsoft.com/office/officeart/2005/8/layout/lProcess2"/>
    <dgm:cxn modelId="{0B15C85E-6174-4119-98FD-F4F5E520F3F6}" type="presParOf" srcId="{328C5B30-C641-074C-AA92-73CE3C30529B}" destId="{0F5088D2-59EA-5548-80E2-3309C25C7018}" srcOrd="4" destOrd="0" presId="urn:microsoft.com/office/officeart/2005/8/layout/lProcess2"/>
    <dgm:cxn modelId="{46EFCE2F-710B-43E1-9479-B0D53F3E2AC8}" type="presParOf" srcId="{328C5B30-C641-074C-AA92-73CE3C30529B}" destId="{E68A2220-D36D-9E45-9DBA-15CFB247CCCD}" srcOrd="5" destOrd="0" presId="urn:microsoft.com/office/officeart/2005/8/layout/lProcess2"/>
    <dgm:cxn modelId="{DD625C13-E0F7-47DC-9BFA-86976BDD74AE}" type="presParOf" srcId="{328C5B30-C641-074C-AA92-73CE3C30529B}" destId="{A9F685CA-EF48-034D-871D-D72673837C72}" srcOrd="6" destOrd="0" presId="urn:microsoft.com/office/officeart/2005/8/layout/lProcess2"/>
    <dgm:cxn modelId="{E030CE7C-4431-497D-B13B-F78A6B19CF99}" type="presParOf" srcId="{6CD21563-8118-D247-A96E-8F9704B9B448}" destId="{37E9F736-71FA-9A44-9A4F-17FADA9AE3B3}" srcOrd="3" destOrd="0" presId="urn:microsoft.com/office/officeart/2005/8/layout/lProcess2"/>
    <dgm:cxn modelId="{143DE277-2C0D-4382-B769-7D56501985C4}" type="presParOf" srcId="{6CD21563-8118-D247-A96E-8F9704B9B448}" destId="{53C796F7-8B20-4744-A32E-380E3199EB4C}" srcOrd="4" destOrd="0" presId="urn:microsoft.com/office/officeart/2005/8/layout/lProcess2"/>
    <dgm:cxn modelId="{1B115941-BE4F-4C66-AE93-075A47B61A55}" type="presParOf" srcId="{53C796F7-8B20-4744-A32E-380E3199EB4C}" destId="{18147555-F082-0E40-924F-5E712089BBAA}" srcOrd="0" destOrd="0" presId="urn:microsoft.com/office/officeart/2005/8/layout/lProcess2"/>
    <dgm:cxn modelId="{85D7FC5A-B7CC-4FB7-B13A-5EB861DA1B0E}" type="presParOf" srcId="{53C796F7-8B20-4744-A32E-380E3199EB4C}" destId="{F146A149-58B7-B849-867F-36C53A648485}" srcOrd="1" destOrd="0" presId="urn:microsoft.com/office/officeart/2005/8/layout/lProcess2"/>
    <dgm:cxn modelId="{4D31044E-78B9-4EC5-A3B8-ECA79C71362D}" type="presParOf" srcId="{53C796F7-8B20-4744-A32E-380E3199EB4C}" destId="{10146D15-6CFE-C64B-906C-7ABFD4A7265E}" srcOrd="2" destOrd="0" presId="urn:microsoft.com/office/officeart/2005/8/layout/lProcess2"/>
    <dgm:cxn modelId="{43C6F52F-1EC3-4130-B314-8FEA9BEBF161}" type="presParOf" srcId="{10146D15-6CFE-C64B-906C-7ABFD4A7265E}" destId="{444E1DB8-8EE0-3847-85BB-37E66A69944F}" srcOrd="0" destOrd="0" presId="urn:microsoft.com/office/officeart/2005/8/layout/lProcess2"/>
    <dgm:cxn modelId="{59216E6F-D157-45DA-985E-F5D6D12EE68D}" type="presParOf" srcId="{444E1DB8-8EE0-3847-85BB-37E66A69944F}" destId="{576361A2-9C21-E94B-A1A3-52D5EC9C8EEE}"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4D43C83-7A3A-CA41-9DEA-B535D386083A}" type="doc">
      <dgm:prSet loTypeId="urn:microsoft.com/office/officeart/2005/8/layout/hList6" loCatId="list" qsTypeId="urn:microsoft.com/office/officeart/2005/8/quickstyle/simple4" qsCatId="simple" csTypeId="urn:microsoft.com/office/officeart/2005/8/colors/accent1_2" csCatId="accent1" phldr="1"/>
      <dgm:spPr/>
      <dgm:t>
        <a:bodyPr/>
        <a:lstStyle/>
        <a:p>
          <a:endParaRPr lang="en-US"/>
        </a:p>
      </dgm:t>
    </dgm:pt>
    <dgm:pt modelId="{F106D337-AA2E-CD4B-940B-6ED581C4FCF3}">
      <dgm:prSet custT="1"/>
      <dgm:spPr>
        <a:ln w="12700" cmpd="sng">
          <a:solidFill>
            <a:schemeClr val="accent2"/>
          </a:solidFill>
        </a:ln>
      </dgm:spPr>
      <dgm:t>
        <a:bodyPr/>
        <a:lstStyle/>
        <a:p>
          <a:pPr rtl="0"/>
          <a:r>
            <a:rPr lang="en-US" sz="2100" b="1" dirty="0" smtClean="0">
              <a:solidFill>
                <a:schemeClr val="tx1"/>
              </a:solidFill>
              <a:effectLst>
                <a:outerShdw blurRad="38100" dist="38100" dir="2700000" algn="tl">
                  <a:srgbClr val="000000">
                    <a:alpha val="43137"/>
                  </a:srgbClr>
                </a:outerShdw>
              </a:effectLst>
            </a:rPr>
            <a:t>Publicly proposed by </a:t>
          </a:r>
          <a:r>
            <a:rPr lang="en-US" sz="2100" b="1" dirty="0" err="1" smtClean="0">
              <a:solidFill>
                <a:schemeClr val="tx1"/>
              </a:solidFill>
              <a:effectLst>
                <a:outerShdw blurRad="38100" dist="38100" dir="2700000" algn="tl">
                  <a:srgbClr val="000000">
                    <a:alpha val="43137"/>
                  </a:srgbClr>
                </a:outerShdw>
              </a:effectLst>
            </a:rPr>
            <a:t>Diffie</a:t>
          </a:r>
          <a:r>
            <a:rPr lang="en-US" sz="2100" b="1" dirty="0" smtClean="0">
              <a:solidFill>
                <a:schemeClr val="tx1"/>
              </a:solidFill>
              <a:effectLst>
                <a:outerShdw blurRad="38100" dist="38100" dir="2700000" algn="tl">
                  <a:srgbClr val="000000">
                    <a:alpha val="43137"/>
                  </a:srgbClr>
                </a:outerShdw>
              </a:effectLst>
            </a:rPr>
            <a:t> and Hellman in 1976</a:t>
          </a:r>
        </a:p>
      </dgm:t>
    </dgm:pt>
    <dgm:pt modelId="{9D82D345-4AB6-554A-A4FD-261419D4F540}" type="parTrans" cxnId="{C6E54507-CB26-424A-A736-9AC8AA71FA5E}">
      <dgm:prSet/>
      <dgm:spPr/>
      <dgm:t>
        <a:bodyPr/>
        <a:lstStyle/>
        <a:p>
          <a:endParaRPr lang="en-US"/>
        </a:p>
      </dgm:t>
    </dgm:pt>
    <dgm:pt modelId="{155A0DD5-8E0C-3D4C-9802-C760C658727A}" type="sibTrans" cxnId="{C6E54507-CB26-424A-A736-9AC8AA71FA5E}">
      <dgm:prSet/>
      <dgm:spPr/>
      <dgm:t>
        <a:bodyPr/>
        <a:lstStyle/>
        <a:p>
          <a:endParaRPr lang="en-US"/>
        </a:p>
      </dgm:t>
    </dgm:pt>
    <dgm:pt modelId="{A02B055A-B0FF-174A-8E23-6E56ACAAEE39}">
      <dgm:prSet custT="1"/>
      <dgm:spPr>
        <a:ln w="12700">
          <a:solidFill>
            <a:schemeClr val="accent2"/>
          </a:solidFill>
        </a:ln>
      </dgm:spPr>
      <dgm:t>
        <a:bodyPr/>
        <a:lstStyle/>
        <a:p>
          <a:pPr rtl="0"/>
          <a:r>
            <a:rPr lang="en-US" sz="2100" b="1" dirty="0" smtClean="0">
              <a:solidFill>
                <a:srgbClr val="FFFFFF"/>
              </a:solidFill>
              <a:effectLst>
                <a:outerShdw blurRad="38100" dist="38100" dir="2700000" algn="tl">
                  <a:srgbClr val="000000">
                    <a:alpha val="43137"/>
                  </a:srgbClr>
                </a:outerShdw>
              </a:effectLst>
            </a:rPr>
            <a:t>Based on mathematical functions</a:t>
          </a:r>
        </a:p>
      </dgm:t>
    </dgm:pt>
    <dgm:pt modelId="{5B7EA543-DD9D-F64A-95C8-1FA56CC39934}" type="parTrans" cxnId="{2BC202DB-AEB8-7D43-AF31-DF6377818381}">
      <dgm:prSet/>
      <dgm:spPr/>
      <dgm:t>
        <a:bodyPr/>
        <a:lstStyle/>
        <a:p>
          <a:endParaRPr lang="en-US"/>
        </a:p>
      </dgm:t>
    </dgm:pt>
    <dgm:pt modelId="{682D9939-B16C-FE45-B7C8-E2B5956012D5}" type="sibTrans" cxnId="{2BC202DB-AEB8-7D43-AF31-DF6377818381}">
      <dgm:prSet/>
      <dgm:spPr/>
      <dgm:t>
        <a:bodyPr/>
        <a:lstStyle/>
        <a:p>
          <a:endParaRPr lang="en-US"/>
        </a:p>
      </dgm:t>
    </dgm:pt>
    <dgm:pt modelId="{3ECC392A-C46F-E944-B0E3-A2450D3A3606}">
      <dgm:prSet custT="1"/>
      <dgm:spPr>
        <a:ln w="12700">
          <a:solidFill>
            <a:schemeClr val="accent2"/>
          </a:solidFill>
        </a:ln>
      </dgm:spPr>
      <dgm:t>
        <a:bodyPr/>
        <a:lstStyle/>
        <a:p>
          <a:pPr rtl="0"/>
          <a:r>
            <a:rPr lang="en-US" sz="2100" b="1" dirty="0" smtClean="0">
              <a:solidFill>
                <a:srgbClr val="FFFFFF"/>
              </a:solidFill>
              <a:effectLst>
                <a:outerShdw blurRad="38100" dist="38100" dir="2700000" algn="tl">
                  <a:srgbClr val="000000">
                    <a:alpha val="43137"/>
                  </a:srgbClr>
                </a:outerShdw>
              </a:effectLst>
            </a:rPr>
            <a:t>Asymmetric</a:t>
          </a:r>
        </a:p>
      </dgm:t>
    </dgm:pt>
    <dgm:pt modelId="{A66FC1AE-F4A2-AE45-8186-7D0A81C06CB9}" type="parTrans" cxnId="{F1CDA9D5-135D-C44B-AEBD-CA63B571E30E}">
      <dgm:prSet/>
      <dgm:spPr/>
      <dgm:t>
        <a:bodyPr/>
        <a:lstStyle/>
        <a:p>
          <a:endParaRPr lang="en-US"/>
        </a:p>
      </dgm:t>
    </dgm:pt>
    <dgm:pt modelId="{8B356F16-041F-7D43-AE3B-77F5DC3C70F8}" type="sibTrans" cxnId="{F1CDA9D5-135D-C44B-AEBD-CA63B571E30E}">
      <dgm:prSet/>
      <dgm:spPr/>
      <dgm:t>
        <a:bodyPr/>
        <a:lstStyle/>
        <a:p>
          <a:endParaRPr lang="en-US"/>
        </a:p>
      </dgm:t>
    </dgm:pt>
    <dgm:pt modelId="{2961A619-6051-5743-8010-BC6210EA23F2}">
      <dgm:prSet custT="1"/>
      <dgm:spPr>
        <a:ln w="12700">
          <a:solidFill>
            <a:schemeClr val="accent2"/>
          </a:solidFill>
        </a:ln>
      </dgm:spPr>
      <dgm:t>
        <a:bodyPr/>
        <a:lstStyle/>
        <a:p>
          <a:pPr rtl="0"/>
          <a:r>
            <a:rPr lang="en-US" sz="1800" b="1" dirty="0" smtClean="0">
              <a:solidFill>
                <a:srgbClr val="FFFFFF"/>
              </a:solidFill>
              <a:effectLst>
                <a:outerShdw blurRad="38100" dist="38100" dir="2700000" algn="tl">
                  <a:srgbClr val="000000">
                    <a:alpha val="43137"/>
                  </a:srgbClr>
                </a:outerShdw>
              </a:effectLst>
            </a:rPr>
            <a:t>Uses two separate keys</a:t>
          </a:r>
        </a:p>
      </dgm:t>
    </dgm:pt>
    <dgm:pt modelId="{31252965-9EA8-7743-A1C5-B8084F110D8B}" type="parTrans" cxnId="{C03A0627-0181-EC48-BF51-4B884AC69DB9}">
      <dgm:prSet/>
      <dgm:spPr/>
      <dgm:t>
        <a:bodyPr/>
        <a:lstStyle/>
        <a:p>
          <a:endParaRPr lang="en-US"/>
        </a:p>
      </dgm:t>
    </dgm:pt>
    <dgm:pt modelId="{DFBB08AB-6DB6-BB4E-AA8F-A39EE7B8C417}" type="sibTrans" cxnId="{C03A0627-0181-EC48-BF51-4B884AC69DB9}">
      <dgm:prSet/>
      <dgm:spPr/>
      <dgm:t>
        <a:bodyPr/>
        <a:lstStyle/>
        <a:p>
          <a:endParaRPr lang="en-US"/>
        </a:p>
      </dgm:t>
    </dgm:pt>
    <dgm:pt modelId="{37AF3C0F-39BA-5949-8FBA-83C3964EC9F9}">
      <dgm:prSet custT="1"/>
      <dgm:spPr>
        <a:ln w="12700">
          <a:solidFill>
            <a:schemeClr val="accent2"/>
          </a:solidFill>
        </a:ln>
      </dgm:spPr>
      <dgm:t>
        <a:bodyPr/>
        <a:lstStyle/>
        <a:p>
          <a:pPr rtl="0"/>
          <a:r>
            <a:rPr lang="en-US" sz="1800" b="1" dirty="0" smtClean="0">
              <a:solidFill>
                <a:srgbClr val="FFFFFF"/>
              </a:solidFill>
              <a:effectLst>
                <a:outerShdw blurRad="38100" dist="38100" dir="2700000" algn="tl">
                  <a:srgbClr val="000000">
                    <a:alpha val="43137"/>
                  </a:srgbClr>
                </a:outerShdw>
              </a:effectLst>
            </a:rPr>
            <a:t>Public key and private key</a:t>
          </a:r>
        </a:p>
      </dgm:t>
    </dgm:pt>
    <dgm:pt modelId="{D274AA25-1AA7-0C41-BA06-68552CD131E4}" type="parTrans" cxnId="{0A575FD7-5F18-4D4A-B5A4-C4C97B05D716}">
      <dgm:prSet/>
      <dgm:spPr/>
      <dgm:t>
        <a:bodyPr/>
        <a:lstStyle/>
        <a:p>
          <a:endParaRPr lang="en-US"/>
        </a:p>
      </dgm:t>
    </dgm:pt>
    <dgm:pt modelId="{0148E6F0-A8D7-2D4A-9FF6-4CD98091AC95}" type="sibTrans" cxnId="{0A575FD7-5F18-4D4A-B5A4-C4C97B05D716}">
      <dgm:prSet/>
      <dgm:spPr/>
      <dgm:t>
        <a:bodyPr/>
        <a:lstStyle/>
        <a:p>
          <a:endParaRPr lang="en-US"/>
        </a:p>
      </dgm:t>
    </dgm:pt>
    <dgm:pt modelId="{C5007C76-94E2-5140-967C-1B9827B4D554}">
      <dgm:prSet custT="1"/>
      <dgm:spPr>
        <a:ln w="12700">
          <a:solidFill>
            <a:schemeClr val="accent2"/>
          </a:solidFill>
        </a:ln>
      </dgm:spPr>
      <dgm:t>
        <a:bodyPr/>
        <a:lstStyle/>
        <a:p>
          <a:pPr rtl="0"/>
          <a:r>
            <a:rPr lang="en-US" sz="1800" b="1" dirty="0" smtClean="0">
              <a:solidFill>
                <a:srgbClr val="FFFFFF"/>
              </a:solidFill>
              <a:effectLst>
                <a:outerShdw blurRad="38100" dist="38100" dir="2700000" algn="tl">
                  <a:srgbClr val="000000">
                    <a:alpha val="43137"/>
                  </a:srgbClr>
                </a:outerShdw>
              </a:effectLst>
            </a:rPr>
            <a:t>Public key is made public for others to use</a:t>
          </a:r>
        </a:p>
      </dgm:t>
    </dgm:pt>
    <dgm:pt modelId="{67794729-FC0A-584E-994D-3FB1EBC7D92A}" type="parTrans" cxnId="{558FA9EB-F87C-5347-973D-76A1A85DF5E3}">
      <dgm:prSet/>
      <dgm:spPr/>
      <dgm:t>
        <a:bodyPr/>
        <a:lstStyle/>
        <a:p>
          <a:endParaRPr lang="en-US"/>
        </a:p>
      </dgm:t>
    </dgm:pt>
    <dgm:pt modelId="{A47BAC33-9B46-9D4C-B83F-AE6A76E7EBD7}" type="sibTrans" cxnId="{558FA9EB-F87C-5347-973D-76A1A85DF5E3}">
      <dgm:prSet/>
      <dgm:spPr/>
      <dgm:t>
        <a:bodyPr/>
        <a:lstStyle/>
        <a:p>
          <a:endParaRPr lang="en-US"/>
        </a:p>
      </dgm:t>
    </dgm:pt>
    <dgm:pt modelId="{C8A244C1-761C-A949-A632-15A9D50FAF4B}">
      <dgm:prSet custT="1"/>
      <dgm:spPr>
        <a:ln w="12700">
          <a:solidFill>
            <a:schemeClr val="accent2"/>
          </a:solidFill>
        </a:ln>
      </dgm:spPr>
      <dgm:t>
        <a:bodyPr/>
        <a:lstStyle/>
        <a:p>
          <a:pPr rtl="0"/>
          <a:r>
            <a:rPr lang="en-US" sz="2100" b="1" dirty="0" smtClean="0">
              <a:solidFill>
                <a:srgbClr val="FFFFFF"/>
              </a:solidFill>
              <a:effectLst>
                <a:outerShdw blurRad="38100" dist="38100" dir="2700000" algn="tl">
                  <a:srgbClr val="000000">
                    <a:alpha val="43137"/>
                  </a:srgbClr>
                </a:outerShdw>
              </a:effectLst>
            </a:rPr>
            <a:t>Some form of protocol is needed for distribution</a:t>
          </a:r>
        </a:p>
      </dgm:t>
    </dgm:pt>
    <dgm:pt modelId="{D715F042-3D55-FB4B-8125-62B9B54735D2}" type="parTrans" cxnId="{EA2E20DF-DBDA-BB4B-A1C9-E4A52EF54ABE}">
      <dgm:prSet/>
      <dgm:spPr/>
      <dgm:t>
        <a:bodyPr/>
        <a:lstStyle/>
        <a:p>
          <a:endParaRPr lang="en-US"/>
        </a:p>
      </dgm:t>
    </dgm:pt>
    <dgm:pt modelId="{AF7ED2F1-94C4-734C-9ECA-46C914476433}" type="sibTrans" cxnId="{EA2E20DF-DBDA-BB4B-A1C9-E4A52EF54ABE}">
      <dgm:prSet/>
      <dgm:spPr/>
      <dgm:t>
        <a:bodyPr/>
        <a:lstStyle/>
        <a:p>
          <a:endParaRPr lang="en-US"/>
        </a:p>
      </dgm:t>
    </dgm:pt>
    <dgm:pt modelId="{A0567C3C-9C53-7E4B-9888-B3F81A6EA2CC}" type="pres">
      <dgm:prSet presAssocID="{44D43C83-7A3A-CA41-9DEA-B535D386083A}" presName="Name0" presStyleCnt="0">
        <dgm:presLayoutVars>
          <dgm:dir/>
          <dgm:resizeHandles val="exact"/>
        </dgm:presLayoutVars>
      </dgm:prSet>
      <dgm:spPr/>
      <dgm:t>
        <a:bodyPr/>
        <a:lstStyle/>
        <a:p>
          <a:endParaRPr lang="en-US"/>
        </a:p>
      </dgm:t>
    </dgm:pt>
    <dgm:pt modelId="{BC3F313E-08D7-C74C-B243-12C7B35D646B}" type="pres">
      <dgm:prSet presAssocID="{F106D337-AA2E-CD4B-940B-6ED581C4FCF3}" presName="node" presStyleLbl="node1" presStyleIdx="0" presStyleCnt="4">
        <dgm:presLayoutVars>
          <dgm:bulletEnabled val="1"/>
        </dgm:presLayoutVars>
      </dgm:prSet>
      <dgm:spPr/>
      <dgm:t>
        <a:bodyPr/>
        <a:lstStyle/>
        <a:p>
          <a:endParaRPr lang="en-US"/>
        </a:p>
      </dgm:t>
    </dgm:pt>
    <dgm:pt modelId="{2F3FEBE2-07BF-0042-9B49-3C103F5ABA93}" type="pres">
      <dgm:prSet presAssocID="{155A0DD5-8E0C-3D4C-9802-C760C658727A}" presName="sibTrans" presStyleCnt="0"/>
      <dgm:spPr/>
    </dgm:pt>
    <dgm:pt modelId="{9A5CAF2A-FD04-7B45-BE71-389250042074}" type="pres">
      <dgm:prSet presAssocID="{A02B055A-B0FF-174A-8E23-6E56ACAAEE39}" presName="node" presStyleLbl="node1" presStyleIdx="1" presStyleCnt="4">
        <dgm:presLayoutVars>
          <dgm:bulletEnabled val="1"/>
        </dgm:presLayoutVars>
      </dgm:prSet>
      <dgm:spPr/>
      <dgm:t>
        <a:bodyPr/>
        <a:lstStyle/>
        <a:p>
          <a:endParaRPr lang="en-US"/>
        </a:p>
      </dgm:t>
    </dgm:pt>
    <dgm:pt modelId="{32EA9420-EB79-EE4C-8A5D-023F7BE224E3}" type="pres">
      <dgm:prSet presAssocID="{682D9939-B16C-FE45-B7C8-E2B5956012D5}" presName="sibTrans" presStyleCnt="0"/>
      <dgm:spPr/>
    </dgm:pt>
    <dgm:pt modelId="{A961D2C1-B6A0-5D42-B626-37C7B94374F3}" type="pres">
      <dgm:prSet presAssocID="{3ECC392A-C46F-E944-B0E3-A2450D3A3606}" presName="node" presStyleLbl="node1" presStyleIdx="2" presStyleCnt="4">
        <dgm:presLayoutVars>
          <dgm:bulletEnabled val="1"/>
        </dgm:presLayoutVars>
      </dgm:prSet>
      <dgm:spPr/>
      <dgm:t>
        <a:bodyPr/>
        <a:lstStyle/>
        <a:p>
          <a:endParaRPr lang="en-US"/>
        </a:p>
      </dgm:t>
    </dgm:pt>
    <dgm:pt modelId="{3450CB0F-1144-C943-ADE5-627AD4BDAD68}" type="pres">
      <dgm:prSet presAssocID="{8B356F16-041F-7D43-AE3B-77F5DC3C70F8}" presName="sibTrans" presStyleCnt="0"/>
      <dgm:spPr/>
    </dgm:pt>
    <dgm:pt modelId="{D91625BD-AF6B-2A40-9E51-4E3EAA7D7071}" type="pres">
      <dgm:prSet presAssocID="{C8A244C1-761C-A949-A632-15A9D50FAF4B}" presName="node" presStyleLbl="node1" presStyleIdx="3" presStyleCnt="4">
        <dgm:presLayoutVars>
          <dgm:bulletEnabled val="1"/>
        </dgm:presLayoutVars>
      </dgm:prSet>
      <dgm:spPr/>
      <dgm:t>
        <a:bodyPr/>
        <a:lstStyle/>
        <a:p>
          <a:endParaRPr lang="en-US"/>
        </a:p>
      </dgm:t>
    </dgm:pt>
  </dgm:ptLst>
  <dgm:cxnLst>
    <dgm:cxn modelId="{2BC202DB-AEB8-7D43-AF31-DF6377818381}" srcId="{44D43C83-7A3A-CA41-9DEA-B535D386083A}" destId="{A02B055A-B0FF-174A-8E23-6E56ACAAEE39}" srcOrd="1" destOrd="0" parTransId="{5B7EA543-DD9D-F64A-95C8-1FA56CC39934}" sibTransId="{682D9939-B16C-FE45-B7C8-E2B5956012D5}"/>
    <dgm:cxn modelId="{558FA9EB-F87C-5347-973D-76A1A85DF5E3}" srcId="{3ECC392A-C46F-E944-B0E3-A2450D3A3606}" destId="{C5007C76-94E2-5140-967C-1B9827B4D554}" srcOrd="2" destOrd="0" parTransId="{67794729-FC0A-584E-994D-3FB1EBC7D92A}" sibTransId="{A47BAC33-9B46-9D4C-B83F-AE6A76E7EBD7}"/>
    <dgm:cxn modelId="{DA38F01B-442B-4DCB-867B-70127836DF11}" type="presOf" srcId="{A02B055A-B0FF-174A-8E23-6E56ACAAEE39}" destId="{9A5CAF2A-FD04-7B45-BE71-389250042074}" srcOrd="0" destOrd="0" presId="urn:microsoft.com/office/officeart/2005/8/layout/hList6"/>
    <dgm:cxn modelId="{BAE5A488-485C-4C0C-9B99-03042E1290F8}" type="presOf" srcId="{F106D337-AA2E-CD4B-940B-6ED581C4FCF3}" destId="{BC3F313E-08D7-C74C-B243-12C7B35D646B}" srcOrd="0" destOrd="0" presId="urn:microsoft.com/office/officeart/2005/8/layout/hList6"/>
    <dgm:cxn modelId="{C03A0627-0181-EC48-BF51-4B884AC69DB9}" srcId="{3ECC392A-C46F-E944-B0E3-A2450D3A3606}" destId="{2961A619-6051-5743-8010-BC6210EA23F2}" srcOrd="0" destOrd="0" parTransId="{31252965-9EA8-7743-A1C5-B8084F110D8B}" sibTransId="{DFBB08AB-6DB6-BB4E-AA8F-A39EE7B8C417}"/>
    <dgm:cxn modelId="{F1CDA9D5-135D-C44B-AEBD-CA63B571E30E}" srcId="{44D43C83-7A3A-CA41-9DEA-B535D386083A}" destId="{3ECC392A-C46F-E944-B0E3-A2450D3A3606}" srcOrd="2" destOrd="0" parTransId="{A66FC1AE-F4A2-AE45-8186-7D0A81C06CB9}" sibTransId="{8B356F16-041F-7D43-AE3B-77F5DC3C70F8}"/>
    <dgm:cxn modelId="{C6E54507-CB26-424A-A736-9AC8AA71FA5E}" srcId="{44D43C83-7A3A-CA41-9DEA-B535D386083A}" destId="{F106D337-AA2E-CD4B-940B-6ED581C4FCF3}" srcOrd="0" destOrd="0" parTransId="{9D82D345-4AB6-554A-A4FD-261419D4F540}" sibTransId="{155A0DD5-8E0C-3D4C-9802-C760C658727A}"/>
    <dgm:cxn modelId="{F1F796B7-DC71-4B3A-B826-81A9C8BCE334}" type="presOf" srcId="{37AF3C0F-39BA-5949-8FBA-83C3964EC9F9}" destId="{A961D2C1-B6A0-5D42-B626-37C7B94374F3}" srcOrd="0" destOrd="2" presId="urn:microsoft.com/office/officeart/2005/8/layout/hList6"/>
    <dgm:cxn modelId="{EA2E20DF-DBDA-BB4B-A1C9-E4A52EF54ABE}" srcId="{44D43C83-7A3A-CA41-9DEA-B535D386083A}" destId="{C8A244C1-761C-A949-A632-15A9D50FAF4B}" srcOrd="3" destOrd="0" parTransId="{D715F042-3D55-FB4B-8125-62B9B54735D2}" sibTransId="{AF7ED2F1-94C4-734C-9ECA-46C914476433}"/>
    <dgm:cxn modelId="{704D0E7E-5A92-46B7-8D0C-22EA2DF3193E}" type="presOf" srcId="{44D43C83-7A3A-CA41-9DEA-B535D386083A}" destId="{A0567C3C-9C53-7E4B-9888-B3F81A6EA2CC}" srcOrd="0" destOrd="0" presId="urn:microsoft.com/office/officeart/2005/8/layout/hList6"/>
    <dgm:cxn modelId="{6762398E-3F1B-4CA0-8695-86F44615EFF8}" type="presOf" srcId="{2961A619-6051-5743-8010-BC6210EA23F2}" destId="{A961D2C1-B6A0-5D42-B626-37C7B94374F3}" srcOrd="0" destOrd="1" presId="urn:microsoft.com/office/officeart/2005/8/layout/hList6"/>
    <dgm:cxn modelId="{7DF058A0-D061-4EC1-8D2A-FA5DB4D06230}" type="presOf" srcId="{C8A244C1-761C-A949-A632-15A9D50FAF4B}" destId="{D91625BD-AF6B-2A40-9E51-4E3EAA7D7071}" srcOrd="0" destOrd="0" presId="urn:microsoft.com/office/officeart/2005/8/layout/hList6"/>
    <dgm:cxn modelId="{53450885-9154-401B-8523-79DB60483C2F}" type="presOf" srcId="{3ECC392A-C46F-E944-B0E3-A2450D3A3606}" destId="{A961D2C1-B6A0-5D42-B626-37C7B94374F3}" srcOrd="0" destOrd="0" presId="urn:microsoft.com/office/officeart/2005/8/layout/hList6"/>
    <dgm:cxn modelId="{F7684A6B-EEB6-4E70-8683-E0D3FE804B22}" type="presOf" srcId="{C5007C76-94E2-5140-967C-1B9827B4D554}" destId="{A961D2C1-B6A0-5D42-B626-37C7B94374F3}" srcOrd="0" destOrd="3" presId="urn:microsoft.com/office/officeart/2005/8/layout/hList6"/>
    <dgm:cxn modelId="{0A575FD7-5F18-4D4A-B5A4-C4C97B05D716}" srcId="{3ECC392A-C46F-E944-B0E3-A2450D3A3606}" destId="{37AF3C0F-39BA-5949-8FBA-83C3964EC9F9}" srcOrd="1" destOrd="0" parTransId="{D274AA25-1AA7-0C41-BA06-68552CD131E4}" sibTransId="{0148E6F0-A8D7-2D4A-9FF6-4CD98091AC95}"/>
    <dgm:cxn modelId="{A51417ED-6001-4B79-9714-BE7E927C537F}" type="presParOf" srcId="{A0567C3C-9C53-7E4B-9888-B3F81A6EA2CC}" destId="{BC3F313E-08D7-C74C-B243-12C7B35D646B}" srcOrd="0" destOrd="0" presId="urn:microsoft.com/office/officeart/2005/8/layout/hList6"/>
    <dgm:cxn modelId="{6844014F-8274-46D1-B801-1CEEA93E0148}" type="presParOf" srcId="{A0567C3C-9C53-7E4B-9888-B3F81A6EA2CC}" destId="{2F3FEBE2-07BF-0042-9B49-3C103F5ABA93}" srcOrd="1" destOrd="0" presId="urn:microsoft.com/office/officeart/2005/8/layout/hList6"/>
    <dgm:cxn modelId="{E6C6EF20-E941-4092-B4DF-62A87DE6174C}" type="presParOf" srcId="{A0567C3C-9C53-7E4B-9888-B3F81A6EA2CC}" destId="{9A5CAF2A-FD04-7B45-BE71-389250042074}" srcOrd="2" destOrd="0" presId="urn:microsoft.com/office/officeart/2005/8/layout/hList6"/>
    <dgm:cxn modelId="{7996BA9B-9989-4A49-8361-AC3CEE9DBCDC}" type="presParOf" srcId="{A0567C3C-9C53-7E4B-9888-B3F81A6EA2CC}" destId="{32EA9420-EB79-EE4C-8A5D-023F7BE224E3}" srcOrd="3" destOrd="0" presId="urn:microsoft.com/office/officeart/2005/8/layout/hList6"/>
    <dgm:cxn modelId="{317A6588-6E88-4B5E-A958-74E6B22B2CF6}" type="presParOf" srcId="{A0567C3C-9C53-7E4B-9888-B3F81A6EA2CC}" destId="{A961D2C1-B6A0-5D42-B626-37C7B94374F3}" srcOrd="4" destOrd="0" presId="urn:microsoft.com/office/officeart/2005/8/layout/hList6"/>
    <dgm:cxn modelId="{A03769A5-8A06-4FE0-ABAE-DD3C08A32B75}" type="presParOf" srcId="{A0567C3C-9C53-7E4B-9888-B3F81A6EA2CC}" destId="{3450CB0F-1144-C943-ADE5-627AD4BDAD68}" srcOrd="5" destOrd="0" presId="urn:microsoft.com/office/officeart/2005/8/layout/hList6"/>
    <dgm:cxn modelId="{15FBA885-453E-4D79-B858-9F88A11B1E57}" type="presParOf" srcId="{A0567C3C-9C53-7E4B-9888-B3F81A6EA2CC}" destId="{D91625BD-AF6B-2A40-9E51-4E3EAA7D7071}"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860350F-4351-DB4D-86E8-6FBFC792EB10}" type="doc">
      <dgm:prSet loTypeId="urn:microsoft.com/office/officeart/2005/8/layout/venn1" loCatId="relationship" qsTypeId="urn:microsoft.com/office/officeart/2005/8/quickstyle/simple4" qsCatId="simple" csTypeId="urn:microsoft.com/office/officeart/2005/8/colors/accent1_2" csCatId="accent1" phldr="1"/>
      <dgm:spPr/>
      <dgm:t>
        <a:bodyPr/>
        <a:lstStyle/>
        <a:p>
          <a:endParaRPr lang="en-US"/>
        </a:p>
      </dgm:t>
    </dgm:pt>
    <dgm:pt modelId="{4C0C760F-33CB-284C-91AA-6FF8C6CEFC63}">
      <dgm:prSet custT="1"/>
      <dgm:spPr/>
      <dgm:t>
        <a:bodyPr/>
        <a:lstStyle/>
        <a:p>
          <a:pPr rtl="0"/>
          <a:r>
            <a:rPr lang="en-US" sz="1800" b="0" dirty="0" smtClean="0">
              <a:latin typeface="+mj-lt"/>
            </a:rPr>
            <a:t>Computationally easy to create key pairs</a:t>
          </a:r>
          <a:endParaRPr lang="en-US" sz="1800" b="0" dirty="0">
            <a:latin typeface="+mj-lt"/>
          </a:endParaRPr>
        </a:p>
      </dgm:t>
    </dgm:pt>
    <dgm:pt modelId="{53242387-71CA-644C-A158-67E51D9F9195}" type="parTrans" cxnId="{FCF5E318-0FB6-024F-BBD0-895D9B5D0A7D}">
      <dgm:prSet/>
      <dgm:spPr/>
      <dgm:t>
        <a:bodyPr/>
        <a:lstStyle/>
        <a:p>
          <a:endParaRPr lang="en-US" sz="2400"/>
        </a:p>
      </dgm:t>
    </dgm:pt>
    <dgm:pt modelId="{250AED59-C724-2B47-9FD4-C2A7AC6ADE13}" type="sibTrans" cxnId="{FCF5E318-0FB6-024F-BBD0-895D9B5D0A7D}">
      <dgm:prSet/>
      <dgm:spPr/>
      <dgm:t>
        <a:bodyPr/>
        <a:lstStyle/>
        <a:p>
          <a:endParaRPr lang="en-US" sz="2400"/>
        </a:p>
      </dgm:t>
    </dgm:pt>
    <dgm:pt modelId="{399A2FDC-C717-E944-8D97-6A94A53D0A6C}">
      <dgm:prSet custT="1"/>
      <dgm:spPr/>
      <dgm:t>
        <a:bodyPr/>
        <a:lstStyle/>
        <a:p>
          <a:pPr rtl="0"/>
          <a:r>
            <a:rPr lang="en-US" sz="1800" b="0" dirty="0" smtClean="0">
              <a:latin typeface="+mj-lt"/>
            </a:rPr>
            <a:t>Computationally easy for sender knowing public key to encrypt messages</a:t>
          </a:r>
          <a:endParaRPr lang="en-US" sz="1800" b="0" dirty="0">
            <a:latin typeface="+mj-lt"/>
          </a:endParaRPr>
        </a:p>
      </dgm:t>
    </dgm:pt>
    <dgm:pt modelId="{3B45ED55-4FF1-FE44-9AB6-CA1F51DF33F6}" type="parTrans" cxnId="{478FDF04-6551-B146-9ED0-D89616571C7B}">
      <dgm:prSet/>
      <dgm:spPr/>
      <dgm:t>
        <a:bodyPr/>
        <a:lstStyle/>
        <a:p>
          <a:endParaRPr lang="en-US" sz="2400"/>
        </a:p>
      </dgm:t>
    </dgm:pt>
    <dgm:pt modelId="{D36F1C20-31F5-4B49-9C4E-A035EA67ECEE}" type="sibTrans" cxnId="{478FDF04-6551-B146-9ED0-D89616571C7B}">
      <dgm:prSet/>
      <dgm:spPr/>
      <dgm:t>
        <a:bodyPr/>
        <a:lstStyle/>
        <a:p>
          <a:endParaRPr lang="en-US" sz="2400"/>
        </a:p>
      </dgm:t>
    </dgm:pt>
    <dgm:pt modelId="{7321301A-4BC3-7F46-88A2-E6F17494DF97}">
      <dgm:prSet custT="1"/>
      <dgm:spPr/>
      <dgm:t>
        <a:bodyPr/>
        <a:lstStyle/>
        <a:p>
          <a:pPr rtl="0"/>
          <a:r>
            <a:rPr lang="en-US" sz="1800" b="0" dirty="0" smtClean="0">
              <a:latin typeface="+mj-lt"/>
            </a:rPr>
            <a:t>Computationally easy for receiver knowing private key to decrypt </a:t>
          </a:r>
          <a:r>
            <a:rPr lang="en-US" sz="1800" b="0" dirty="0" err="1" smtClean="0">
              <a:latin typeface="+mj-lt"/>
            </a:rPr>
            <a:t>ciphertext</a:t>
          </a:r>
          <a:endParaRPr lang="en-US" sz="1800" b="0" dirty="0">
            <a:latin typeface="+mj-lt"/>
          </a:endParaRPr>
        </a:p>
      </dgm:t>
    </dgm:pt>
    <dgm:pt modelId="{6CD48877-D833-1F4F-A09B-8C0BC6062E5F}" type="parTrans" cxnId="{47635CD4-2843-C64E-A9A7-792AEEB015DE}">
      <dgm:prSet/>
      <dgm:spPr/>
      <dgm:t>
        <a:bodyPr/>
        <a:lstStyle/>
        <a:p>
          <a:endParaRPr lang="en-US" sz="2400"/>
        </a:p>
      </dgm:t>
    </dgm:pt>
    <dgm:pt modelId="{43002EA4-350B-604B-ADE5-63759BBCE039}" type="sibTrans" cxnId="{47635CD4-2843-C64E-A9A7-792AEEB015DE}">
      <dgm:prSet/>
      <dgm:spPr/>
      <dgm:t>
        <a:bodyPr/>
        <a:lstStyle/>
        <a:p>
          <a:endParaRPr lang="en-US" sz="2400"/>
        </a:p>
      </dgm:t>
    </dgm:pt>
    <dgm:pt modelId="{1BACB591-E431-354D-A049-7EC8B8861E34}">
      <dgm:prSet custT="1"/>
      <dgm:spPr/>
      <dgm:t>
        <a:bodyPr/>
        <a:lstStyle/>
        <a:p>
          <a:pPr rtl="0"/>
          <a:r>
            <a:rPr lang="en-US" sz="1800" b="0" dirty="0" smtClean="0">
              <a:latin typeface="+mj-lt"/>
            </a:rPr>
            <a:t>Computationally infeasible for opponent to otherwise recover original message</a:t>
          </a:r>
          <a:endParaRPr lang="en-US" sz="1800" b="0" dirty="0">
            <a:latin typeface="+mj-lt"/>
          </a:endParaRPr>
        </a:p>
      </dgm:t>
    </dgm:pt>
    <dgm:pt modelId="{691452B6-B29E-A248-A7E6-AB4FE50B1BE9}" type="parTrans" cxnId="{7E6A3561-79C9-6C40-9209-B87A6323F68A}">
      <dgm:prSet/>
      <dgm:spPr/>
      <dgm:t>
        <a:bodyPr/>
        <a:lstStyle/>
        <a:p>
          <a:endParaRPr lang="en-US" sz="2400"/>
        </a:p>
      </dgm:t>
    </dgm:pt>
    <dgm:pt modelId="{C88D25E1-EB69-8D41-B3B3-F907FAA37570}" type="sibTrans" cxnId="{7E6A3561-79C9-6C40-9209-B87A6323F68A}">
      <dgm:prSet/>
      <dgm:spPr/>
      <dgm:t>
        <a:bodyPr/>
        <a:lstStyle/>
        <a:p>
          <a:endParaRPr lang="en-US" sz="2400"/>
        </a:p>
      </dgm:t>
    </dgm:pt>
    <dgm:pt modelId="{332B9C9E-13DB-E745-AA42-040B47C5DBD8}">
      <dgm:prSet custT="1"/>
      <dgm:spPr/>
      <dgm:t>
        <a:bodyPr/>
        <a:lstStyle/>
        <a:p>
          <a:pPr rtl="0"/>
          <a:r>
            <a:rPr lang="en-US" sz="1800" b="0" dirty="0" smtClean="0">
              <a:latin typeface="+mj-lt"/>
            </a:rPr>
            <a:t>Useful if either key can be used for each role (public/private key)</a:t>
          </a:r>
          <a:endParaRPr lang="en-US" sz="1800" b="0" dirty="0">
            <a:latin typeface="+mj-lt"/>
          </a:endParaRPr>
        </a:p>
      </dgm:t>
    </dgm:pt>
    <dgm:pt modelId="{A8CAC625-C411-9F4C-BE85-CB6D47F57AF4}" type="parTrans" cxnId="{FE152BD6-EF39-FC49-A4C9-1750BE5DB256}">
      <dgm:prSet/>
      <dgm:spPr/>
      <dgm:t>
        <a:bodyPr/>
        <a:lstStyle/>
        <a:p>
          <a:endParaRPr lang="en-US" sz="2400"/>
        </a:p>
      </dgm:t>
    </dgm:pt>
    <dgm:pt modelId="{5B5C6E4A-7459-9348-AAC5-05762A52397A}" type="sibTrans" cxnId="{FE152BD6-EF39-FC49-A4C9-1750BE5DB256}">
      <dgm:prSet/>
      <dgm:spPr/>
      <dgm:t>
        <a:bodyPr/>
        <a:lstStyle/>
        <a:p>
          <a:endParaRPr lang="en-US" sz="2400"/>
        </a:p>
      </dgm:t>
    </dgm:pt>
    <dgm:pt modelId="{A3238C5F-6679-0844-8C84-594F1BE70D83}">
      <dgm:prSet custT="1"/>
      <dgm:spPr/>
      <dgm:t>
        <a:bodyPr/>
        <a:lstStyle/>
        <a:p>
          <a:pPr rtl="0"/>
          <a:r>
            <a:rPr lang="en-US" sz="1800" b="0" dirty="0" smtClean="0">
              <a:latin typeface="+mj-lt"/>
            </a:rPr>
            <a:t>Computationally infeasible for opponent to determine private key from public key</a:t>
          </a:r>
          <a:endParaRPr lang="en-US" sz="1800" b="0" dirty="0">
            <a:latin typeface="+mj-lt"/>
          </a:endParaRPr>
        </a:p>
      </dgm:t>
    </dgm:pt>
    <dgm:pt modelId="{56459A63-C2E4-0245-BCD0-D7B0022C742E}" type="sibTrans" cxnId="{D4F024F7-AD54-8B4D-83AA-12A3FF146F5E}">
      <dgm:prSet/>
      <dgm:spPr/>
      <dgm:t>
        <a:bodyPr/>
        <a:lstStyle/>
        <a:p>
          <a:endParaRPr lang="en-US" sz="2400"/>
        </a:p>
      </dgm:t>
    </dgm:pt>
    <dgm:pt modelId="{FFB3A8B1-C8A9-0140-AF0D-A03D6936D2B9}" type="parTrans" cxnId="{D4F024F7-AD54-8B4D-83AA-12A3FF146F5E}">
      <dgm:prSet/>
      <dgm:spPr/>
      <dgm:t>
        <a:bodyPr/>
        <a:lstStyle/>
        <a:p>
          <a:endParaRPr lang="en-US" sz="2400"/>
        </a:p>
      </dgm:t>
    </dgm:pt>
    <dgm:pt modelId="{C373A56B-3D9A-7049-9817-3D1D068C98EC}" type="pres">
      <dgm:prSet presAssocID="{5860350F-4351-DB4D-86E8-6FBFC792EB10}" presName="compositeShape" presStyleCnt="0">
        <dgm:presLayoutVars>
          <dgm:chMax val="7"/>
          <dgm:dir/>
          <dgm:resizeHandles val="exact"/>
        </dgm:presLayoutVars>
      </dgm:prSet>
      <dgm:spPr/>
      <dgm:t>
        <a:bodyPr/>
        <a:lstStyle/>
        <a:p>
          <a:endParaRPr lang="en-US"/>
        </a:p>
      </dgm:t>
    </dgm:pt>
    <dgm:pt modelId="{E31D3EC6-63FE-CE49-9217-C94A6FD03A81}" type="pres">
      <dgm:prSet presAssocID="{4C0C760F-33CB-284C-91AA-6FF8C6CEFC63}" presName="circ1" presStyleLbl="vennNode1" presStyleIdx="0" presStyleCnt="6"/>
      <dgm:spPr/>
    </dgm:pt>
    <dgm:pt modelId="{CBF5CF83-5352-CE44-BE2D-FF6863BB4406}" type="pres">
      <dgm:prSet presAssocID="{4C0C760F-33CB-284C-91AA-6FF8C6CEFC63}" presName="circ1Tx" presStyleLbl="revTx" presStyleIdx="0" presStyleCnt="0">
        <dgm:presLayoutVars>
          <dgm:chMax val="0"/>
          <dgm:chPref val="0"/>
          <dgm:bulletEnabled val="1"/>
        </dgm:presLayoutVars>
      </dgm:prSet>
      <dgm:spPr/>
      <dgm:t>
        <a:bodyPr/>
        <a:lstStyle/>
        <a:p>
          <a:endParaRPr lang="en-US"/>
        </a:p>
      </dgm:t>
    </dgm:pt>
    <dgm:pt modelId="{8E380DE7-B5F0-AA41-8E03-85FF8168D5AC}" type="pres">
      <dgm:prSet presAssocID="{399A2FDC-C717-E944-8D97-6A94A53D0A6C}" presName="circ2" presStyleLbl="vennNode1" presStyleIdx="1" presStyleCnt="6"/>
      <dgm:spPr/>
    </dgm:pt>
    <dgm:pt modelId="{A07820EA-A454-2A40-8E84-932A63A2E7FD}" type="pres">
      <dgm:prSet presAssocID="{399A2FDC-C717-E944-8D97-6A94A53D0A6C}" presName="circ2Tx" presStyleLbl="revTx" presStyleIdx="0" presStyleCnt="0">
        <dgm:presLayoutVars>
          <dgm:chMax val="0"/>
          <dgm:chPref val="0"/>
          <dgm:bulletEnabled val="1"/>
        </dgm:presLayoutVars>
      </dgm:prSet>
      <dgm:spPr/>
      <dgm:t>
        <a:bodyPr/>
        <a:lstStyle/>
        <a:p>
          <a:endParaRPr lang="en-US"/>
        </a:p>
      </dgm:t>
    </dgm:pt>
    <dgm:pt modelId="{0C8EFBCC-6841-4E4B-9588-BD62D245B7C2}" type="pres">
      <dgm:prSet presAssocID="{7321301A-4BC3-7F46-88A2-E6F17494DF97}" presName="circ3" presStyleLbl="vennNode1" presStyleIdx="2" presStyleCnt="6"/>
      <dgm:spPr/>
    </dgm:pt>
    <dgm:pt modelId="{33CAA8E1-A546-3A4F-9AB9-830F701D1C87}" type="pres">
      <dgm:prSet presAssocID="{7321301A-4BC3-7F46-88A2-E6F17494DF97}" presName="circ3Tx" presStyleLbl="revTx" presStyleIdx="0" presStyleCnt="0">
        <dgm:presLayoutVars>
          <dgm:chMax val="0"/>
          <dgm:chPref val="0"/>
          <dgm:bulletEnabled val="1"/>
        </dgm:presLayoutVars>
      </dgm:prSet>
      <dgm:spPr/>
      <dgm:t>
        <a:bodyPr/>
        <a:lstStyle/>
        <a:p>
          <a:endParaRPr lang="en-US"/>
        </a:p>
      </dgm:t>
    </dgm:pt>
    <dgm:pt modelId="{0C33194B-EC9D-EA4C-AEE5-41108BF39654}" type="pres">
      <dgm:prSet presAssocID="{A3238C5F-6679-0844-8C84-594F1BE70D83}" presName="circ4" presStyleLbl="vennNode1" presStyleIdx="3" presStyleCnt="6"/>
      <dgm:spPr/>
    </dgm:pt>
    <dgm:pt modelId="{50C4CE51-602A-8C44-929E-9A3D13E8D2B5}" type="pres">
      <dgm:prSet presAssocID="{A3238C5F-6679-0844-8C84-594F1BE70D83}" presName="circ4Tx" presStyleLbl="revTx" presStyleIdx="0" presStyleCnt="0">
        <dgm:presLayoutVars>
          <dgm:chMax val="0"/>
          <dgm:chPref val="0"/>
          <dgm:bulletEnabled val="1"/>
        </dgm:presLayoutVars>
      </dgm:prSet>
      <dgm:spPr/>
      <dgm:t>
        <a:bodyPr/>
        <a:lstStyle/>
        <a:p>
          <a:endParaRPr lang="en-US"/>
        </a:p>
      </dgm:t>
    </dgm:pt>
    <dgm:pt modelId="{A5573CD2-FF88-514C-AE80-F7DA2A3F7661}" type="pres">
      <dgm:prSet presAssocID="{1BACB591-E431-354D-A049-7EC8B8861E34}" presName="circ5" presStyleLbl="vennNode1" presStyleIdx="4" presStyleCnt="6"/>
      <dgm:spPr/>
    </dgm:pt>
    <dgm:pt modelId="{E0AC0021-1596-B148-9E85-4FDA98742B7C}" type="pres">
      <dgm:prSet presAssocID="{1BACB591-E431-354D-A049-7EC8B8861E34}" presName="circ5Tx" presStyleLbl="revTx" presStyleIdx="0" presStyleCnt="0">
        <dgm:presLayoutVars>
          <dgm:chMax val="0"/>
          <dgm:chPref val="0"/>
          <dgm:bulletEnabled val="1"/>
        </dgm:presLayoutVars>
      </dgm:prSet>
      <dgm:spPr/>
      <dgm:t>
        <a:bodyPr/>
        <a:lstStyle/>
        <a:p>
          <a:endParaRPr lang="en-US"/>
        </a:p>
      </dgm:t>
    </dgm:pt>
    <dgm:pt modelId="{0EBB36E4-F466-8041-B21D-3DCBF2AD481F}" type="pres">
      <dgm:prSet presAssocID="{332B9C9E-13DB-E745-AA42-040B47C5DBD8}" presName="circ6" presStyleLbl="vennNode1" presStyleIdx="5" presStyleCnt="6"/>
      <dgm:spPr/>
    </dgm:pt>
    <dgm:pt modelId="{D3DEA3AD-6883-BC4D-87AF-F9004B2131BB}" type="pres">
      <dgm:prSet presAssocID="{332B9C9E-13DB-E745-AA42-040B47C5DBD8}" presName="circ6Tx" presStyleLbl="revTx" presStyleIdx="0" presStyleCnt="0">
        <dgm:presLayoutVars>
          <dgm:chMax val="0"/>
          <dgm:chPref val="0"/>
          <dgm:bulletEnabled val="1"/>
        </dgm:presLayoutVars>
      </dgm:prSet>
      <dgm:spPr/>
      <dgm:t>
        <a:bodyPr/>
        <a:lstStyle/>
        <a:p>
          <a:endParaRPr lang="en-US"/>
        </a:p>
      </dgm:t>
    </dgm:pt>
  </dgm:ptLst>
  <dgm:cxnLst>
    <dgm:cxn modelId="{7F586A10-8CB1-4AD0-9E78-A348C9CFBFF7}" type="presOf" srcId="{399A2FDC-C717-E944-8D97-6A94A53D0A6C}" destId="{A07820EA-A454-2A40-8E84-932A63A2E7FD}" srcOrd="0" destOrd="0" presId="urn:microsoft.com/office/officeart/2005/8/layout/venn1"/>
    <dgm:cxn modelId="{7E6A3561-79C9-6C40-9209-B87A6323F68A}" srcId="{5860350F-4351-DB4D-86E8-6FBFC792EB10}" destId="{1BACB591-E431-354D-A049-7EC8B8861E34}" srcOrd="4" destOrd="0" parTransId="{691452B6-B29E-A248-A7E6-AB4FE50B1BE9}" sibTransId="{C88D25E1-EB69-8D41-B3B3-F907FAA37570}"/>
    <dgm:cxn modelId="{A7ECD260-3AB1-4E78-88A3-666C5C377FD3}" type="presOf" srcId="{4C0C760F-33CB-284C-91AA-6FF8C6CEFC63}" destId="{CBF5CF83-5352-CE44-BE2D-FF6863BB4406}" srcOrd="0" destOrd="0" presId="urn:microsoft.com/office/officeart/2005/8/layout/venn1"/>
    <dgm:cxn modelId="{BE9E5589-3518-46A7-8833-C687EDEBE0C3}" type="presOf" srcId="{A3238C5F-6679-0844-8C84-594F1BE70D83}" destId="{50C4CE51-602A-8C44-929E-9A3D13E8D2B5}" srcOrd="0" destOrd="0" presId="urn:microsoft.com/office/officeart/2005/8/layout/venn1"/>
    <dgm:cxn modelId="{47635CD4-2843-C64E-A9A7-792AEEB015DE}" srcId="{5860350F-4351-DB4D-86E8-6FBFC792EB10}" destId="{7321301A-4BC3-7F46-88A2-E6F17494DF97}" srcOrd="2" destOrd="0" parTransId="{6CD48877-D833-1F4F-A09B-8C0BC6062E5F}" sibTransId="{43002EA4-350B-604B-ADE5-63759BBCE039}"/>
    <dgm:cxn modelId="{FE152BD6-EF39-FC49-A4C9-1750BE5DB256}" srcId="{5860350F-4351-DB4D-86E8-6FBFC792EB10}" destId="{332B9C9E-13DB-E745-AA42-040B47C5DBD8}" srcOrd="5" destOrd="0" parTransId="{A8CAC625-C411-9F4C-BE85-CB6D47F57AF4}" sibTransId="{5B5C6E4A-7459-9348-AAC5-05762A52397A}"/>
    <dgm:cxn modelId="{000FCA22-1918-43E4-8A11-A6B5D4ABF9B6}" type="presOf" srcId="{1BACB591-E431-354D-A049-7EC8B8861E34}" destId="{E0AC0021-1596-B148-9E85-4FDA98742B7C}" srcOrd="0" destOrd="0" presId="urn:microsoft.com/office/officeart/2005/8/layout/venn1"/>
    <dgm:cxn modelId="{478FDF04-6551-B146-9ED0-D89616571C7B}" srcId="{5860350F-4351-DB4D-86E8-6FBFC792EB10}" destId="{399A2FDC-C717-E944-8D97-6A94A53D0A6C}" srcOrd="1" destOrd="0" parTransId="{3B45ED55-4FF1-FE44-9AB6-CA1F51DF33F6}" sibTransId="{D36F1C20-31F5-4B49-9C4E-A035EA67ECEE}"/>
    <dgm:cxn modelId="{5775C50E-F5A1-4F3C-A088-144FEB3A2422}" type="presOf" srcId="{7321301A-4BC3-7F46-88A2-E6F17494DF97}" destId="{33CAA8E1-A546-3A4F-9AB9-830F701D1C87}" srcOrd="0" destOrd="0" presId="urn:microsoft.com/office/officeart/2005/8/layout/venn1"/>
    <dgm:cxn modelId="{B0080026-5308-40D5-A0DF-D904C83DCF8B}" type="presOf" srcId="{5860350F-4351-DB4D-86E8-6FBFC792EB10}" destId="{C373A56B-3D9A-7049-9817-3D1D068C98EC}" srcOrd="0" destOrd="0" presId="urn:microsoft.com/office/officeart/2005/8/layout/venn1"/>
    <dgm:cxn modelId="{FCF5E318-0FB6-024F-BBD0-895D9B5D0A7D}" srcId="{5860350F-4351-DB4D-86E8-6FBFC792EB10}" destId="{4C0C760F-33CB-284C-91AA-6FF8C6CEFC63}" srcOrd="0" destOrd="0" parTransId="{53242387-71CA-644C-A158-67E51D9F9195}" sibTransId="{250AED59-C724-2B47-9FD4-C2A7AC6ADE13}"/>
    <dgm:cxn modelId="{975D255A-660B-4C2F-9BDA-9EA6B3415EB7}" type="presOf" srcId="{332B9C9E-13DB-E745-AA42-040B47C5DBD8}" destId="{D3DEA3AD-6883-BC4D-87AF-F9004B2131BB}" srcOrd="0" destOrd="0" presId="urn:microsoft.com/office/officeart/2005/8/layout/venn1"/>
    <dgm:cxn modelId="{D4F024F7-AD54-8B4D-83AA-12A3FF146F5E}" srcId="{5860350F-4351-DB4D-86E8-6FBFC792EB10}" destId="{A3238C5F-6679-0844-8C84-594F1BE70D83}" srcOrd="3" destOrd="0" parTransId="{FFB3A8B1-C8A9-0140-AF0D-A03D6936D2B9}" sibTransId="{56459A63-C2E4-0245-BCD0-D7B0022C742E}"/>
    <dgm:cxn modelId="{0FBF1019-DDDD-47AC-9083-F45EF6984214}" type="presParOf" srcId="{C373A56B-3D9A-7049-9817-3D1D068C98EC}" destId="{E31D3EC6-63FE-CE49-9217-C94A6FD03A81}" srcOrd="0" destOrd="0" presId="urn:microsoft.com/office/officeart/2005/8/layout/venn1"/>
    <dgm:cxn modelId="{69D02757-DF21-41AE-A1BD-2EB4CDDC80F9}" type="presParOf" srcId="{C373A56B-3D9A-7049-9817-3D1D068C98EC}" destId="{CBF5CF83-5352-CE44-BE2D-FF6863BB4406}" srcOrd="1" destOrd="0" presId="urn:microsoft.com/office/officeart/2005/8/layout/venn1"/>
    <dgm:cxn modelId="{4C15140E-3685-45F2-8F3D-031F263902CC}" type="presParOf" srcId="{C373A56B-3D9A-7049-9817-3D1D068C98EC}" destId="{8E380DE7-B5F0-AA41-8E03-85FF8168D5AC}" srcOrd="2" destOrd="0" presId="urn:microsoft.com/office/officeart/2005/8/layout/venn1"/>
    <dgm:cxn modelId="{2304E778-E8D0-4D19-BEAC-82748062B99D}" type="presParOf" srcId="{C373A56B-3D9A-7049-9817-3D1D068C98EC}" destId="{A07820EA-A454-2A40-8E84-932A63A2E7FD}" srcOrd="3" destOrd="0" presId="urn:microsoft.com/office/officeart/2005/8/layout/venn1"/>
    <dgm:cxn modelId="{EDEC9117-C548-4DA2-8AB5-03065BCE4ABE}" type="presParOf" srcId="{C373A56B-3D9A-7049-9817-3D1D068C98EC}" destId="{0C8EFBCC-6841-4E4B-9588-BD62D245B7C2}" srcOrd="4" destOrd="0" presId="urn:microsoft.com/office/officeart/2005/8/layout/venn1"/>
    <dgm:cxn modelId="{81138EAD-5503-4DB1-9533-0EC570BE8BCD}" type="presParOf" srcId="{C373A56B-3D9A-7049-9817-3D1D068C98EC}" destId="{33CAA8E1-A546-3A4F-9AB9-830F701D1C87}" srcOrd="5" destOrd="0" presId="urn:microsoft.com/office/officeart/2005/8/layout/venn1"/>
    <dgm:cxn modelId="{3F7DF054-711D-4B20-9D9C-30AE5A63CC81}" type="presParOf" srcId="{C373A56B-3D9A-7049-9817-3D1D068C98EC}" destId="{0C33194B-EC9D-EA4C-AEE5-41108BF39654}" srcOrd="6" destOrd="0" presId="urn:microsoft.com/office/officeart/2005/8/layout/venn1"/>
    <dgm:cxn modelId="{B5FC9806-A990-4F9C-BB97-31AAF54BC7B8}" type="presParOf" srcId="{C373A56B-3D9A-7049-9817-3D1D068C98EC}" destId="{50C4CE51-602A-8C44-929E-9A3D13E8D2B5}" srcOrd="7" destOrd="0" presId="urn:microsoft.com/office/officeart/2005/8/layout/venn1"/>
    <dgm:cxn modelId="{52606688-5638-4DAE-A325-66318996DC29}" type="presParOf" srcId="{C373A56B-3D9A-7049-9817-3D1D068C98EC}" destId="{A5573CD2-FF88-514C-AE80-F7DA2A3F7661}" srcOrd="8" destOrd="0" presId="urn:microsoft.com/office/officeart/2005/8/layout/venn1"/>
    <dgm:cxn modelId="{C2D09D0A-2424-494A-8DC9-EA879AFF4DC0}" type="presParOf" srcId="{C373A56B-3D9A-7049-9817-3D1D068C98EC}" destId="{E0AC0021-1596-B148-9E85-4FDA98742B7C}" srcOrd="9" destOrd="0" presId="urn:microsoft.com/office/officeart/2005/8/layout/venn1"/>
    <dgm:cxn modelId="{F937BFA0-CA9F-47FA-BA67-432B6FB852F7}" type="presParOf" srcId="{C373A56B-3D9A-7049-9817-3D1D068C98EC}" destId="{0EBB36E4-F466-8041-B21D-3DCBF2AD481F}" srcOrd="10" destOrd="0" presId="urn:microsoft.com/office/officeart/2005/8/layout/venn1"/>
    <dgm:cxn modelId="{BFEC93C1-C6D5-40E7-9D9F-309A41B2D21E}" type="presParOf" srcId="{C373A56B-3D9A-7049-9817-3D1D068C98EC}" destId="{D3DEA3AD-6883-BC4D-87AF-F9004B2131BB}" srcOrd="11"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73BF788-1323-4B47-9B3F-565BF4B94CE5}" type="doc">
      <dgm:prSet loTypeId="urn:microsoft.com/office/officeart/2005/8/layout/lProcess3" loCatId="process" qsTypeId="urn:microsoft.com/office/officeart/2005/8/quickstyle/simple4" qsCatId="simple" csTypeId="urn:microsoft.com/office/officeart/2005/8/colors/accent1_2" csCatId="accent1" phldr="1"/>
      <dgm:spPr/>
      <dgm:t>
        <a:bodyPr/>
        <a:lstStyle/>
        <a:p>
          <a:endParaRPr lang="en-US"/>
        </a:p>
      </dgm:t>
    </dgm:pt>
    <dgm:pt modelId="{067F369C-679B-D946-9FF6-AF8B72F4E558}">
      <dgm:prSet/>
      <dgm:spPr/>
      <dgm:t>
        <a:bodyPr/>
        <a:lstStyle/>
        <a:p>
          <a:pPr rtl="0"/>
          <a:r>
            <a:rPr lang="en-US" b="1" dirty="0" smtClean="0">
              <a:solidFill>
                <a:schemeClr val="bg1"/>
              </a:solidFill>
            </a:rPr>
            <a:t>RSA (</a:t>
          </a:r>
          <a:r>
            <a:rPr lang="en-US" b="1" dirty="0" err="1" smtClean="0">
              <a:solidFill>
                <a:schemeClr val="bg1"/>
              </a:solidFill>
            </a:rPr>
            <a:t>Rivest</a:t>
          </a:r>
          <a:r>
            <a:rPr lang="en-US" b="1" dirty="0" smtClean="0">
              <a:solidFill>
                <a:schemeClr val="bg1"/>
              </a:solidFill>
            </a:rPr>
            <a:t>, Shamir, </a:t>
          </a:r>
          <a:r>
            <a:rPr lang="en-US" b="1" dirty="0" err="1" smtClean="0">
              <a:solidFill>
                <a:schemeClr val="bg1"/>
              </a:solidFill>
            </a:rPr>
            <a:t>Adleman</a:t>
          </a:r>
          <a:r>
            <a:rPr lang="en-US" b="1" dirty="0" smtClean="0">
              <a:solidFill>
                <a:schemeClr val="bg1"/>
              </a:solidFill>
            </a:rPr>
            <a:t>)</a:t>
          </a:r>
          <a:endParaRPr lang="en-US" b="1" dirty="0">
            <a:solidFill>
              <a:schemeClr val="bg1"/>
            </a:solidFill>
          </a:endParaRPr>
        </a:p>
      </dgm:t>
    </dgm:pt>
    <dgm:pt modelId="{A5629A89-D666-644C-8E8C-C7A710A44C4C}" type="parTrans" cxnId="{F6EF98E0-A2CB-D04A-AA2E-6ABC205DD396}">
      <dgm:prSet/>
      <dgm:spPr/>
      <dgm:t>
        <a:bodyPr/>
        <a:lstStyle/>
        <a:p>
          <a:endParaRPr lang="en-US"/>
        </a:p>
      </dgm:t>
    </dgm:pt>
    <dgm:pt modelId="{65EC089A-AFA9-E04E-BAF1-1F2EBF9BBA8A}" type="sibTrans" cxnId="{F6EF98E0-A2CB-D04A-AA2E-6ABC205DD396}">
      <dgm:prSet/>
      <dgm:spPr/>
      <dgm:t>
        <a:bodyPr/>
        <a:lstStyle/>
        <a:p>
          <a:endParaRPr lang="en-US"/>
        </a:p>
      </dgm:t>
    </dgm:pt>
    <dgm:pt modelId="{3248DF5A-BD0B-714E-A4CA-C56AF25AE46A}">
      <dgm:prSet custT="1"/>
      <dgm:spPr/>
      <dgm:t>
        <a:bodyPr/>
        <a:lstStyle/>
        <a:p>
          <a:pPr rtl="0"/>
          <a:r>
            <a:rPr lang="en-US" sz="1600" b="1" dirty="0" smtClean="0">
              <a:latin typeface="+mj-lt"/>
            </a:rPr>
            <a:t>Developed in 1977</a:t>
          </a:r>
          <a:endParaRPr lang="en-US" sz="1600" b="1" dirty="0">
            <a:latin typeface="+mj-lt"/>
          </a:endParaRPr>
        </a:p>
      </dgm:t>
    </dgm:pt>
    <dgm:pt modelId="{1A6BBD8A-5212-CB42-95D6-35BDD0530F7A}" type="parTrans" cxnId="{AA00A8D5-FD58-EE40-9D39-7FB794A703E3}">
      <dgm:prSet/>
      <dgm:spPr/>
      <dgm:t>
        <a:bodyPr/>
        <a:lstStyle/>
        <a:p>
          <a:endParaRPr lang="en-US"/>
        </a:p>
      </dgm:t>
    </dgm:pt>
    <dgm:pt modelId="{2C2FC783-28DA-154C-8E15-C4095A368A5F}" type="sibTrans" cxnId="{AA00A8D5-FD58-EE40-9D39-7FB794A703E3}">
      <dgm:prSet/>
      <dgm:spPr/>
      <dgm:t>
        <a:bodyPr/>
        <a:lstStyle/>
        <a:p>
          <a:endParaRPr lang="en-US"/>
        </a:p>
      </dgm:t>
    </dgm:pt>
    <dgm:pt modelId="{8A71CE19-8F7A-4645-B63A-689F894AD622}">
      <dgm:prSet custT="1"/>
      <dgm:spPr/>
      <dgm:t>
        <a:bodyPr/>
        <a:lstStyle/>
        <a:p>
          <a:pPr rtl="0"/>
          <a:r>
            <a:rPr lang="en-US" sz="1400" b="1" dirty="0" smtClean="0">
              <a:latin typeface="+mj-lt"/>
            </a:rPr>
            <a:t>Most widely accepted and implemented approach to public-key encryption</a:t>
          </a:r>
          <a:endParaRPr lang="en-US" sz="1400" dirty="0">
            <a:latin typeface="+mj-lt"/>
          </a:endParaRPr>
        </a:p>
      </dgm:t>
    </dgm:pt>
    <dgm:pt modelId="{D0FF8833-2A56-474E-966C-FA5C1B850826}" type="parTrans" cxnId="{62D4490B-142B-9849-AE10-45BCF14E97DD}">
      <dgm:prSet/>
      <dgm:spPr/>
      <dgm:t>
        <a:bodyPr/>
        <a:lstStyle/>
        <a:p>
          <a:endParaRPr lang="en-US"/>
        </a:p>
      </dgm:t>
    </dgm:pt>
    <dgm:pt modelId="{ED079F38-EBFC-E64F-A8AD-2DB628A39CFF}" type="sibTrans" cxnId="{62D4490B-142B-9849-AE10-45BCF14E97DD}">
      <dgm:prSet/>
      <dgm:spPr/>
      <dgm:t>
        <a:bodyPr/>
        <a:lstStyle/>
        <a:p>
          <a:endParaRPr lang="en-US"/>
        </a:p>
      </dgm:t>
    </dgm:pt>
    <dgm:pt modelId="{25298ADB-DBBE-F244-ACAE-57317A4ED8C3}">
      <dgm:prSet/>
      <dgm:spPr/>
      <dgm:t>
        <a:bodyPr/>
        <a:lstStyle/>
        <a:p>
          <a:pPr rtl="0"/>
          <a:r>
            <a:rPr lang="en-US" b="1" dirty="0" err="1" smtClean="0">
              <a:solidFill>
                <a:schemeClr val="bg1"/>
              </a:solidFill>
            </a:rPr>
            <a:t>Diffie</a:t>
          </a:r>
          <a:r>
            <a:rPr lang="en-US" b="1" dirty="0" smtClean="0">
              <a:solidFill>
                <a:schemeClr val="bg1"/>
              </a:solidFill>
            </a:rPr>
            <a:t>-Hellman key exchange algorithm</a:t>
          </a:r>
          <a:endParaRPr lang="en-US" b="1" dirty="0">
            <a:solidFill>
              <a:schemeClr val="bg1"/>
            </a:solidFill>
          </a:endParaRPr>
        </a:p>
      </dgm:t>
    </dgm:pt>
    <dgm:pt modelId="{4D6A0C10-FC92-7047-BE56-7244D60271D1}" type="parTrans" cxnId="{4334E275-33FA-C041-84B4-40EAD8A126F6}">
      <dgm:prSet/>
      <dgm:spPr/>
      <dgm:t>
        <a:bodyPr/>
        <a:lstStyle/>
        <a:p>
          <a:endParaRPr lang="en-US"/>
        </a:p>
      </dgm:t>
    </dgm:pt>
    <dgm:pt modelId="{60D46017-282C-5948-9A96-940C324E0438}" type="sibTrans" cxnId="{4334E275-33FA-C041-84B4-40EAD8A126F6}">
      <dgm:prSet/>
      <dgm:spPr/>
      <dgm:t>
        <a:bodyPr/>
        <a:lstStyle/>
        <a:p>
          <a:endParaRPr lang="en-US"/>
        </a:p>
      </dgm:t>
    </dgm:pt>
    <dgm:pt modelId="{D1510737-73A7-964D-B10F-DD3812B457B5}">
      <dgm:prSet custT="1"/>
      <dgm:spPr/>
      <dgm:t>
        <a:bodyPr/>
        <a:lstStyle/>
        <a:p>
          <a:pPr rtl="0"/>
          <a:r>
            <a:rPr lang="en-US" sz="1050" b="1" dirty="0" smtClean="0">
              <a:latin typeface="+mj-lt"/>
            </a:rPr>
            <a:t>Enables two users to securely reach agreement about a shared secret that can be used as a secret key for subsequent symmetric encryption of messages</a:t>
          </a:r>
          <a:endParaRPr lang="en-US" sz="1050" dirty="0">
            <a:latin typeface="+mj-lt"/>
          </a:endParaRPr>
        </a:p>
      </dgm:t>
    </dgm:pt>
    <dgm:pt modelId="{7857D16D-5506-C541-A9D3-932BF852D1D0}" type="parTrans" cxnId="{E5715A20-A3CF-5E40-9936-F5B76EDB0B64}">
      <dgm:prSet/>
      <dgm:spPr/>
      <dgm:t>
        <a:bodyPr/>
        <a:lstStyle/>
        <a:p>
          <a:endParaRPr lang="en-US"/>
        </a:p>
      </dgm:t>
    </dgm:pt>
    <dgm:pt modelId="{D3608361-C3E3-7F41-A737-CC8213B82C7E}" type="sibTrans" cxnId="{E5715A20-A3CF-5E40-9936-F5B76EDB0B64}">
      <dgm:prSet/>
      <dgm:spPr/>
      <dgm:t>
        <a:bodyPr/>
        <a:lstStyle/>
        <a:p>
          <a:endParaRPr lang="en-US"/>
        </a:p>
      </dgm:t>
    </dgm:pt>
    <dgm:pt modelId="{33591D9C-B5EE-EF4F-AE8B-57A726DBE64F}">
      <dgm:prSet custT="1"/>
      <dgm:spPr/>
      <dgm:t>
        <a:bodyPr/>
        <a:lstStyle/>
        <a:p>
          <a:pPr rtl="0"/>
          <a:r>
            <a:rPr lang="en-US" sz="1600" b="1" dirty="0" smtClean="0">
              <a:latin typeface="+mj-lt"/>
            </a:rPr>
            <a:t>Limited to the exchange of the keys</a:t>
          </a:r>
          <a:endParaRPr lang="en-US" sz="1600" dirty="0">
            <a:latin typeface="+mj-lt"/>
          </a:endParaRPr>
        </a:p>
      </dgm:t>
    </dgm:pt>
    <dgm:pt modelId="{D1D2BFE3-A3FC-6F4C-886E-DBB974808EED}" type="parTrans" cxnId="{AC634FC9-C6E4-6D49-A1FF-76F72DFA30E4}">
      <dgm:prSet/>
      <dgm:spPr/>
      <dgm:t>
        <a:bodyPr/>
        <a:lstStyle/>
        <a:p>
          <a:endParaRPr lang="en-US"/>
        </a:p>
      </dgm:t>
    </dgm:pt>
    <dgm:pt modelId="{604F9611-972B-464E-AA2E-6499C74C92A4}" type="sibTrans" cxnId="{AC634FC9-C6E4-6D49-A1FF-76F72DFA30E4}">
      <dgm:prSet/>
      <dgm:spPr/>
      <dgm:t>
        <a:bodyPr/>
        <a:lstStyle/>
        <a:p>
          <a:endParaRPr lang="en-US"/>
        </a:p>
      </dgm:t>
    </dgm:pt>
    <dgm:pt modelId="{17103808-3048-4140-AE29-6102B76C3B6A}">
      <dgm:prSet/>
      <dgm:spPr/>
      <dgm:t>
        <a:bodyPr/>
        <a:lstStyle/>
        <a:p>
          <a:pPr rtl="0"/>
          <a:r>
            <a:rPr lang="en-US" b="1" dirty="0" smtClean="0">
              <a:solidFill>
                <a:schemeClr val="bg1"/>
              </a:solidFill>
            </a:rPr>
            <a:t>Digital Signature Standard (DSS)</a:t>
          </a:r>
          <a:endParaRPr lang="en-US" b="1" dirty="0">
            <a:solidFill>
              <a:schemeClr val="bg1"/>
            </a:solidFill>
          </a:endParaRPr>
        </a:p>
      </dgm:t>
    </dgm:pt>
    <dgm:pt modelId="{FAB22E63-056D-6C4B-8595-E2DF1A5FB788}" type="parTrans" cxnId="{B58926D9-B27F-2A4C-A05E-2F91293768DD}">
      <dgm:prSet/>
      <dgm:spPr/>
      <dgm:t>
        <a:bodyPr/>
        <a:lstStyle/>
        <a:p>
          <a:endParaRPr lang="en-US"/>
        </a:p>
      </dgm:t>
    </dgm:pt>
    <dgm:pt modelId="{6F4C0D02-A5D9-904C-B94E-F55B38C9216F}" type="sibTrans" cxnId="{B58926D9-B27F-2A4C-A05E-2F91293768DD}">
      <dgm:prSet/>
      <dgm:spPr/>
      <dgm:t>
        <a:bodyPr/>
        <a:lstStyle/>
        <a:p>
          <a:endParaRPr lang="en-US"/>
        </a:p>
      </dgm:t>
    </dgm:pt>
    <dgm:pt modelId="{578D4470-525B-A648-A504-1AF515D2A1FB}">
      <dgm:prSet custT="1"/>
      <dgm:spPr/>
      <dgm:t>
        <a:bodyPr/>
        <a:lstStyle/>
        <a:p>
          <a:pPr rtl="0"/>
          <a:r>
            <a:rPr lang="en-US" sz="1400" b="1" dirty="0" smtClean="0">
              <a:latin typeface="+mj-lt"/>
            </a:rPr>
            <a:t>Provides only a </a:t>
          </a:r>
          <a:r>
            <a:rPr lang="en-US" sz="1600" b="1" dirty="0" smtClean="0">
              <a:latin typeface="+mj-lt"/>
            </a:rPr>
            <a:t>digital signature function with </a:t>
          </a:r>
          <a:r>
            <a:rPr lang="en-US" sz="1400" b="1" dirty="0" smtClean="0">
              <a:latin typeface="+mj-lt"/>
            </a:rPr>
            <a:t>SHA-1</a:t>
          </a:r>
          <a:endParaRPr lang="en-US" sz="1400" b="1" dirty="0">
            <a:latin typeface="+mj-lt"/>
          </a:endParaRPr>
        </a:p>
      </dgm:t>
    </dgm:pt>
    <dgm:pt modelId="{2D530FDD-ADE5-1147-A71C-0116F8063F7B}" type="parTrans" cxnId="{097B200A-90A3-E94E-81B3-D4C678D8BF2B}">
      <dgm:prSet/>
      <dgm:spPr/>
      <dgm:t>
        <a:bodyPr/>
        <a:lstStyle/>
        <a:p>
          <a:endParaRPr lang="en-US"/>
        </a:p>
      </dgm:t>
    </dgm:pt>
    <dgm:pt modelId="{D5AFDF02-869A-C241-9D9C-32E15A5C6CD4}" type="sibTrans" cxnId="{097B200A-90A3-E94E-81B3-D4C678D8BF2B}">
      <dgm:prSet/>
      <dgm:spPr/>
      <dgm:t>
        <a:bodyPr/>
        <a:lstStyle/>
        <a:p>
          <a:endParaRPr lang="en-US"/>
        </a:p>
      </dgm:t>
    </dgm:pt>
    <dgm:pt modelId="{BE8E2B1E-06D7-F240-B52D-B6B01287426A}">
      <dgm:prSet custT="1"/>
      <dgm:spPr/>
      <dgm:t>
        <a:bodyPr/>
        <a:lstStyle/>
        <a:p>
          <a:pPr rtl="0"/>
          <a:r>
            <a:rPr lang="en-US" sz="1400" b="1" dirty="0" smtClean="0">
              <a:latin typeface="+mj-lt"/>
            </a:rPr>
            <a:t>Cannot be used for encryption or key exchange</a:t>
          </a:r>
          <a:endParaRPr lang="en-US" sz="1400" b="1" dirty="0">
            <a:latin typeface="+mj-lt"/>
          </a:endParaRPr>
        </a:p>
      </dgm:t>
    </dgm:pt>
    <dgm:pt modelId="{4CCAC749-3796-344D-9A6E-724E4249B838}" type="parTrans" cxnId="{107BC374-4998-B84F-8AD9-F0E0D32AF286}">
      <dgm:prSet/>
      <dgm:spPr/>
      <dgm:t>
        <a:bodyPr/>
        <a:lstStyle/>
        <a:p>
          <a:endParaRPr lang="en-US"/>
        </a:p>
      </dgm:t>
    </dgm:pt>
    <dgm:pt modelId="{C27A6833-5800-EF47-879D-6DEABAFFE7A7}" type="sibTrans" cxnId="{107BC374-4998-B84F-8AD9-F0E0D32AF286}">
      <dgm:prSet/>
      <dgm:spPr/>
      <dgm:t>
        <a:bodyPr/>
        <a:lstStyle/>
        <a:p>
          <a:endParaRPr lang="en-US"/>
        </a:p>
      </dgm:t>
    </dgm:pt>
    <dgm:pt modelId="{11AC943B-7886-9743-AC23-A1A191514F6C}">
      <dgm:prSet/>
      <dgm:spPr/>
      <dgm:t>
        <a:bodyPr/>
        <a:lstStyle/>
        <a:p>
          <a:pPr rtl="0"/>
          <a:r>
            <a:rPr lang="en-US" b="1" dirty="0" smtClean="0">
              <a:solidFill>
                <a:schemeClr val="bg1"/>
              </a:solidFill>
            </a:rPr>
            <a:t>Elliptic curve cryptography (ECC)</a:t>
          </a:r>
          <a:endParaRPr lang="en-US" b="1" dirty="0">
            <a:solidFill>
              <a:schemeClr val="bg1"/>
            </a:solidFill>
          </a:endParaRPr>
        </a:p>
      </dgm:t>
    </dgm:pt>
    <dgm:pt modelId="{F9C258B2-87A1-9449-B44E-F7A85C2E62B7}" type="parTrans" cxnId="{1BB7D68B-C3C3-7145-88E2-633F341B4413}">
      <dgm:prSet/>
      <dgm:spPr/>
      <dgm:t>
        <a:bodyPr/>
        <a:lstStyle/>
        <a:p>
          <a:endParaRPr lang="en-US"/>
        </a:p>
      </dgm:t>
    </dgm:pt>
    <dgm:pt modelId="{05EB7D43-E20E-EE43-992C-0099FFB2E91C}" type="sibTrans" cxnId="{1BB7D68B-C3C3-7145-88E2-633F341B4413}">
      <dgm:prSet/>
      <dgm:spPr/>
      <dgm:t>
        <a:bodyPr/>
        <a:lstStyle/>
        <a:p>
          <a:endParaRPr lang="en-US"/>
        </a:p>
      </dgm:t>
    </dgm:pt>
    <dgm:pt modelId="{604E949B-83A3-8049-83E2-BAE5B9A9C3AA}">
      <dgm:prSet custT="1"/>
      <dgm:spPr/>
      <dgm:t>
        <a:bodyPr/>
        <a:lstStyle/>
        <a:p>
          <a:pPr rtl="0"/>
          <a:r>
            <a:rPr lang="en-US" sz="1600" b="1" dirty="0" smtClean="0">
              <a:latin typeface="+mj-lt"/>
            </a:rPr>
            <a:t>Security like RSA, but with much smaller keys</a:t>
          </a:r>
          <a:endParaRPr lang="en-US" sz="1600" b="1" dirty="0">
            <a:latin typeface="+mj-lt"/>
          </a:endParaRPr>
        </a:p>
      </dgm:t>
    </dgm:pt>
    <dgm:pt modelId="{4A9311A9-29C6-6E41-85D3-53CF8DD76C43}" type="parTrans" cxnId="{EA44BADE-8962-8745-94BA-25C7825B818C}">
      <dgm:prSet/>
      <dgm:spPr/>
      <dgm:t>
        <a:bodyPr/>
        <a:lstStyle/>
        <a:p>
          <a:endParaRPr lang="en-US"/>
        </a:p>
      </dgm:t>
    </dgm:pt>
    <dgm:pt modelId="{CED4C818-A1B8-5246-94AB-8DEEF9C47C46}" type="sibTrans" cxnId="{EA44BADE-8962-8745-94BA-25C7825B818C}">
      <dgm:prSet/>
      <dgm:spPr/>
      <dgm:t>
        <a:bodyPr/>
        <a:lstStyle/>
        <a:p>
          <a:endParaRPr lang="en-US"/>
        </a:p>
      </dgm:t>
    </dgm:pt>
    <dgm:pt modelId="{B6588265-73B2-8E43-9F1A-15C75F3A0432}" type="pres">
      <dgm:prSet presAssocID="{573BF788-1323-4B47-9B3F-565BF4B94CE5}" presName="Name0" presStyleCnt="0">
        <dgm:presLayoutVars>
          <dgm:chPref val="3"/>
          <dgm:dir/>
          <dgm:animLvl val="lvl"/>
          <dgm:resizeHandles/>
        </dgm:presLayoutVars>
      </dgm:prSet>
      <dgm:spPr/>
      <dgm:t>
        <a:bodyPr/>
        <a:lstStyle/>
        <a:p>
          <a:endParaRPr lang="en-US"/>
        </a:p>
      </dgm:t>
    </dgm:pt>
    <dgm:pt modelId="{404B62E1-C397-5043-B8D9-7F189257C3EA}" type="pres">
      <dgm:prSet presAssocID="{067F369C-679B-D946-9FF6-AF8B72F4E558}" presName="horFlow" presStyleCnt="0"/>
      <dgm:spPr/>
    </dgm:pt>
    <dgm:pt modelId="{52F903D8-CF10-5C46-AE3C-3F7FB8806E74}" type="pres">
      <dgm:prSet presAssocID="{067F369C-679B-D946-9FF6-AF8B72F4E558}" presName="bigChev" presStyleLbl="node1" presStyleIdx="0" presStyleCnt="4"/>
      <dgm:spPr/>
      <dgm:t>
        <a:bodyPr/>
        <a:lstStyle/>
        <a:p>
          <a:endParaRPr lang="en-US"/>
        </a:p>
      </dgm:t>
    </dgm:pt>
    <dgm:pt modelId="{A5882949-27F5-4F4E-B93F-C3DA993B7F35}" type="pres">
      <dgm:prSet presAssocID="{1A6BBD8A-5212-CB42-95D6-35BDD0530F7A}" presName="parTrans" presStyleCnt="0"/>
      <dgm:spPr/>
    </dgm:pt>
    <dgm:pt modelId="{28A2FC20-6003-8645-9A43-AC37AB0FF304}" type="pres">
      <dgm:prSet presAssocID="{3248DF5A-BD0B-714E-A4CA-C56AF25AE46A}" presName="node" presStyleLbl="alignAccFollowNode1" presStyleIdx="0" presStyleCnt="7">
        <dgm:presLayoutVars>
          <dgm:bulletEnabled val="1"/>
        </dgm:presLayoutVars>
      </dgm:prSet>
      <dgm:spPr/>
      <dgm:t>
        <a:bodyPr/>
        <a:lstStyle/>
        <a:p>
          <a:endParaRPr lang="en-US"/>
        </a:p>
      </dgm:t>
    </dgm:pt>
    <dgm:pt modelId="{4EBD96F3-E365-EA44-81E5-E0ADA3587C07}" type="pres">
      <dgm:prSet presAssocID="{2C2FC783-28DA-154C-8E15-C4095A368A5F}" presName="sibTrans" presStyleCnt="0"/>
      <dgm:spPr/>
    </dgm:pt>
    <dgm:pt modelId="{4E672BD9-6E78-9049-960D-57B992DC6315}" type="pres">
      <dgm:prSet presAssocID="{8A71CE19-8F7A-4645-B63A-689F894AD622}" presName="node" presStyleLbl="alignAccFollowNode1" presStyleIdx="1" presStyleCnt="7" custScaleX="116094">
        <dgm:presLayoutVars>
          <dgm:bulletEnabled val="1"/>
        </dgm:presLayoutVars>
      </dgm:prSet>
      <dgm:spPr/>
      <dgm:t>
        <a:bodyPr/>
        <a:lstStyle/>
        <a:p>
          <a:endParaRPr lang="en-US"/>
        </a:p>
      </dgm:t>
    </dgm:pt>
    <dgm:pt modelId="{16B2093A-6422-F24E-A512-AB8339263D93}" type="pres">
      <dgm:prSet presAssocID="{067F369C-679B-D946-9FF6-AF8B72F4E558}" presName="vSp" presStyleCnt="0"/>
      <dgm:spPr/>
    </dgm:pt>
    <dgm:pt modelId="{3334A14A-BFB3-FE41-ADF8-FC52D745050D}" type="pres">
      <dgm:prSet presAssocID="{25298ADB-DBBE-F244-ACAE-57317A4ED8C3}" presName="horFlow" presStyleCnt="0"/>
      <dgm:spPr/>
    </dgm:pt>
    <dgm:pt modelId="{45A0C42B-B209-CF4E-B484-062F6062FA89}" type="pres">
      <dgm:prSet presAssocID="{25298ADB-DBBE-F244-ACAE-57317A4ED8C3}" presName="bigChev" presStyleLbl="node1" presStyleIdx="1" presStyleCnt="4"/>
      <dgm:spPr/>
      <dgm:t>
        <a:bodyPr/>
        <a:lstStyle/>
        <a:p>
          <a:endParaRPr lang="en-US"/>
        </a:p>
      </dgm:t>
    </dgm:pt>
    <dgm:pt modelId="{0043E98E-568D-B94D-8356-48E0935F4819}" type="pres">
      <dgm:prSet presAssocID="{7857D16D-5506-C541-A9D3-932BF852D1D0}" presName="parTrans" presStyleCnt="0"/>
      <dgm:spPr/>
    </dgm:pt>
    <dgm:pt modelId="{72A58BE9-107E-8547-9E30-596F655E4AA2}" type="pres">
      <dgm:prSet presAssocID="{D1510737-73A7-964D-B10F-DD3812B457B5}" presName="node" presStyleLbl="alignAccFollowNode1" presStyleIdx="2" presStyleCnt="7" custScaleX="124486">
        <dgm:presLayoutVars>
          <dgm:bulletEnabled val="1"/>
        </dgm:presLayoutVars>
      </dgm:prSet>
      <dgm:spPr/>
      <dgm:t>
        <a:bodyPr/>
        <a:lstStyle/>
        <a:p>
          <a:endParaRPr lang="en-US"/>
        </a:p>
      </dgm:t>
    </dgm:pt>
    <dgm:pt modelId="{59DBE953-6FC1-FC4E-84D3-68F82EA1663E}" type="pres">
      <dgm:prSet presAssocID="{D3608361-C3E3-7F41-A737-CC8213B82C7E}" presName="sibTrans" presStyleCnt="0"/>
      <dgm:spPr/>
    </dgm:pt>
    <dgm:pt modelId="{BBA6201A-A0D4-FE4F-99EF-FF32F623CC44}" type="pres">
      <dgm:prSet presAssocID="{33591D9C-B5EE-EF4F-AE8B-57A726DBE64F}" presName="node" presStyleLbl="alignAccFollowNode1" presStyleIdx="3" presStyleCnt="7">
        <dgm:presLayoutVars>
          <dgm:bulletEnabled val="1"/>
        </dgm:presLayoutVars>
      </dgm:prSet>
      <dgm:spPr/>
      <dgm:t>
        <a:bodyPr/>
        <a:lstStyle/>
        <a:p>
          <a:endParaRPr lang="en-US"/>
        </a:p>
      </dgm:t>
    </dgm:pt>
    <dgm:pt modelId="{67E8D077-CB86-0D4A-89C5-E88DC4B11D97}" type="pres">
      <dgm:prSet presAssocID="{25298ADB-DBBE-F244-ACAE-57317A4ED8C3}" presName="vSp" presStyleCnt="0"/>
      <dgm:spPr/>
    </dgm:pt>
    <dgm:pt modelId="{CC0B5B30-A7DC-A747-84BC-BA2935A46ACD}" type="pres">
      <dgm:prSet presAssocID="{17103808-3048-4140-AE29-6102B76C3B6A}" presName="horFlow" presStyleCnt="0"/>
      <dgm:spPr/>
    </dgm:pt>
    <dgm:pt modelId="{DF9F50C0-44D4-B348-AB9D-EF514E34339F}" type="pres">
      <dgm:prSet presAssocID="{17103808-3048-4140-AE29-6102B76C3B6A}" presName="bigChev" presStyleLbl="node1" presStyleIdx="2" presStyleCnt="4"/>
      <dgm:spPr/>
      <dgm:t>
        <a:bodyPr/>
        <a:lstStyle/>
        <a:p>
          <a:endParaRPr lang="en-US"/>
        </a:p>
      </dgm:t>
    </dgm:pt>
    <dgm:pt modelId="{505DA3E2-FCCA-244B-A14E-27DB5A2DEC3D}" type="pres">
      <dgm:prSet presAssocID="{2D530FDD-ADE5-1147-A71C-0116F8063F7B}" presName="parTrans" presStyleCnt="0"/>
      <dgm:spPr/>
    </dgm:pt>
    <dgm:pt modelId="{39C2AA06-02B6-5443-BF51-6BA6751BFB9F}" type="pres">
      <dgm:prSet presAssocID="{578D4470-525B-A648-A504-1AF515D2A1FB}" presName="node" presStyleLbl="alignAccFollowNode1" presStyleIdx="4" presStyleCnt="7">
        <dgm:presLayoutVars>
          <dgm:bulletEnabled val="1"/>
        </dgm:presLayoutVars>
      </dgm:prSet>
      <dgm:spPr/>
      <dgm:t>
        <a:bodyPr/>
        <a:lstStyle/>
        <a:p>
          <a:endParaRPr lang="en-US"/>
        </a:p>
      </dgm:t>
    </dgm:pt>
    <dgm:pt modelId="{D9A35E3B-D496-1148-B8BB-84B6FB022ECC}" type="pres">
      <dgm:prSet presAssocID="{D5AFDF02-869A-C241-9D9C-32E15A5C6CD4}" presName="sibTrans" presStyleCnt="0"/>
      <dgm:spPr/>
    </dgm:pt>
    <dgm:pt modelId="{72600144-09A5-2C43-90FB-A1DEEE3E4F9C}" type="pres">
      <dgm:prSet presAssocID="{BE8E2B1E-06D7-F240-B52D-B6B01287426A}" presName="node" presStyleLbl="alignAccFollowNode1" presStyleIdx="5" presStyleCnt="7">
        <dgm:presLayoutVars>
          <dgm:bulletEnabled val="1"/>
        </dgm:presLayoutVars>
      </dgm:prSet>
      <dgm:spPr/>
      <dgm:t>
        <a:bodyPr/>
        <a:lstStyle/>
        <a:p>
          <a:endParaRPr lang="en-US"/>
        </a:p>
      </dgm:t>
    </dgm:pt>
    <dgm:pt modelId="{8C549516-2060-8E42-82A4-09CEA6EEB0D9}" type="pres">
      <dgm:prSet presAssocID="{17103808-3048-4140-AE29-6102B76C3B6A}" presName="vSp" presStyleCnt="0"/>
      <dgm:spPr/>
    </dgm:pt>
    <dgm:pt modelId="{C20012EA-C646-414A-8F2E-A73DBEC2AC98}" type="pres">
      <dgm:prSet presAssocID="{11AC943B-7886-9743-AC23-A1A191514F6C}" presName="horFlow" presStyleCnt="0"/>
      <dgm:spPr/>
    </dgm:pt>
    <dgm:pt modelId="{4034E211-A785-1A4E-A7B1-3EDAEBCAEF14}" type="pres">
      <dgm:prSet presAssocID="{11AC943B-7886-9743-AC23-A1A191514F6C}" presName="bigChev" presStyleLbl="node1" presStyleIdx="3" presStyleCnt="4"/>
      <dgm:spPr/>
      <dgm:t>
        <a:bodyPr/>
        <a:lstStyle/>
        <a:p>
          <a:endParaRPr lang="en-US"/>
        </a:p>
      </dgm:t>
    </dgm:pt>
    <dgm:pt modelId="{F188B112-506D-A344-8BC3-8ACED3AC8337}" type="pres">
      <dgm:prSet presAssocID="{4A9311A9-29C6-6E41-85D3-53CF8DD76C43}" presName="parTrans" presStyleCnt="0"/>
      <dgm:spPr/>
    </dgm:pt>
    <dgm:pt modelId="{0A76FF4F-63DB-0547-8889-A3810581EB5D}" type="pres">
      <dgm:prSet presAssocID="{604E949B-83A3-8049-83E2-BAE5B9A9C3AA}" presName="node" presStyleLbl="alignAccFollowNode1" presStyleIdx="6" presStyleCnt="7">
        <dgm:presLayoutVars>
          <dgm:bulletEnabled val="1"/>
        </dgm:presLayoutVars>
      </dgm:prSet>
      <dgm:spPr/>
      <dgm:t>
        <a:bodyPr/>
        <a:lstStyle/>
        <a:p>
          <a:endParaRPr lang="en-US"/>
        </a:p>
      </dgm:t>
    </dgm:pt>
  </dgm:ptLst>
  <dgm:cxnLst>
    <dgm:cxn modelId="{107BC374-4998-B84F-8AD9-F0E0D32AF286}" srcId="{17103808-3048-4140-AE29-6102B76C3B6A}" destId="{BE8E2B1E-06D7-F240-B52D-B6B01287426A}" srcOrd="1" destOrd="0" parTransId="{4CCAC749-3796-344D-9A6E-724E4249B838}" sibTransId="{C27A6833-5800-EF47-879D-6DEABAFFE7A7}"/>
    <dgm:cxn modelId="{097B200A-90A3-E94E-81B3-D4C678D8BF2B}" srcId="{17103808-3048-4140-AE29-6102B76C3B6A}" destId="{578D4470-525B-A648-A504-1AF515D2A1FB}" srcOrd="0" destOrd="0" parTransId="{2D530FDD-ADE5-1147-A71C-0116F8063F7B}" sibTransId="{D5AFDF02-869A-C241-9D9C-32E15A5C6CD4}"/>
    <dgm:cxn modelId="{9C7A504C-C298-42FB-B0E5-2845311F37AF}" type="presOf" srcId="{578D4470-525B-A648-A504-1AF515D2A1FB}" destId="{39C2AA06-02B6-5443-BF51-6BA6751BFB9F}" srcOrd="0" destOrd="0" presId="urn:microsoft.com/office/officeart/2005/8/layout/lProcess3"/>
    <dgm:cxn modelId="{1B8B5A37-1B1F-41DA-8ECA-ADC310CA62B1}" type="presOf" srcId="{17103808-3048-4140-AE29-6102B76C3B6A}" destId="{DF9F50C0-44D4-B348-AB9D-EF514E34339F}" srcOrd="0" destOrd="0" presId="urn:microsoft.com/office/officeart/2005/8/layout/lProcess3"/>
    <dgm:cxn modelId="{F6EF98E0-A2CB-D04A-AA2E-6ABC205DD396}" srcId="{573BF788-1323-4B47-9B3F-565BF4B94CE5}" destId="{067F369C-679B-D946-9FF6-AF8B72F4E558}" srcOrd="0" destOrd="0" parTransId="{A5629A89-D666-644C-8E8C-C7A710A44C4C}" sibTransId="{65EC089A-AFA9-E04E-BAF1-1F2EBF9BBA8A}"/>
    <dgm:cxn modelId="{D3E10561-6CD1-4916-BD97-77B8A3B344E4}" type="presOf" srcId="{33591D9C-B5EE-EF4F-AE8B-57A726DBE64F}" destId="{BBA6201A-A0D4-FE4F-99EF-FF32F623CC44}" srcOrd="0" destOrd="0" presId="urn:microsoft.com/office/officeart/2005/8/layout/lProcess3"/>
    <dgm:cxn modelId="{FA9F2D4E-6181-4C35-94A7-B6DD7EAA0618}" type="presOf" srcId="{25298ADB-DBBE-F244-ACAE-57317A4ED8C3}" destId="{45A0C42B-B209-CF4E-B484-062F6062FA89}" srcOrd="0" destOrd="0" presId="urn:microsoft.com/office/officeart/2005/8/layout/lProcess3"/>
    <dgm:cxn modelId="{1BB7D68B-C3C3-7145-88E2-633F341B4413}" srcId="{573BF788-1323-4B47-9B3F-565BF4B94CE5}" destId="{11AC943B-7886-9743-AC23-A1A191514F6C}" srcOrd="3" destOrd="0" parTransId="{F9C258B2-87A1-9449-B44E-F7A85C2E62B7}" sibTransId="{05EB7D43-E20E-EE43-992C-0099FFB2E91C}"/>
    <dgm:cxn modelId="{AC634FC9-C6E4-6D49-A1FF-76F72DFA30E4}" srcId="{25298ADB-DBBE-F244-ACAE-57317A4ED8C3}" destId="{33591D9C-B5EE-EF4F-AE8B-57A726DBE64F}" srcOrd="1" destOrd="0" parTransId="{D1D2BFE3-A3FC-6F4C-886E-DBB974808EED}" sibTransId="{604F9611-972B-464E-AA2E-6499C74C92A4}"/>
    <dgm:cxn modelId="{62D4490B-142B-9849-AE10-45BCF14E97DD}" srcId="{067F369C-679B-D946-9FF6-AF8B72F4E558}" destId="{8A71CE19-8F7A-4645-B63A-689F894AD622}" srcOrd="1" destOrd="0" parTransId="{D0FF8833-2A56-474E-966C-FA5C1B850826}" sibTransId="{ED079F38-EBFC-E64F-A8AD-2DB628A39CFF}"/>
    <dgm:cxn modelId="{592EFAEE-7BE5-4649-A3D4-6123444DB771}" type="presOf" srcId="{BE8E2B1E-06D7-F240-B52D-B6B01287426A}" destId="{72600144-09A5-2C43-90FB-A1DEEE3E4F9C}" srcOrd="0" destOrd="0" presId="urn:microsoft.com/office/officeart/2005/8/layout/lProcess3"/>
    <dgm:cxn modelId="{4334E275-33FA-C041-84B4-40EAD8A126F6}" srcId="{573BF788-1323-4B47-9B3F-565BF4B94CE5}" destId="{25298ADB-DBBE-F244-ACAE-57317A4ED8C3}" srcOrd="1" destOrd="0" parTransId="{4D6A0C10-FC92-7047-BE56-7244D60271D1}" sibTransId="{60D46017-282C-5948-9A96-940C324E0438}"/>
    <dgm:cxn modelId="{3A33B48E-DA91-444D-8612-FE4306BE7260}" type="presOf" srcId="{604E949B-83A3-8049-83E2-BAE5B9A9C3AA}" destId="{0A76FF4F-63DB-0547-8889-A3810581EB5D}" srcOrd="0" destOrd="0" presId="urn:microsoft.com/office/officeart/2005/8/layout/lProcess3"/>
    <dgm:cxn modelId="{AA00A8D5-FD58-EE40-9D39-7FB794A703E3}" srcId="{067F369C-679B-D946-9FF6-AF8B72F4E558}" destId="{3248DF5A-BD0B-714E-A4CA-C56AF25AE46A}" srcOrd="0" destOrd="0" parTransId="{1A6BBD8A-5212-CB42-95D6-35BDD0530F7A}" sibTransId="{2C2FC783-28DA-154C-8E15-C4095A368A5F}"/>
    <dgm:cxn modelId="{1938BCD6-7DE1-452A-AE2C-AAD84AE0EDC0}" type="presOf" srcId="{8A71CE19-8F7A-4645-B63A-689F894AD622}" destId="{4E672BD9-6E78-9049-960D-57B992DC6315}" srcOrd="0" destOrd="0" presId="urn:microsoft.com/office/officeart/2005/8/layout/lProcess3"/>
    <dgm:cxn modelId="{B58926D9-B27F-2A4C-A05E-2F91293768DD}" srcId="{573BF788-1323-4B47-9B3F-565BF4B94CE5}" destId="{17103808-3048-4140-AE29-6102B76C3B6A}" srcOrd="2" destOrd="0" parTransId="{FAB22E63-056D-6C4B-8595-E2DF1A5FB788}" sibTransId="{6F4C0D02-A5D9-904C-B94E-F55B38C9216F}"/>
    <dgm:cxn modelId="{CE4A89ED-7FED-4C15-B7A0-9ED7600E2AE4}" type="presOf" srcId="{D1510737-73A7-964D-B10F-DD3812B457B5}" destId="{72A58BE9-107E-8547-9E30-596F655E4AA2}" srcOrd="0" destOrd="0" presId="urn:microsoft.com/office/officeart/2005/8/layout/lProcess3"/>
    <dgm:cxn modelId="{EA44BADE-8962-8745-94BA-25C7825B818C}" srcId="{11AC943B-7886-9743-AC23-A1A191514F6C}" destId="{604E949B-83A3-8049-83E2-BAE5B9A9C3AA}" srcOrd="0" destOrd="0" parTransId="{4A9311A9-29C6-6E41-85D3-53CF8DD76C43}" sibTransId="{CED4C818-A1B8-5246-94AB-8DEEF9C47C46}"/>
    <dgm:cxn modelId="{E5715A20-A3CF-5E40-9936-F5B76EDB0B64}" srcId="{25298ADB-DBBE-F244-ACAE-57317A4ED8C3}" destId="{D1510737-73A7-964D-B10F-DD3812B457B5}" srcOrd="0" destOrd="0" parTransId="{7857D16D-5506-C541-A9D3-932BF852D1D0}" sibTransId="{D3608361-C3E3-7F41-A737-CC8213B82C7E}"/>
    <dgm:cxn modelId="{E350AF02-837D-461F-9A17-DF84E450A870}" type="presOf" srcId="{3248DF5A-BD0B-714E-A4CA-C56AF25AE46A}" destId="{28A2FC20-6003-8645-9A43-AC37AB0FF304}" srcOrd="0" destOrd="0" presId="urn:microsoft.com/office/officeart/2005/8/layout/lProcess3"/>
    <dgm:cxn modelId="{CD31FF3D-0CC7-4211-8A33-F77FA36786B0}" type="presOf" srcId="{573BF788-1323-4B47-9B3F-565BF4B94CE5}" destId="{B6588265-73B2-8E43-9F1A-15C75F3A0432}" srcOrd="0" destOrd="0" presId="urn:microsoft.com/office/officeart/2005/8/layout/lProcess3"/>
    <dgm:cxn modelId="{3FDFC7F5-1482-4701-A43F-23548C4806A3}" type="presOf" srcId="{067F369C-679B-D946-9FF6-AF8B72F4E558}" destId="{52F903D8-CF10-5C46-AE3C-3F7FB8806E74}" srcOrd="0" destOrd="0" presId="urn:microsoft.com/office/officeart/2005/8/layout/lProcess3"/>
    <dgm:cxn modelId="{313A6CDC-378F-4987-B733-F7D2D30FAB33}" type="presOf" srcId="{11AC943B-7886-9743-AC23-A1A191514F6C}" destId="{4034E211-A785-1A4E-A7B1-3EDAEBCAEF14}" srcOrd="0" destOrd="0" presId="urn:microsoft.com/office/officeart/2005/8/layout/lProcess3"/>
    <dgm:cxn modelId="{A62DC1CA-EAD2-4F85-B5EC-110619DCCD68}" type="presParOf" srcId="{B6588265-73B2-8E43-9F1A-15C75F3A0432}" destId="{404B62E1-C397-5043-B8D9-7F189257C3EA}" srcOrd="0" destOrd="0" presId="urn:microsoft.com/office/officeart/2005/8/layout/lProcess3"/>
    <dgm:cxn modelId="{D47BB4DE-CD2B-4FD1-A0B2-AFAB1EAD13B6}" type="presParOf" srcId="{404B62E1-C397-5043-B8D9-7F189257C3EA}" destId="{52F903D8-CF10-5C46-AE3C-3F7FB8806E74}" srcOrd="0" destOrd="0" presId="urn:microsoft.com/office/officeart/2005/8/layout/lProcess3"/>
    <dgm:cxn modelId="{CF56B210-5559-4263-9F63-3346D7B4ED7B}" type="presParOf" srcId="{404B62E1-C397-5043-B8D9-7F189257C3EA}" destId="{A5882949-27F5-4F4E-B93F-C3DA993B7F35}" srcOrd="1" destOrd="0" presId="urn:microsoft.com/office/officeart/2005/8/layout/lProcess3"/>
    <dgm:cxn modelId="{19234BC1-E778-4971-8FDE-904669F09430}" type="presParOf" srcId="{404B62E1-C397-5043-B8D9-7F189257C3EA}" destId="{28A2FC20-6003-8645-9A43-AC37AB0FF304}" srcOrd="2" destOrd="0" presId="urn:microsoft.com/office/officeart/2005/8/layout/lProcess3"/>
    <dgm:cxn modelId="{52222A32-9CC1-4E66-8613-B19D213DE559}" type="presParOf" srcId="{404B62E1-C397-5043-B8D9-7F189257C3EA}" destId="{4EBD96F3-E365-EA44-81E5-E0ADA3587C07}" srcOrd="3" destOrd="0" presId="urn:microsoft.com/office/officeart/2005/8/layout/lProcess3"/>
    <dgm:cxn modelId="{5C205C63-54CC-4AFA-86DE-B094C09F3F2F}" type="presParOf" srcId="{404B62E1-C397-5043-B8D9-7F189257C3EA}" destId="{4E672BD9-6E78-9049-960D-57B992DC6315}" srcOrd="4" destOrd="0" presId="urn:microsoft.com/office/officeart/2005/8/layout/lProcess3"/>
    <dgm:cxn modelId="{5EB0D067-4C76-4AD1-AF99-4033991A7729}" type="presParOf" srcId="{B6588265-73B2-8E43-9F1A-15C75F3A0432}" destId="{16B2093A-6422-F24E-A512-AB8339263D93}" srcOrd="1" destOrd="0" presId="urn:microsoft.com/office/officeart/2005/8/layout/lProcess3"/>
    <dgm:cxn modelId="{B60D9F6B-A7F7-4FAA-8382-52E37775EBA8}" type="presParOf" srcId="{B6588265-73B2-8E43-9F1A-15C75F3A0432}" destId="{3334A14A-BFB3-FE41-ADF8-FC52D745050D}" srcOrd="2" destOrd="0" presId="urn:microsoft.com/office/officeart/2005/8/layout/lProcess3"/>
    <dgm:cxn modelId="{829F0359-A889-4326-A7BE-6277E77C41BC}" type="presParOf" srcId="{3334A14A-BFB3-FE41-ADF8-FC52D745050D}" destId="{45A0C42B-B209-CF4E-B484-062F6062FA89}" srcOrd="0" destOrd="0" presId="urn:microsoft.com/office/officeart/2005/8/layout/lProcess3"/>
    <dgm:cxn modelId="{7D42ED67-74A1-43D1-A95B-D080E182CE8B}" type="presParOf" srcId="{3334A14A-BFB3-FE41-ADF8-FC52D745050D}" destId="{0043E98E-568D-B94D-8356-48E0935F4819}" srcOrd="1" destOrd="0" presId="urn:microsoft.com/office/officeart/2005/8/layout/lProcess3"/>
    <dgm:cxn modelId="{22ECE0D6-CAD8-4357-81C0-E3C5178D39C7}" type="presParOf" srcId="{3334A14A-BFB3-FE41-ADF8-FC52D745050D}" destId="{72A58BE9-107E-8547-9E30-596F655E4AA2}" srcOrd="2" destOrd="0" presId="urn:microsoft.com/office/officeart/2005/8/layout/lProcess3"/>
    <dgm:cxn modelId="{E781F700-C591-48A4-A17B-81E634D92532}" type="presParOf" srcId="{3334A14A-BFB3-FE41-ADF8-FC52D745050D}" destId="{59DBE953-6FC1-FC4E-84D3-68F82EA1663E}" srcOrd="3" destOrd="0" presId="urn:microsoft.com/office/officeart/2005/8/layout/lProcess3"/>
    <dgm:cxn modelId="{BEEF797A-F002-410D-8B43-11B8DC51B77F}" type="presParOf" srcId="{3334A14A-BFB3-FE41-ADF8-FC52D745050D}" destId="{BBA6201A-A0D4-FE4F-99EF-FF32F623CC44}" srcOrd="4" destOrd="0" presId="urn:microsoft.com/office/officeart/2005/8/layout/lProcess3"/>
    <dgm:cxn modelId="{6D5BABE1-B230-4537-85CF-433C7AC79465}" type="presParOf" srcId="{B6588265-73B2-8E43-9F1A-15C75F3A0432}" destId="{67E8D077-CB86-0D4A-89C5-E88DC4B11D97}" srcOrd="3" destOrd="0" presId="urn:microsoft.com/office/officeart/2005/8/layout/lProcess3"/>
    <dgm:cxn modelId="{60442943-393F-4A22-9052-BC4D4744083D}" type="presParOf" srcId="{B6588265-73B2-8E43-9F1A-15C75F3A0432}" destId="{CC0B5B30-A7DC-A747-84BC-BA2935A46ACD}" srcOrd="4" destOrd="0" presId="urn:microsoft.com/office/officeart/2005/8/layout/lProcess3"/>
    <dgm:cxn modelId="{ED33A2F0-A563-44EC-8CD1-8869546C1A20}" type="presParOf" srcId="{CC0B5B30-A7DC-A747-84BC-BA2935A46ACD}" destId="{DF9F50C0-44D4-B348-AB9D-EF514E34339F}" srcOrd="0" destOrd="0" presId="urn:microsoft.com/office/officeart/2005/8/layout/lProcess3"/>
    <dgm:cxn modelId="{B882E592-28C3-476A-86F5-F3FB4ADE4537}" type="presParOf" srcId="{CC0B5B30-A7DC-A747-84BC-BA2935A46ACD}" destId="{505DA3E2-FCCA-244B-A14E-27DB5A2DEC3D}" srcOrd="1" destOrd="0" presId="urn:microsoft.com/office/officeart/2005/8/layout/lProcess3"/>
    <dgm:cxn modelId="{B73078B6-B806-4626-BAB1-F46504CB5E45}" type="presParOf" srcId="{CC0B5B30-A7DC-A747-84BC-BA2935A46ACD}" destId="{39C2AA06-02B6-5443-BF51-6BA6751BFB9F}" srcOrd="2" destOrd="0" presId="urn:microsoft.com/office/officeart/2005/8/layout/lProcess3"/>
    <dgm:cxn modelId="{3196EF85-3B04-4988-960E-ECF375C27006}" type="presParOf" srcId="{CC0B5B30-A7DC-A747-84BC-BA2935A46ACD}" destId="{D9A35E3B-D496-1148-B8BB-84B6FB022ECC}" srcOrd="3" destOrd="0" presId="urn:microsoft.com/office/officeart/2005/8/layout/lProcess3"/>
    <dgm:cxn modelId="{2A7C0201-A22B-4E73-A7ED-691957696E79}" type="presParOf" srcId="{CC0B5B30-A7DC-A747-84BC-BA2935A46ACD}" destId="{72600144-09A5-2C43-90FB-A1DEEE3E4F9C}" srcOrd="4" destOrd="0" presId="urn:microsoft.com/office/officeart/2005/8/layout/lProcess3"/>
    <dgm:cxn modelId="{6DEAFF88-7940-4DA9-9369-584ABD0FA3A4}" type="presParOf" srcId="{B6588265-73B2-8E43-9F1A-15C75F3A0432}" destId="{8C549516-2060-8E42-82A4-09CEA6EEB0D9}" srcOrd="5" destOrd="0" presId="urn:microsoft.com/office/officeart/2005/8/layout/lProcess3"/>
    <dgm:cxn modelId="{10F74FA8-66BA-443B-AB76-2DB2C619AE81}" type="presParOf" srcId="{B6588265-73B2-8E43-9F1A-15C75F3A0432}" destId="{C20012EA-C646-414A-8F2E-A73DBEC2AC98}" srcOrd="6" destOrd="0" presId="urn:microsoft.com/office/officeart/2005/8/layout/lProcess3"/>
    <dgm:cxn modelId="{2FBEE384-5D53-4DDA-A8D6-0A60E0AF1F69}" type="presParOf" srcId="{C20012EA-C646-414A-8F2E-A73DBEC2AC98}" destId="{4034E211-A785-1A4E-A7B1-3EDAEBCAEF14}" srcOrd="0" destOrd="0" presId="urn:microsoft.com/office/officeart/2005/8/layout/lProcess3"/>
    <dgm:cxn modelId="{A24E45BD-B9D1-4DBD-BD99-DA6FFB3F65D1}" type="presParOf" srcId="{C20012EA-C646-414A-8F2E-A73DBEC2AC98}" destId="{F188B112-506D-A344-8BC3-8ACED3AC8337}" srcOrd="1" destOrd="0" presId="urn:microsoft.com/office/officeart/2005/8/layout/lProcess3"/>
    <dgm:cxn modelId="{90850CD5-2D42-47F3-822D-6B117CD01E7C}" type="presParOf" srcId="{C20012EA-C646-414A-8F2E-A73DBEC2AC98}" destId="{0A76FF4F-63DB-0547-8889-A3810581EB5D}" srcOrd="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69473D-5311-9F43-858A-DA4F11AAF30A}">
      <dsp:nvSpPr>
        <dsp:cNvPr id="0" name=""/>
        <dsp:cNvSpPr/>
      </dsp:nvSpPr>
      <dsp:spPr>
        <a:xfrm>
          <a:off x="1785" y="306062"/>
          <a:ext cx="3238427" cy="1026000"/>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2012" tIns="30671" rIns="30671" bIns="30671" numCol="1" spcCol="1270" anchor="ctr" anchorCtr="0">
          <a:noAutofit/>
        </a:bodyPr>
        <a:lstStyle/>
        <a:p>
          <a:pPr lvl="0" algn="ctr" defTabSz="1022350" rtl="0">
            <a:lnSpc>
              <a:spcPct val="90000"/>
            </a:lnSpc>
            <a:spcBef>
              <a:spcPct val="0"/>
            </a:spcBef>
            <a:spcAft>
              <a:spcPct val="35000"/>
            </a:spcAft>
          </a:pPr>
          <a:r>
            <a:rPr lang="en-US" sz="2300" b="1" kern="1200" dirty="0" smtClean="0">
              <a:solidFill>
                <a:schemeClr val="bg2">
                  <a:lumMod val="50000"/>
                </a:schemeClr>
              </a:solidFill>
              <a:latin typeface="+mj-lt"/>
            </a:rPr>
            <a:t>Confidentiality</a:t>
          </a:r>
          <a:endParaRPr lang="en-US" sz="2300" kern="1200" dirty="0">
            <a:solidFill>
              <a:schemeClr val="bg2">
                <a:lumMod val="50000"/>
              </a:schemeClr>
            </a:solidFill>
            <a:latin typeface="+mj-lt"/>
          </a:endParaRPr>
        </a:p>
      </dsp:txBody>
      <dsp:txXfrm>
        <a:off x="514785" y="306062"/>
        <a:ext cx="2212427" cy="1026000"/>
      </dsp:txXfrm>
    </dsp:sp>
    <dsp:sp modelId="{C5173CA9-CAEE-B642-8B8F-CD4B816E3BFB}">
      <dsp:nvSpPr>
        <dsp:cNvPr id="0" name=""/>
        <dsp:cNvSpPr/>
      </dsp:nvSpPr>
      <dsp:spPr>
        <a:xfrm>
          <a:off x="289255" y="1484691"/>
          <a:ext cx="2332384" cy="3555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44550" rtl="0">
            <a:lnSpc>
              <a:spcPct val="90000"/>
            </a:lnSpc>
            <a:spcBef>
              <a:spcPct val="0"/>
            </a:spcBef>
            <a:spcAft>
              <a:spcPct val="15000"/>
            </a:spcAft>
            <a:buChar char="••"/>
          </a:pPr>
          <a:r>
            <a:rPr lang="en-US" sz="1900" b="1" kern="1200" dirty="0" smtClean="0">
              <a:latin typeface="+mj-lt"/>
            </a:rPr>
            <a:t>Preserving authorized restrictions on information access and disclosure, including means for protecting personal privacy and proprietary information</a:t>
          </a:r>
          <a:endParaRPr lang="en-US" sz="1900" kern="1200" dirty="0">
            <a:latin typeface="+mj-lt"/>
          </a:endParaRPr>
        </a:p>
      </dsp:txBody>
      <dsp:txXfrm>
        <a:off x="289255" y="1484691"/>
        <a:ext cx="2332384" cy="3555868"/>
      </dsp:txXfrm>
    </dsp:sp>
    <dsp:sp modelId="{EC783FE8-0006-004E-9EC5-CCA2F7583147}">
      <dsp:nvSpPr>
        <dsp:cNvPr id="0" name=""/>
        <dsp:cNvSpPr/>
      </dsp:nvSpPr>
      <dsp:spPr>
        <a:xfrm>
          <a:off x="3024213" y="343125"/>
          <a:ext cx="2915480" cy="1026000"/>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rtl="0">
            <a:lnSpc>
              <a:spcPct val="90000"/>
            </a:lnSpc>
            <a:spcBef>
              <a:spcPct val="0"/>
            </a:spcBef>
            <a:spcAft>
              <a:spcPct val="35000"/>
            </a:spcAft>
          </a:pPr>
          <a:r>
            <a:rPr lang="en-US" sz="2400" b="1" kern="1200" dirty="0" smtClean="0">
              <a:solidFill>
                <a:schemeClr val="bg2">
                  <a:lumMod val="50000"/>
                </a:schemeClr>
              </a:solidFill>
              <a:latin typeface="+mj-lt"/>
            </a:rPr>
            <a:t>Integrity</a:t>
          </a:r>
          <a:endParaRPr lang="en-US" sz="2400" kern="1200" dirty="0">
            <a:solidFill>
              <a:schemeClr val="bg2">
                <a:lumMod val="50000"/>
              </a:schemeClr>
            </a:solidFill>
            <a:latin typeface="+mj-lt"/>
          </a:endParaRPr>
        </a:p>
      </dsp:txBody>
      <dsp:txXfrm>
        <a:off x="3537213" y="343125"/>
        <a:ext cx="1889480" cy="1026000"/>
      </dsp:txXfrm>
    </dsp:sp>
    <dsp:sp modelId="{92F85E19-9F62-2146-BBFE-59F35C65EE0E}">
      <dsp:nvSpPr>
        <dsp:cNvPr id="0" name=""/>
        <dsp:cNvSpPr/>
      </dsp:nvSpPr>
      <dsp:spPr>
        <a:xfrm>
          <a:off x="3148833" y="1465534"/>
          <a:ext cx="2332384" cy="3407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44550" rtl="0">
            <a:lnSpc>
              <a:spcPct val="90000"/>
            </a:lnSpc>
            <a:spcBef>
              <a:spcPct val="0"/>
            </a:spcBef>
            <a:spcAft>
              <a:spcPct val="15000"/>
            </a:spcAft>
            <a:buChar char="••"/>
          </a:pPr>
          <a:r>
            <a:rPr lang="en-US" sz="1900" b="1" kern="1200" dirty="0" smtClean="0">
              <a:latin typeface="+mj-lt"/>
            </a:rPr>
            <a:t>Guarding against improper information modification or destruction, including ensuring information nonrepudiation and authenticity</a:t>
          </a:r>
          <a:endParaRPr lang="en-US" sz="1900" b="1" kern="1200" dirty="0">
            <a:latin typeface="+mj-lt"/>
          </a:endParaRPr>
        </a:p>
      </dsp:txBody>
      <dsp:txXfrm>
        <a:off x="3148833" y="1465534"/>
        <a:ext cx="2332384" cy="3407619"/>
      </dsp:txXfrm>
    </dsp:sp>
    <dsp:sp modelId="{FAB70A0B-6355-A049-80C7-D281E9662899}">
      <dsp:nvSpPr>
        <dsp:cNvPr id="0" name=""/>
        <dsp:cNvSpPr/>
      </dsp:nvSpPr>
      <dsp:spPr>
        <a:xfrm>
          <a:off x="5723693" y="343125"/>
          <a:ext cx="2915480" cy="1026000"/>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rtl="0">
            <a:lnSpc>
              <a:spcPct val="90000"/>
            </a:lnSpc>
            <a:spcBef>
              <a:spcPct val="0"/>
            </a:spcBef>
            <a:spcAft>
              <a:spcPct val="35000"/>
            </a:spcAft>
          </a:pPr>
          <a:r>
            <a:rPr lang="en-US" sz="2400" b="1" kern="1200" dirty="0" smtClean="0">
              <a:solidFill>
                <a:schemeClr val="bg2">
                  <a:lumMod val="50000"/>
                </a:schemeClr>
              </a:solidFill>
              <a:latin typeface="+mj-lt"/>
            </a:rPr>
            <a:t>Availability</a:t>
          </a:r>
          <a:endParaRPr lang="en-US" sz="2400" kern="1200" dirty="0">
            <a:solidFill>
              <a:schemeClr val="bg2">
                <a:lumMod val="50000"/>
              </a:schemeClr>
            </a:solidFill>
            <a:latin typeface="+mj-lt"/>
          </a:endParaRPr>
        </a:p>
      </dsp:txBody>
      <dsp:txXfrm>
        <a:off x="6236693" y="343125"/>
        <a:ext cx="1889480" cy="1026000"/>
      </dsp:txXfrm>
    </dsp:sp>
    <dsp:sp modelId="{2A12BD47-4BDB-3343-9554-B0171B10A11F}">
      <dsp:nvSpPr>
        <dsp:cNvPr id="0" name=""/>
        <dsp:cNvSpPr/>
      </dsp:nvSpPr>
      <dsp:spPr>
        <a:xfrm>
          <a:off x="5935171" y="1539659"/>
          <a:ext cx="2332384" cy="3407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44550" rtl="0">
            <a:lnSpc>
              <a:spcPct val="90000"/>
            </a:lnSpc>
            <a:spcBef>
              <a:spcPct val="0"/>
            </a:spcBef>
            <a:spcAft>
              <a:spcPct val="15000"/>
            </a:spcAft>
            <a:buChar char="••"/>
          </a:pPr>
          <a:r>
            <a:rPr lang="en-US" sz="1900" b="1" kern="1200" dirty="0" smtClean="0">
              <a:latin typeface="+mj-lt"/>
            </a:rPr>
            <a:t>Ensuring timely and reliable access to and use of information</a:t>
          </a:r>
          <a:endParaRPr lang="en-US" sz="1900" b="1" kern="1200" dirty="0">
            <a:latin typeface="+mj-lt"/>
          </a:endParaRPr>
        </a:p>
      </dsp:txBody>
      <dsp:txXfrm>
        <a:off x="5935171" y="1539659"/>
        <a:ext cx="2332384" cy="340761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D1C139-1F44-7D42-97B4-7E1B3C61C310}">
      <dsp:nvSpPr>
        <dsp:cNvPr id="0" name=""/>
        <dsp:cNvSpPr/>
      </dsp:nvSpPr>
      <dsp:spPr>
        <a:xfrm>
          <a:off x="0" y="0"/>
          <a:ext cx="4343400" cy="4343400"/>
        </a:xfrm>
        <a:prstGeom prst="pie">
          <a:avLst>
            <a:gd name="adj1" fmla="val 5400000"/>
            <a:gd name="adj2" fmla="val 1620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62FAF4A-757D-EE44-8C29-6578B7BE8894}">
      <dsp:nvSpPr>
        <dsp:cNvPr id="0" name=""/>
        <dsp:cNvSpPr/>
      </dsp:nvSpPr>
      <dsp:spPr>
        <a:xfrm>
          <a:off x="2171700" y="0"/>
          <a:ext cx="5676900" cy="43434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US" sz="2500" b="0" kern="1200" dirty="0" smtClean="0">
              <a:latin typeface="+mj-lt"/>
            </a:rPr>
            <a:t>Protects against active attacks</a:t>
          </a:r>
          <a:endParaRPr lang="en-US" sz="2500" b="0" kern="1200" dirty="0">
            <a:latin typeface="+mj-lt"/>
          </a:endParaRPr>
        </a:p>
      </dsp:txBody>
      <dsp:txXfrm>
        <a:off x="2171700" y="0"/>
        <a:ext cx="2838450" cy="1303022"/>
      </dsp:txXfrm>
    </dsp:sp>
    <dsp:sp modelId="{A56489F7-EC62-A848-9DD9-B3572A72D705}">
      <dsp:nvSpPr>
        <dsp:cNvPr id="0" name=""/>
        <dsp:cNvSpPr/>
      </dsp:nvSpPr>
      <dsp:spPr>
        <a:xfrm>
          <a:off x="760096" y="1303022"/>
          <a:ext cx="2823207" cy="2823207"/>
        </a:xfrm>
        <a:prstGeom prst="pie">
          <a:avLst>
            <a:gd name="adj1" fmla="val 5400000"/>
            <a:gd name="adj2" fmla="val 16200000"/>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C4DDA5F-2390-A549-90B9-5F960E28DDE6}">
      <dsp:nvSpPr>
        <dsp:cNvPr id="0" name=""/>
        <dsp:cNvSpPr/>
      </dsp:nvSpPr>
      <dsp:spPr>
        <a:xfrm>
          <a:off x="2171700" y="1303022"/>
          <a:ext cx="5676900" cy="2823207"/>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US" sz="2500" b="0" kern="1200" dirty="0" smtClean="0">
              <a:latin typeface="+mj-lt"/>
            </a:rPr>
            <a:t>Verifies received message is authentic</a:t>
          </a:r>
          <a:endParaRPr lang="en-US" sz="2500" b="0" kern="1200" dirty="0">
            <a:latin typeface="+mj-lt"/>
          </a:endParaRPr>
        </a:p>
      </dsp:txBody>
      <dsp:txXfrm>
        <a:off x="2171700" y="1303022"/>
        <a:ext cx="2838450" cy="1303018"/>
      </dsp:txXfrm>
    </dsp:sp>
    <dsp:sp modelId="{9FB7C61E-C4DD-B747-BB29-DCE1D55CED32}">
      <dsp:nvSpPr>
        <dsp:cNvPr id="0" name=""/>
        <dsp:cNvSpPr/>
      </dsp:nvSpPr>
      <dsp:spPr>
        <a:xfrm>
          <a:off x="1520190" y="2606041"/>
          <a:ext cx="1303018" cy="1303018"/>
        </a:xfrm>
        <a:prstGeom prst="pie">
          <a:avLst>
            <a:gd name="adj1" fmla="val 5400000"/>
            <a:gd name="adj2" fmla="val 1620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960AB30-E228-0044-AB56-9832EFB3F416}">
      <dsp:nvSpPr>
        <dsp:cNvPr id="0" name=""/>
        <dsp:cNvSpPr/>
      </dsp:nvSpPr>
      <dsp:spPr>
        <a:xfrm>
          <a:off x="2171700" y="2606041"/>
          <a:ext cx="5676900" cy="1303018"/>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US" sz="2500" b="0" kern="1200" dirty="0" smtClean="0">
              <a:latin typeface="+mj-lt"/>
            </a:rPr>
            <a:t>Can use conventional encryption</a:t>
          </a:r>
          <a:endParaRPr lang="en-US" sz="2500" b="0" kern="1200" dirty="0">
            <a:latin typeface="+mj-lt"/>
          </a:endParaRPr>
        </a:p>
      </dsp:txBody>
      <dsp:txXfrm>
        <a:off x="2171700" y="2606041"/>
        <a:ext cx="2838450" cy="1303018"/>
      </dsp:txXfrm>
    </dsp:sp>
    <dsp:sp modelId="{F63C5721-CDCD-0E44-857F-A3B146150CD4}">
      <dsp:nvSpPr>
        <dsp:cNvPr id="0" name=""/>
        <dsp:cNvSpPr/>
      </dsp:nvSpPr>
      <dsp:spPr>
        <a:xfrm>
          <a:off x="5010149" y="1303022"/>
          <a:ext cx="2838450" cy="1303018"/>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114300" lvl="1" indent="-114300" algn="l" defTabSz="666750" rtl="0">
            <a:lnSpc>
              <a:spcPct val="90000"/>
            </a:lnSpc>
            <a:spcBef>
              <a:spcPct val="0"/>
            </a:spcBef>
            <a:spcAft>
              <a:spcPct val="15000"/>
            </a:spcAft>
            <a:buChar char="••"/>
          </a:pPr>
          <a:r>
            <a:rPr lang="en-US" sz="1500" b="0" kern="1200" dirty="0" smtClean="0">
              <a:latin typeface="+mj-lt"/>
            </a:rPr>
            <a:t>Contents have not been altered</a:t>
          </a:r>
          <a:endParaRPr lang="en-US" sz="1500" b="0" kern="1200" dirty="0">
            <a:latin typeface="+mj-lt"/>
          </a:endParaRPr>
        </a:p>
        <a:p>
          <a:pPr marL="114300" lvl="1" indent="-114300" algn="l" defTabSz="666750" rtl="0">
            <a:lnSpc>
              <a:spcPct val="90000"/>
            </a:lnSpc>
            <a:spcBef>
              <a:spcPct val="0"/>
            </a:spcBef>
            <a:spcAft>
              <a:spcPct val="15000"/>
            </a:spcAft>
            <a:buChar char="••"/>
          </a:pPr>
          <a:r>
            <a:rPr lang="en-US" sz="1500" b="0" kern="1200" dirty="0" smtClean="0">
              <a:latin typeface="+mj-lt"/>
            </a:rPr>
            <a:t>From authentic source</a:t>
          </a:r>
          <a:endParaRPr lang="en-US" sz="1500" b="0" kern="1200" dirty="0">
            <a:latin typeface="+mj-lt"/>
          </a:endParaRPr>
        </a:p>
        <a:p>
          <a:pPr marL="114300" lvl="1" indent="-114300" algn="l" defTabSz="666750" rtl="0">
            <a:lnSpc>
              <a:spcPct val="90000"/>
            </a:lnSpc>
            <a:spcBef>
              <a:spcPct val="0"/>
            </a:spcBef>
            <a:spcAft>
              <a:spcPct val="15000"/>
            </a:spcAft>
            <a:buChar char="••"/>
          </a:pPr>
          <a:r>
            <a:rPr lang="en-US" sz="1500" b="0" kern="1200" dirty="0" smtClean="0">
              <a:latin typeface="+mj-lt"/>
            </a:rPr>
            <a:t>Timely and in correct sequence</a:t>
          </a:r>
          <a:endParaRPr lang="en-US" sz="1500" b="0" kern="1200" dirty="0">
            <a:latin typeface="+mj-lt"/>
          </a:endParaRPr>
        </a:p>
      </dsp:txBody>
      <dsp:txXfrm>
        <a:off x="5010149" y="1303022"/>
        <a:ext cx="2838450" cy="1303018"/>
      </dsp:txXfrm>
    </dsp:sp>
    <dsp:sp modelId="{52907ABB-2798-234B-AC87-6694DC68A9CB}">
      <dsp:nvSpPr>
        <dsp:cNvPr id="0" name=""/>
        <dsp:cNvSpPr/>
      </dsp:nvSpPr>
      <dsp:spPr>
        <a:xfrm>
          <a:off x="5010149" y="2606041"/>
          <a:ext cx="2838450" cy="1303018"/>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114300" lvl="1" indent="-114300" algn="l" defTabSz="666750" rtl="0">
            <a:lnSpc>
              <a:spcPct val="90000"/>
            </a:lnSpc>
            <a:spcBef>
              <a:spcPct val="0"/>
            </a:spcBef>
            <a:spcAft>
              <a:spcPct val="15000"/>
            </a:spcAft>
            <a:buChar char="••"/>
          </a:pPr>
          <a:r>
            <a:rPr lang="en-US" sz="1500" b="0" kern="1200" dirty="0" smtClean="0">
              <a:latin typeface="+mj-lt"/>
            </a:rPr>
            <a:t>Only sender &amp; receiver share a key</a:t>
          </a:r>
          <a:endParaRPr lang="en-US" sz="1500" b="0" kern="1200" dirty="0">
            <a:latin typeface="+mj-lt"/>
          </a:endParaRPr>
        </a:p>
      </dsp:txBody>
      <dsp:txXfrm>
        <a:off x="5010149" y="2606041"/>
        <a:ext cx="2838450" cy="130301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26DE38-2859-234E-A384-CD35DA059009}">
      <dsp:nvSpPr>
        <dsp:cNvPr id="0" name=""/>
        <dsp:cNvSpPr/>
      </dsp:nvSpPr>
      <dsp:spPr>
        <a:xfrm>
          <a:off x="1004" y="355370"/>
          <a:ext cx="2350740" cy="11753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2865" tIns="41910" rIns="62865" bIns="41910" numCol="1" spcCol="1270" anchor="ctr" anchorCtr="0">
          <a:noAutofit/>
        </a:bodyPr>
        <a:lstStyle/>
        <a:p>
          <a:pPr lvl="0" algn="ctr" defTabSz="1466850" rtl="0">
            <a:lnSpc>
              <a:spcPct val="90000"/>
            </a:lnSpc>
            <a:spcBef>
              <a:spcPct val="0"/>
            </a:spcBef>
            <a:spcAft>
              <a:spcPct val="35000"/>
            </a:spcAft>
          </a:pPr>
          <a:r>
            <a:rPr lang="en-US" sz="3300" kern="1200" dirty="0" smtClean="0"/>
            <a:t>Subject</a:t>
          </a:r>
          <a:endParaRPr lang="en-US" sz="3300" kern="1200" dirty="0"/>
        </a:p>
      </dsp:txBody>
      <dsp:txXfrm>
        <a:off x="35429" y="389795"/>
        <a:ext cx="2281890" cy="1106520"/>
      </dsp:txXfrm>
    </dsp:sp>
    <dsp:sp modelId="{4D9BCE03-01E7-8442-869B-F522DB954724}">
      <dsp:nvSpPr>
        <dsp:cNvPr id="0" name=""/>
        <dsp:cNvSpPr/>
      </dsp:nvSpPr>
      <dsp:spPr>
        <a:xfrm>
          <a:off x="236078" y="1530740"/>
          <a:ext cx="235074" cy="881527"/>
        </a:xfrm>
        <a:custGeom>
          <a:avLst/>
          <a:gdLst/>
          <a:ahLst/>
          <a:cxnLst/>
          <a:rect l="0" t="0" r="0" b="0"/>
          <a:pathLst>
            <a:path>
              <a:moveTo>
                <a:pt x="0" y="0"/>
              </a:moveTo>
              <a:lnTo>
                <a:pt x="0" y="881527"/>
              </a:lnTo>
              <a:lnTo>
                <a:pt x="235074" y="88152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DC5A4C9-84B9-8D4B-ABB0-8B751FEFC374}">
      <dsp:nvSpPr>
        <dsp:cNvPr id="0" name=""/>
        <dsp:cNvSpPr/>
      </dsp:nvSpPr>
      <dsp:spPr>
        <a:xfrm>
          <a:off x="471152" y="1824582"/>
          <a:ext cx="1880592" cy="117537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rtl="0">
            <a:lnSpc>
              <a:spcPct val="90000"/>
            </a:lnSpc>
            <a:spcBef>
              <a:spcPct val="0"/>
            </a:spcBef>
            <a:spcAft>
              <a:spcPct val="35000"/>
            </a:spcAft>
          </a:pPr>
          <a:r>
            <a:rPr lang="en-US" sz="1600" kern="1200" dirty="0" smtClean="0">
              <a:latin typeface="+mj-lt"/>
            </a:rPr>
            <a:t>An entity capable of accessing </a:t>
          </a:r>
          <a:r>
            <a:rPr lang="en-US" sz="1400" kern="1200" dirty="0" smtClean="0">
              <a:latin typeface="+mj-lt"/>
            </a:rPr>
            <a:t>objects</a:t>
          </a:r>
          <a:endParaRPr lang="en-US" sz="1400" kern="1200" dirty="0">
            <a:latin typeface="+mj-lt"/>
          </a:endParaRPr>
        </a:p>
      </dsp:txBody>
      <dsp:txXfrm>
        <a:off x="505577" y="1859007"/>
        <a:ext cx="1811742" cy="1106520"/>
      </dsp:txXfrm>
    </dsp:sp>
    <dsp:sp modelId="{69A672A6-2F67-DE42-BA13-99F6E1FB1730}">
      <dsp:nvSpPr>
        <dsp:cNvPr id="0" name=""/>
        <dsp:cNvSpPr/>
      </dsp:nvSpPr>
      <dsp:spPr>
        <a:xfrm>
          <a:off x="236078" y="1530740"/>
          <a:ext cx="235074" cy="2350740"/>
        </a:xfrm>
        <a:custGeom>
          <a:avLst/>
          <a:gdLst/>
          <a:ahLst/>
          <a:cxnLst/>
          <a:rect l="0" t="0" r="0" b="0"/>
          <a:pathLst>
            <a:path>
              <a:moveTo>
                <a:pt x="0" y="0"/>
              </a:moveTo>
              <a:lnTo>
                <a:pt x="0" y="2350740"/>
              </a:lnTo>
              <a:lnTo>
                <a:pt x="235074" y="235074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F0C771B-DDE4-6B47-B4DC-008564CEE0E5}">
      <dsp:nvSpPr>
        <dsp:cNvPr id="0" name=""/>
        <dsp:cNvSpPr/>
      </dsp:nvSpPr>
      <dsp:spPr>
        <a:xfrm>
          <a:off x="471152" y="3293795"/>
          <a:ext cx="1880592" cy="117537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t" anchorCtr="0">
          <a:noAutofit/>
        </a:bodyPr>
        <a:lstStyle/>
        <a:p>
          <a:pPr lvl="0" algn="l" defTabSz="711200" rtl="0">
            <a:lnSpc>
              <a:spcPct val="90000"/>
            </a:lnSpc>
            <a:spcBef>
              <a:spcPct val="0"/>
            </a:spcBef>
            <a:spcAft>
              <a:spcPct val="35000"/>
            </a:spcAft>
          </a:pPr>
          <a:r>
            <a:rPr lang="en-US" sz="1600" kern="1200" dirty="0" smtClean="0">
              <a:latin typeface="+mj-lt"/>
            </a:rPr>
            <a:t>Three classes</a:t>
          </a:r>
          <a:endParaRPr lang="en-US" sz="1600" kern="1200" dirty="0">
            <a:latin typeface="+mj-lt"/>
          </a:endParaRPr>
        </a:p>
        <a:p>
          <a:pPr marL="171450" lvl="1" indent="-171450" algn="l" defTabSz="711200" rtl="0">
            <a:lnSpc>
              <a:spcPct val="90000"/>
            </a:lnSpc>
            <a:spcBef>
              <a:spcPct val="0"/>
            </a:spcBef>
            <a:spcAft>
              <a:spcPct val="15000"/>
            </a:spcAft>
            <a:buChar char="••"/>
          </a:pPr>
          <a:r>
            <a:rPr lang="en-US" sz="1600" kern="1200" dirty="0" smtClean="0">
              <a:latin typeface="+mj-lt"/>
            </a:rPr>
            <a:t>Owner</a:t>
          </a:r>
          <a:endParaRPr lang="en-US" sz="1600" kern="1200" dirty="0">
            <a:latin typeface="+mj-lt"/>
          </a:endParaRPr>
        </a:p>
        <a:p>
          <a:pPr marL="171450" lvl="1" indent="-171450" algn="l" defTabSz="711200" rtl="0">
            <a:lnSpc>
              <a:spcPct val="90000"/>
            </a:lnSpc>
            <a:spcBef>
              <a:spcPct val="0"/>
            </a:spcBef>
            <a:spcAft>
              <a:spcPct val="15000"/>
            </a:spcAft>
            <a:buChar char="••"/>
          </a:pPr>
          <a:r>
            <a:rPr lang="en-US" sz="1600" kern="1200" dirty="0" smtClean="0">
              <a:latin typeface="+mj-lt"/>
            </a:rPr>
            <a:t>Group</a:t>
          </a:r>
          <a:endParaRPr lang="en-US" sz="1600" kern="1200" dirty="0">
            <a:latin typeface="+mj-lt"/>
          </a:endParaRPr>
        </a:p>
        <a:p>
          <a:pPr marL="171450" lvl="1" indent="-171450" algn="l" defTabSz="711200" rtl="0">
            <a:lnSpc>
              <a:spcPct val="90000"/>
            </a:lnSpc>
            <a:spcBef>
              <a:spcPct val="0"/>
            </a:spcBef>
            <a:spcAft>
              <a:spcPct val="15000"/>
            </a:spcAft>
            <a:buChar char="••"/>
          </a:pPr>
          <a:r>
            <a:rPr lang="en-US" sz="1600" kern="1200" dirty="0" smtClean="0">
              <a:latin typeface="+mj-lt"/>
            </a:rPr>
            <a:t>World </a:t>
          </a:r>
          <a:endParaRPr lang="en-US" sz="1600" kern="1200" dirty="0">
            <a:latin typeface="+mj-lt"/>
          </a:endParaRPr>
        </a:p>
      </dsp:txBody>
      <dsp:txXfrm>
        <a:off x="505577" y="3328220"/>
        <a:ext cx="1811742" cy="1106520"/>
      </dsp:txXfrm>
    </dsp:sp>
    <dsp:sp modelId="{48B88BE4-134C-C84A-B477-DFC03883A819}">
      <dsp:nvSpPr>
        <dsp:cNvPr id="0" name=""/>
        <dsp:cNvSpPr/>
      </dsp:nvSpPr>
      <dsp:spPr>
        <a:xfrm>
          <a:off x="2939429" y="355370"/>
          <a:ext cx="2350740" cy="11753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2865" tIns="41910" rIns="62865" bIns="41910" numCol="1" spcCol="1270" anchor="ctr" anchorCtr="0">
          <a:noAutofit/>
        </a:bodyPr>
        <a:lstStyle/>
        <a:p>
          <a:pPr lvl="0" algn="ctr" defTabSz="1466850" rtl="0">
            <a:lnSpc>
              <a:spcPct val="90000"/>
            </a:lnSpc>
            <a:spcBef>
              <a:spcPct val="0"/>
            </a:spcBef>
            <a:spcAft>
              <a:spcPct val="35000"/>
            </a:spcAft>
          </a:pPr>
          <a:r>
            <a:rPr lang="en-US" sz="3300" kern="1200" dirty="0" smtClean="0"/>
            <a:t>Object</a:t>
          </a:r>
          <a:endParaRPr lang="en-US" sz="3300" kern="1200" dirty="0"/>
        </a:p>
      </dsp:txBody>
      <dsp:txXfrm>
        <a:off x="2973854" y="389795"/>
        <a:ext cx="2281890" cy="1106520"/>
      </dsp:txXfrm>
    </dsp:sp>
    <dsp:sp modelId="{33D72060-E235-0E41-8D2F-EB3C45D4CE02}">
      <dsp:nvSpPr>
        <dsp:cNvPr id="0" name=""/>
        <dsp:cNvSpPr/>
      </dsp:nvSpPr>
      <dsp:spPr>
        <a:xfrm>
          <a:off x="3174503" y="1530740"/>
          <a:ext cx="235074" cy="881527"/>
        </a:xfrm>
        <a:custGeom>
          <a:avLst/>
          <a:gdLst/>
          <a:ahLst/>
          <a:cxnLst/>
          <a:rect l="0" t="0" r="0" b="0"/>
          <a:pathLst>
            <a:path>
              <a:moveTo>
                <a:pt x="0" y="0"/>
              </a:moveTo>
              <a:lnTo>
                <a:pt x="0" y="881527"/>
              </a:lnTo>
              <a:lnTo>
                <a:pt x="235074" y="88152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B6F0E16-4B1A-404A-9518-54A090B1A22D}">
      <dsp:nvSpPr>
        <dsp:cNvPr id="0" name=""/>
        <dsp:cNvSpPr/>
      </dsp:nvSpPr>
      <dsp:spPr>
        <a:xfrm>
          <a:off x="3409577" y="1824582"/>
          <a:ext cx="1880592" cy="117537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rtl="0">
            <a:lnSpc>
              <a:spcPct val="90000"/>
            </a:lnSpc>
            <a:spcBef>
              <a:spcPct val="0"/>
            </a:spcBef>
            <a:spcAft>
              <a:spcPct val="35000"/>
            </a:spcAft>
          </a:pPr>
          <a:r>
            <a:rPr lang="en-US" sz="1600" kern="1200" dirty="0" smtClean="0">
              <a:latin typeface="+mj-lt"/>
            </a:rPr>
            <a:t>A resource to which access is controlled</a:t>
          </a:r>
          <a:endParaRPr lang="en-US" sz="1600" kern="1200" dirty="0">
            <a:latin typeface="+mj-lt"/>
          </a:endParaRPr>
        </a:p>
      </dsp:txBody>
      <dsp:txXfrm>
        <a:off x="3444002" y="1859007"/>
        <a:ext cx="1811742" cy="1106520"/>
      </dsp:txXfrm>
    </dsp:sp>
    <dsp:sp modelId="{04BFF2C1-8F72-EE47-AEC2-0DD134469338}">
      <dsp:nvSpPr>
        <dsp:cNvPr id="0" name=""/>
        <dsp:cNvSpPr/>
      </dsp:nvSpPr>
      <dsp:spPr>
        <a:xfrm>
          <a:off x="3174503" y="1530740"/>
          <a:ext cx="235074" cy="2350740"/>
        </a:xfrm>
        <a:custGeom>
          <a:avLst/>
          <a:gdLst/>
          <a:ahLst/>
          <a:cxnLst/>
          <a:rect l="0" t="0" r="0" b="0"/>
          <a:pathLst>
            <a:path>
              <a:moveTo>
                <a:pt x="0" y="0"/>
              </a:moveTo>
              <a:lnTo>
                <a:pt x="0" y="2350740"/>
              </a:lnTo>
              <a:lnTo>
                <a:pt x="235074" y="235074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B41BC7C-E317-FA4D-AC23-8C55E05F4D0E}">
      <dsp:nvSpPr>
        <dsp:cNvPr id="0" name=""/>
        <dsp:cNvSpPr/>
      </dsp:nvSpPr>
      <dsp:spPr>
        <a:xfrm>
          <a:off x="3409577" y="3293795"/>
          <a:ext cx="1880592" cy="117537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rtl="0">
            <a:lnSpc>
              <a:spcPct val="90000"/>
            </a:lnSpc>
            <a:spcBef>
              <a:spcPct val="0"/>
            </a:spcBef>
            <a:spcAft>
              <a:spcPct val="35000"/>
            </a:spcAft>
          </a:pPr>
          <a:r>
            <a:rPr lang="en-US" sz="1600" kern="1200" dirty="0" smtClean="0">
              <a:latin typeface="+mj-lt"/>
            </a:rPr>
            <a:t>Entity used to contain and/or receive information</a:t>
          </a:r>
          <a:endParaRPr lang="en-US" sz="1600" kern="1200" dirty="0">
            <a:latin typeface="+mj-lt"/>
          </a:endParaRPr>
        </a:p>
      </dsp:txBody>
      <dsp:txXfrm>
        <a:off x="3444002" y="3328220"/>
        <a:ext cx="1811742" cy="1106520"/>
      </dsp:txXfrm>
    </dsp:sp>
    <dsp:sp modelId="{D5A2FB43-E767-9348-8AA1-AA50D365A6F3}">
      <dsp:nvSpPr>
        <dsp:cNvPr id="0" name=""/>
        <dsp:cNvSpPr/>
      </dsp:nvSpPr>
      <dsp:spPr>
        <a:xfrm>
          <a:off x="5877855" y="355370"/>
          <a:ext cx="2350740" cy="11753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2865" tIns="41910" rIns="62865" bIns="41910" numCol="1" spcCol="1270" anchor="ctr" anchorCtr="0">
          <a:noAutofit/>
        </a:bodyPr>
        <a:lstStyle/>
        <a:p>
          <a:pPr lvl="0" algn="ctr" defTabSz="1466850" rtl="0">
            <a:lnSpc>
              <a:spcPct val="90000"/>
            </a:lnSpc>
            <a:spcBef>
              <a:spcPct val="0"/>
            </a:spcBef>
            <a:spcAft>
              <a:spcPct val="35000"/>
            </a:spcAft>
          </a:pPr>
          <a:r>
            <a:rPr lang="en-US" sz="3300" kern="1200" dirty="0" smtClean="0"/>
            <a:t>Access right</a:t>
          </a:r>
          <a:endParaRPr lang="en-US" sz="3300" kern="1200" dirty="0"/>
        </a:p>
      </dsp:txBody>
      <dsp:txXfrm>
        <a:off x="5912280" y="389795"/>
        <a:ext cx="2281890" cy="1106520"/>
      </dsp:txXfrm>
    </dsp:sp>
    <dsp:sp modelId="{6D843FA0-C694-9346-AC8A-DE12C2286F40}">
      <dsp:nvSpPr>
        <dsp:cNvPr id="0" name=""/>
        <dsp:cNvSpPr/>
      </dsp:nvSpPr>
      <dsp:spPr>
        <a:xfrm>
          <a:off x="6112929" y="1530740"/>
          <a:ext cx="235074" cy="881527"/>
        </a:xfrm>
        <a:custGeom>
          <a:avLst/>
          <a:gdLst/>
          <a:ahLst/>
          <a:cxnLst/>
          <a:rect l="0" t="0" r="0" b="0"/>
          <a:pathLst>
            <a:path>
              <a:moveTo>
                <a:pt x="0" y="0"/>
              </a:moveTo>
              <a:lnTo>
                <a:pt x="0" y="881527"/>
              </a:lnTo>
              <a:lnTo>
                <a:pt x="235074" y="88152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6A0F7E4-7B09-0B49-8B79-15F8D9840480}">
      <dsp:nvSpPr>
        <dsp:cNvPr id="0" name=""/>
        <dsp:cNvSpPr/>
      </dsp:nvSpPr>
      <dsp:spPr>
        <a:xfrm>
          <a:off x="6348003" y="1824582"/>
          <a:ext cx="1880592" cy="117537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rtl="0">
            <a:lnSpc>
              <a:spcPct val="90000"/>
            </a:lnSpc>
            <a:spcBef>
              <a:spcPct val="0"/>
            </a:spcBef>
            <a:spcAft>
              <a:spcPct val="35000"/>
            </a:spcAft>
          </a:pPr>
          <a:r>
            <a:rPr lang="en-US" sz="1600" kern="1200" dirty="0" smtClean="0">
              <a:latin typeface="+mj-lt"/>
            </a:rPr>
            <a:t>Describes the way in which a subject may access an object</a:t>
          </a:r>
          <a:endParaRPr lang="en-US" sz="1600" kern="1200" dirty="0">
            <a:latin typeface="+mj-lt"/>
          </a:endParaRPr>
        </a:p>
      </dsp:txBody>
      <dsp:txXfrm>
        <a:off x="6382428" y="1859007"/>
        <a:ext cx="1811742" cy="1106520"/>
      </dsp:txXfrm>
    </dsp:sp>
    <dsp:sp modelId="{422975D2-FB83-5A4F-AF43-C42608220E05}">
      <dsp:nvSpPr>
        <dsp:cNvPr id="0" name=""/>
        <dsp:cNvSpPr/>
      </dsp:nvSpPr>
      <dsp:spPr>
        <a:xfrm>
          <a:off x="6112929" y="1530740"/>
          <a:ext cx="235074" cy="2350740"/>
        </a:xfrm>
        <a:custGeom>
          <a:avLst/>
          <a:gdLst/>
          <a:ahLst/>
          <a:cxnLst/>
          <a:rect l="0" t="0" r="0" b="0"/>
          <a:pathLst>
            <a:path>
              <a:moveTo>
                <a:pt x="0" y="0"/>
              </a:moveTo>
              <a:lnTo>
                <a:pt x="0" y="2350740"/>
              </a:lnTo>
              <a:lnTo>
                <a:pt x="235074" y="235074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1306691-4486-5547-9EE1-B6477D677FF6}">
      <dsp:nvSpPr>
        <dsp:cNvPr id="0" name=""/>
        <dsp:cNvSpPr/>
      </dsp:nvSpPr>
      <dsp:spPr>
        <a:xfrm>
          <a:off x="6348003" y="3293795"/>
          <a:ext cx="1880592" cy="117537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t" anchorCtr="0">
          <a:noAutofit/>
        </a:bodyPr>
        <a:lstStyle/>
        <a:p>
          <a:pPr lvl="0" algn="l" defTabSz="800100" rtl="0">
            <a:lnSpc>
              <a:spcPct val="90000"/>
            </a:lnSpc>
            <a:spcBef>
              <a:spcPct val="0"/>
            </a:spcBef>
            <a:spcAft>
              <a:spcPct val="35000"/>
            </a:spcAft>
          </a:pPr>
          <a:r>
            <a:rPr lang="en-US" sz="1800" kern="1200" dirty="0" smtClean="0">
              <a:latin typeface="+mj-lt"/>
              <a:cs typeface="Palatino Linotype (Body)"/>
            </a:rPr>
            <a:t>Could include:</a:t>
          </a:r>
          <a:endParaRPr lang="en-US" sz="1800" kern="1200" dirty="0">
            <a:latin typeface="+mj-lt"/>
            <a:cs typeface="Palatino Linotype (Body)"/>
          </a:endParaRPr>
        </a:p>
        <a:p>
          <a:pPr marL="114300" lvl="1" indent="-114300" algn="l" defTabSz="533400" rtl="0">
            <a:lnSpc>
              <a:spcPct val="90000"/>
            </a:lnSpc>
            <a:spcBef>
              <a:spcPct val="0"/>
            </a:spcBef>
            <a:spcAft>
              <a:spcPct val="15000"/>
            </a:spcAft>
            <a:buChar char="••"/>
          </a:pPr>
          <a:r>
            <a:rPr lang="en-US" sz="1200" kern="1200" dirty="0" smtClean="0">
              <a:latin typeface="+mj-lt"/>
              <a:cs typeface="Palatino Linotype (Body)"/>
            </a:rPr>
            <a:t>Read, Write, Execute, Delete, Create, </a:t>
          </a:r>
          <a:r>
            <a:rPr lang="en-US" sz="1200" kern="1200" dirty="0" smtClean="0">
              <a:latin typeface="+mj-lt"/>
            </a:rPr>
            <a:t>Search...</a:t>
          </a:r>
          <a:endParaRPr lang="en-US" sz="1200" kern="1200" dirty="0">
            <a:latin typeface="+mj-lt"/>
            <a:cs typeface="Palatino Linotype (Body)"/>
          </a:endParaRPr>
        </a:p>
      </dsp:txBody>
      <dsp:txXfrm>
        <a:off x="6382428" y="3328220"/>
        <a:ext cx="1811742" cy="110652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B2FE9-FA50-DA46-8BBC-B613515C1146}">
      <dsp:nvSpPr>
        <dsp:cNvPr id="0" name=""/>
        <dsp:cNvSpPr/>
      </dsp:nvSpPr>
      <dsp:spPr>
        <a:xfrm rot="16200000">
          <a:off x="-1646604" y="1651024"/>
          <a:ext cx="4853136" cy="1551086"/>
        </a:xfrm>
        <a:prstGeom prst="flowChartManualOperation">
          <a:avLst/>
        </a:prstGeom>
        <a:solidFill>
          <a:schemeClr val="accent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0" tIns="0" rIns="101600" bIns="0" numCol="1" spcCol="1270" anchor="ctr" anchorCtr="0">
          <a:noAutofit/>
        </a:bodyPr>
        <a:lstStyle/>
        <a:p>
          <a:pPr lvl="0" algn="ctr" defTabSz="711200" rtl="0">
            <a:lnSpc>
              <a:spcPct val="90000"/>
            </a:lnSpc>
            <a:spcBef>
              <a:spcPct val="0"/>
            </a:spcBef>
            <a:spcAft>
              <a:spcPct val="35000"/>
            </a:spcAft>
          </a:pPr>
          <a:r>
            <a:rPr lang="en-US" sz="1600" b="1" kern="1200" dirty="0" smtClean="0"/>
            <a:t>Can define authorizations that express conditions on properties of both the resource and the subject</a:t>
          </a:r>
          <a:endParaRPr lang="en-US" sz="1600" b="1" kern="1200" dirty="0"/>
        </a:p>
      </dsp:txBody>
      <dsp:txXfrm rot="5400000">
        <a:off x="4421" y="970626"/>
        <a:ext cx="1551086" cy="2911882"/>
      </dsp:txXfrm>
    </dsp:sp>
    <dsp:sp modelId="{07A3739F-938E-034F-916B-9F2DC8996AD9}">
      <dsp:nvSpPr>
        <dsp:cNvPr id="0" name=""/>
        <dsp:cNvSpPr/>
      </dsp:nvSpPr>
      <dsp:spPr>
        <a:xfrm rot="16200000">
          <a:off x="20813" y="1651024"/>
          <a:ext cx="4853136" cy="1551086"/>
        </a:xfrm>
        <a:prstGeom prst="flowChartManualOperation">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0" tIns="0" rIns="89200" bIns="0" numCol="1" spcCol="1270" anchor="ctr" anchorCtr="0">
          <a:noAutofit/>
        </a:bodyPr>
        <a:lstStyle/>
        <a:p>
          <a:pPr lvl="0" algn="ctr" defTabSz="622300" rtl="0">
            <a:lnSpc>
              <a:spcPct val="90000"/>
            </a:lnSpc>
            <a:spcBef>
              <a:spcPct val="0"/>
            </a:spcBef>
            <a:spcAft>
              <a:spcPct val="35000"/>
            </a:spcAft>
          </a:pPr>
          <a:r>
            <a:rPr lang="en-US" sz="1400" b="1" kern="1200" dirty="0" smtClean="0"/>
            <a:t>Strength is its flexibility and expressive power</a:t>
          </a:r>
          <a:endParaRPr lang="en-US" sz="1400" b="1" kern="1200" dirty="0"/>
        </a:p>
      </dsp:txBody>
      <dsp:txXfrm rot="5400000">
        <a:off x="1671838" y="970626"/>
        <a:ext cx="1551086" cy="2911882"/>
      </dsp:txXfrm>
    </dsp:sp>
    <dsp:sp modelId="{86BAC080-CAC7-334F-A47F-247284CF062D}">
      <dsp:nvSpPr>
        <dsp:cNvPr id="0" name=""/>
        <dsp:cNvSpPr/>
      </dsp:nvSpPr>
      <dsp:spPr>
        <a:xfrm rot="16200000">
          <a:off x="1688232" y="1651024"/>
          <a:ext cx="4853136" cy="1551086"/>
        </a:xfrm>
        <a:prstGeom prst="flowChartManualOperation">
          <a:avLst/>
        </a:prstGeom>
        <a:solidFill>
          <a:schemeClr val="accent4">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0" tIns="0" rIns="89200" bIns="0" numCol="1" spcCol="1270" anchor="ctr" anchorCtr="0">
          <a:noAutofit/>
        </a:bodyPr>
        <a:lstStyle/>
        <a:p>
          <a:pPr lvl="0" algn="ctr" defTabSz="622300" rtl="0">
            <a:lnSpc>
              <a:spcPct val="90000"/>
            </a:lnSpc>
            <a:spcBef>
              <a:spcPct val="0"/>
            </a:spcBef>
            <a:spcAft>
              <a:spcPct val="35000"/>
            </a:spcAft>
          </a:pPr>
          <a:r>
            <a:rPr lang="en-US" sz="1400" b="1" kern="1200" dirty="0" smtClean="0"/>
            <a:t>Main obstacle to its adoption in real systems has been concern about the performance impact of evaluating predicates on both resource and user properties for each access</a:t>
          </a:r>
          <a:endParaRPr lang="en-US" sz="1400" b="1" kern="1200" dirty="0"/>
        </a:p>
      </dsp:txBody>
      <dsp:txXfrm rot="5400000">
        <a:off x="3339257" y="970626"/>
        <a:ext cx="1551086" cy="2911882"/>
      </dsp:txXfrm>
    </dsp:sp>
    <dsp:sp modelId="{7366F1B3-F41D-704B-8414-15AA9C1F35CD}">
      <dsp:nvSpPr>
        <dsp:cNvPr id="0" name=""/>
        <dsp:cNvSpPr/>
      </dsp:nvSpPr>
      <dsp:spPr>
        <a:xfrm rot="16200000">
          <a:off x="3355650" y="1651024"/>
          <a:ext cx="4853136" cy="1551086"/>
        </a:xfrm>
        <a:prstGeom prst="flowChartManualOperation">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0" tIns="0" rIns="89200" bIns="0" numCol="1" spcCol="1270" anchor="ctr" anchorCtr="0">
          <a:noAutofit/>
        </a:bodyPr>
        <a:lstStyle/>
        <a:p>
          <a:pPr lvl="0" algn="ctr" defTabSz="622300" rtl="0">
            <a:lnSpc>
              <a:spcPct val="90000"/>
            </a:lnSpc>
            <a:spcBef>
              <a:spcPct val="0"/>
            </a:spcBef>
            <a:spcAft>
              <a:spcPct val="35000"/>
            </a:spcAft>
          </a:pPr>
          <a:r>
            <a:rPr lang="en-US" sz="1400" b="1" kern="1200" dirty="0" smtClean="0"/>
            <a:t>Web services have been pioneering technologies through the introduction of the </a:t>
          </a:r>
          <a:r>
            <a:rPr lang="en-US" sz="1400" b="1" kern="1200" dirty="0" err="1" smtClean="0"/>
            <a:t>eXtensible</a:t>
          </a:r>
          <a:r>
            <a:rPr lang="en-US" sz="1400" b="1" kern="1200" dirty="0" smtClean="0"/>
            <a:t> Access Control Markup Language (XAMCL)</a:t>
          </a:r>
          <a:endParaRPr lang="en-US" sz="1400" b="1" kern="1200" dirty="0"/>
        </a:p>
      </dsp:txBody>
      <dsp:txXfrm rot="5400000">
        <a:off x="5006675" y="970626"/>
        <a:ext cx="1551086" cy="2911882"/>
      </dsp:txXfrm>
    </dsp:sp>
    <dsp:sp modelId="{22319A17-68EB-5042-8692-CE160831B4F6}">
      <dsp:nvSpPr>
        <dsp:cNvPr id="0" name=""/>
        <dsp:cNvSpPr/>
      </dsp:nvSpPr>
      <dsp:spPr>
        <a:xfrm rot="16200000">
          <a:off x="5023068" y="1651024"/>
          <a:ext cx="4853136" cy="1551086"/>
        </a:xfrm>
        <a:prstGeom prst="flowChartManualOperation">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0" tIns="0" rIns="89200" bIns="0" numCol="1" spcCol="1270" anchor="ctr" anchorCtr="0">
          <a:noAutofit/>
        </a:bodyPr>
        <a:lstStyle/>
        <a:p>
          <a:pPr lvl="0" algn="ctr" defTabSz="622300" rtl="0">
            <a:lnSpc>
              <a:spcPct val="90000"/>
            </a:lnSpc>
            <a:spcBef>
              <a:spcPct val="0"/>
            </a:spcBef>
            <a:spcAft>
              <a:spcPct val="35000"/>
            </a:spcAft>
          </a:pPr>
          <a:r>
            <a:rPr lang="en-US" sz="1400" b="1" kern="1200" dirty="0" smtClean="0"/>
            <a:t>There is considerable interest in applying the model to cloud services</a:t>
          </a:r>
          <a:endParaRPr lang="en-US" sz="1400" b="1" kern="1200" dirty="0"/>
        </a:p>
      </dsp:txBody>
      <dsp:txXfrm rot="5400000">
        <a:off x="6674093" y="970626"/>
        <a:ext cx="1551086" cy="291188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7D8EEB-2049-2648-AFC6-C22C20A27F4A}">
      <dsp:nvSpPr>
        <dsp:cNvPr id="0" name=""/>
        <dsp:cNvSpPr/>
      </dsp:nvSpPr>
      <dsp:spPr>
        <a:xfrm>
          <a:off x="1680" y="1344372"/>
          <a:ext cx="2221720" cy="1832454"/>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lang="en-US" sz="1600" kern="1200" smtClean="0"/>
            <a:t>Manual defensive coding practices</a:t>
          </a:r>
          <a:endParaRPr lang="en-US" sz="1600" kern="1200" dirty="0" smtClean="0"/>
        </a:p>
        <a:p>
          <a:pPr marL="171450" lvl="1" indent="-171450" algn="l" defTabSz="711200">
            <a:lnSpc>
              <a:spcPct val="90000"/>
            </a:lnSpc>
            <a:spcBef>
              <a:spcPct val="0"/>
            </a:spcBef>
            <a:spcAft>
              <a:spcPct val="15000"/>
            </a:spcAft>
            <a:buChar char="••"/>
          </a:pPr>
          <a:r>
            <a:rPr lang="en-US" sz="1600" kern="1200" smtClean="0"/>
            <a:t>Parameterized query insertion</a:t>
          </a:r>
          <a:endParaRPr lang="en-US" sz="1600" kern="1200" dirty="0" smtClean="0"/>
        </a:p>
      </dsp:txBody>
      <dsp:txXfrm>
        <a:off x="43850" y="1386542"/>
        <a:ext cx="2137380" cy="1355445"/>
      </dsp:txXfrm>
    </dsp:sp>
    <dsp:sp modelId="{36B41190-F35A-FA4E-BE30-2333622E25B8}">
      <dsp:nvSpPr>
        <dsp:cNvPr id="0" name=""/>
        <dsp:cNvSpPr/>
      </dsp:nvSpPr>
      <dsp:spPr>
        <a:xfrm>
          <a:off x="2209792" y="1371611"/>
          <a:ext cx="2395610" cy="2395610"/>
        </a:xfrm>
        <a:prstGeom prst="leftCircularArrow">
          <a:avLst>
            <a:gd name="adj1" fmla="val 2928"/>
            <a:gd name="adj2" fmla="val 358455"/>
            <a:gd name="adj3" fmla="val 2133965"/>
            <a:gd name="adj4" fmla="val 9024489"/>
            <a:gd name="adj5" fmla="val 3416"/>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3A75B8A-063E-3442-9A98-7A55C4BAC8A9}">
      <dsp:nvSpPr>
        <dsp:cNvPr id="0" name=""/>
        <dsp:cNvSpPr/>
      </dsp:nvSpPr>
      <dsp:spPr>
        <a:xfrm>
          <a:off x="495396" y="2784158"/>
          <a:ext cx="1974862" cy="785337"/>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smtClean="0"/>
            <a:t>Defensive coding</a:t>
          </a:r>
          <a:endParaRPr lang="en-US" sz="2200" kern="1200" dirty="0"/>
        </a:p>
      </dsp:txBody>
      <dsp:txXfrm>
        <a:off x="518398" y="2807160"/>
        <a:ext cx="1928858" cy="739333"/>
      </dsp:txXfrm>
    </dsp:sp>
    <dsp:sp modelId="{825BAB85-B5AC-C240-B731-B8A3809F9D5A}">
      <dsp:nvSpPr>
        <dsp:cNvPr id="0" name=""/>
        <dsp:cNvSpPr/>
      </dsp:nvSpPr>
      <dsp:spPr>
        <a:xfrm>
          <a:off x="2804310" y="1344372"/>
          <a:ext cx="2221720" cy="1832454"/>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lang="en-US" sz="1600" kern="1200" smtClean="0"/>
            <a:t>Signature based</a:t>
          </a:r>
          <a:endParaRPr lang="en-US" sz="1600" kern="1200" dirty="0" smtClean="0"/>
        </a:p>
        <a:p>
          <a:pPr marL="171450" lvl="1" indent="-171450" algn="l" defTabSz="711200">
            <a:lnSpc>
              <a:spcPct val="90000"/>
            </a:lnSpc>
            <a:spcBef>
              <a:spcPct val="0"/>
            </a:spcBef>
            <a:spcAft>
              <a:spcPct val="15000"/>
            </a:spcAft>
            <a:buChar char="••"/>
          </a:pPr>
          <a:r>
            <a:rPr lang="en-US" sz="1600" kern="1200" smtClean="0"/>
            <a:t>Anomaly based</a:t>
          </a:r>
          <a:endParaRPr lang="en-US" sz="1600" kern="1200" dirty="0" smtClean="0"/>
        </a:p>
        <a:p>
          <a:pPr marL="171450" lvl="1" indent="-171450" algn="l" defTabSz="711200">
            <a:lnSpc>
              <a:spcPct val="90000"/>
            </a:lnSpc>
            <a:spcBef>
              <a:spcPct val="0"/>
            </a:spcBef>
            <a:spcAft>
              <a:spcPct val="15000"/>
            </a:spcAft>
            <a:buChar char="••"/>
          </a:pPr>
          <a:r>
            <a:rPr lang="en-US" sz="1600" kern="1200" smtClean="0"/>
            <a:t>Code analysis</a:t>
          </a:r>
          <a:endParaRPr lang="en-US" sz="1600" kern="1200" dirty="0" smtClean="0"/>
        </a:p>
      </dsp:txBody>
      <dsp:txXfrm>
        <a:off x="2846480" y="1779211"/>
        <a:ext cx="2137380" cy="1355445"/>
      </dsp:txXfrm>
    </dsp:sp>
    <dsp:sp modelId="{079A0B5B-F15E-4046-9140-9BDD7C7AACA6}">
      <dsp:nvSpPr>
        <dsp:cNvPr id="0" name=""/>
        <dsp:cNvSpPr/>
      </dsp:nvSpPr>
      <dsp:spPr>
        <a:xfrm>
          <a:off x="4953000" y="609594"/>
          <a:ext cx="2679496" cy="2679496"/>
        </a:xfrm>
        <a:prstGeom prst="circularArrow">
          <a:avLst>
            <a:gd name="adj1" fmla="val 2618"/>
            <a:gd name="adj2" fmla="val 318163"/>
            <a:gd name="adj3" fmla="val 19506326"/>
            <a:gd name="adj4" fmla="val 12575511"/>
            <a:gd name="adj5" fmla="val 3054"/>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0FD0C39-A57B-4746-83D5-D73CAC789D9D}">
      <dsp:nvSpPr>
        <dsp:cNvPr id="0" name=""/>
        <dsp:cNvSpPr/>
      </dsp:nvSpPr>
      <dsp:spPr>
        <a:xfrm>
          <a:off x="3298026" y="951703"/>
          <a:ext cx="1974862" cy="785337"/>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smtClean="0"/>
            <a:t>Detection </a:t>
          </a:r>
        </a:p>
      </dsp:txBody>
      <dsp:txXfrm>
        <a:off x="3321028" y="974705"/>
        <a:ext cx="1928858" cy="739333"/>
      </dsp:txXfrm>
    </dsp:sp>
    <dsp:sp modelId="{E95E5B31-3BA2-A045-AC9E-494CFC95ED76}">
      <dsp:nvSpPr>
        <dsp:cNvPr id="0" name=""/>
        <dsp:cNvSpPr/>
      </dsp:nvSpPr>
      <dsp:spPr>
        <a:xfrm>
          <a:off x="5606941" y="1344372"/>
          <a:ext cx="2221720" cy="1832454"/>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lang="en-US" sz="1600" kern="1200" smtClean="0"/>
            <a:t>Check queries at runtime to see if they conform to a model of expected queries</a:t>
          </a:r>
          <a:endParaRPr lang="en-US" sz="1600" kern="1200" dirty="0"/>
        </a:p>
      </dsp:txBody>
      <dsp:txXfrm>
        <a:off x="5649111" y="1386542"/>
        <a:ext cx="2137380" cy="1355445"/>
      </dsp:txXfrm>
    </dsp:sp>
    <dsp:sp modelId="{54341ACF-E68C-CA4B-900B-389E6B4A70FE}">
      <dsp:nvSpPr>
        <dsp:cNvPr id="0" name=""/>
        <dsp:cNvSpPr/>
      </dsp:nvSpPr>
      <dsp:spPr>
        <a:xfrm>
          <a:off x="6100656" y="2784158"/>
          <a:ext cx="1974862" cy="785337"/>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smtClean="0"/>
            <a:t>Run-time prevention</a:t>
          </a:r>
          <a:endParaRPr lang="en-US" sz="2200" kern="1200" dirty="0" smtClean="0"/>
        </a:p>
      </dsp:txBody>
      <dsp:txXfrm>
        <a:off x="6123658" y="2807160"/>
        <a:ext cx="1928858" cy="73933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8B6DAD-EB05-444F-8AB1-BA4931CA8374}">
      <dsp:nvSpPr>
        <dsp:cNvPr id="0" name=""/>
        <dsp:cNvSpPr/>
      </dsp:nvSpPr>
      <dsp:spPr>
        <a:xfrm>
          <a:off x="279" y="118470"/>
          <a:ext cx="3916560" cy="979140"/>
        </a:xfrm>
        <a:prstGeom prst="roundRect">
          <a:avLst>
            <a:gd name="adj" fmla="val 10000"/>
          </a:avLst>
        </a:prstGeom>
        <a:solidFill>
          <a:schemeClr val="tx2">
            <a:lumMod val="75000"/>
          </a:schemeClr>
        </a:solidFill>
        <a:ln w="25400">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1200150" rtl="0">
            <a:lnSpc>
              <a:spcPct val="90000"/>
            </a:lnSpc>
            <a:spcBef>
              <a:spcPct val="0"/>
            </a:spcBef>
            <a:spcAft>
              <a:spcPct val="35000"/>
            </a:spcAft>
          </a:pPr>
          <a:r>
            <a:rPr lang="en-US" sz="2700" b="1" kern="1200" dirty="0" smtClean="0">
              <a:solidFill>
                <a:schemeClr val="bg1"/>
              </a:solidFill>
            </a:rPr>
            <a:t>Database access control system determines:</a:t>
          </a:r>
          <a:endParaRPr lang="en-US" sz="2700" kern="1200" dirty="0">
            <a:solidFill>
              <a:schemeClr val="bg1"/>
            </a:solidFill>
          </a:endParaRPr>
        </a:p>
      </dsp:txBody>
      <dsp:txXfrm>
        <a:off x="28957" y="147148"/>
        <a:ext cx="3859204" cy="921784"/>
      </dsp:txXfrm>
    </dsp:sp>
    <dsp:sp modelId="{D8B2607C-6E53-004A-909D-360372672B0A}">
      <dsp:nvSpPr>
        <dsp:cNvPr id="0" name=""/>
        <dsp:cNvSpPr/>
      </dsp:nvSpPr>
      <dsp:spPr>
        <a:xfrm rot="5400000">
          <a:off x="1872885" y="1183285"/>
          <a:ext cx="171349" cy="171349"/>
        </a:xfrm>
        <a:prstGeom prst="rightArrow">
          <a:avLst>
            <a:gd name="adj1" fmla="val 66700"/>
            <a:gd name="adj2" fmla="val 5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617A085-E756-C340-B729-9816B8EDC2C7}">
      <dsp:nvSpPr>
        <dsp:cNvPr id="0" name=""/>
        <dsp:cNvSpPr/>
      </dsp:nvSpPr>
      <dsp:spPr>
        <a:xfrm>
          <a:off x="279" y="1440310"/>
          <a:ext cx="3916560" cy="979140"/>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rtl="0">
            <a:lnSpc>
              <a:spcPct val="90000"/>
            </a:lnSpc>
            <a:spcBef>
              <a:spcPct val="0"/>
            </a:spcBef>
            <a:spcAft>
              <a:spcPct val="35000"/>
            </a:spcAft>
          </a:pPr>
          <a:r>
            <a:rPr lang="en-US" sz="1800" b="1" kern="1200" dirty="0" smtClean="0"/>
            <a:t>If the user has access to the entire database or just portions of it</a:t>
          </a:r>
          <a:endParaRPr lang="en-US" sz="1800" kern="1200" dirty="0"/>
        </a:p>
      </dsp:txBody>
      <dsp:txXfrm>
        <a:off x="28957" y="1468988"/>
        <a:ext cx="3859204" cy="921784"/>
      </dsp:txXfrm>
    </dsp:sp>
    <dsp:sp modelId="{418A1A9B-B8EB-184C-B8AF-CA8207E8D21E}">
      <dsp:nvSpPr>
        <dsp:cNvPr id="0" name=""/>
        <dsp:cNvSpPr/>
      </dsp:nvSpPr>
      <dsp:spPr>
        <a:xfrm rot="5400000">
          <a:off x="1872885" y="2505125"/>
          <a:ext cx="171349" cy="171349"/>
        </a:xfrm>
        <a:prstGeom prst="rightArrow">
          <a:avLst>
            <a:gd name="adj1" fmla="val 66700"/>
            <a:gd name="adj2" fmla="val 5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7E897E6-1360-EE43-B6D9-17E7E2AD3FCF}">
      <dsp:nvSpPr>
        <dsp:cNvPr id="0" name=""/>
        <dsp:cNvSpPr/>
      </dsp:nvSpPr>
      <dsp:spPr>
        <a:xfrm>
          <a:off x="279" y="2762149"/>
          <a:ext cx="3916560" cy="979140"/>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rtl="0">
            <a:lnSpc>
              <a:spcPct val="90000"/>
            </a:lnSpc>
            <a:spcBef>
              <a:spcPct val="0"/>
            </a:spcBef>
            <a:spcAft>
              <a:spcPct val="35000"/>
            </a:spcAft>
          </a:pPr>
          <a:r>
            <a:rPr lang="en-US" sz="1800" b="1" kern="1200" dirty="0" smtClean="0"/>
            <a:t>What access rights the user has (create, insert, delete, update, read, write)</a:t>
          </a:r>
          <a:endParaRPr lang="en-US" sz="1800" kern="1200" dirty="0"/>
        </a:p>
      </dsp:txBody>
      <dsp:txXfrm>
        <a:off x="28957" y="2790827"/>
        <a:ext cx="3859204" cy="921784"/>
      </dsp:txXfrm>
    </dsp:sp>
    <dsp:sp modelId="{A4590DF0-A318-CC43-A18A-0B09CE77DACF}">
      <dsp:nvSpPr>
        <dsp:cNvPr id="0" name=""/>
        <dsp:cNvSpPr/>
      </dsp:nvSpPr>
      <dsp:spPr>
        <a:xfrm>
          <a:off x="4465159" y="118470"/>
          <a:ext cx="3916560" cy="979140"/>
        </a:xfrm>
        <a:prstGeom prst="roundRect">
          <a:avLst>
            <a:gd name="adj" fmla="val 10000"/>
          </a:avLst>
        </a:prstGeom>
        <a:solidFill>
          <a:schemeClr val="tx2">
            <a:lumMod val="75000"/>
          </a:schemeClr>
        </a:solidFill>
        <a:ln w="25400">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1200150" rtl="0">
            <a:lnSpc>
              <a:spcPct val="90000"/>
            </a:lnSpc>
            <a:spcBef>
              <a:spcPct val="0"/>
            </a:spcBef>
            <a:spcAft>
              <a:spcPct val="35000"/>
            </a:spcAft>
          </a:pPr>
          <a:r>
            <a:rPr lang="en-US" sz="2700" b="1" kern="1200" dirty="0" smtClean="0">
              <a:solidFill>
                <a:srgbClr val="000000"/>
              </a:solidFill>
            </a:rPr>
            <a:t>Can support a range of administrative policies</a:t>
          </a:r>
          <a:endParaRPr lang="en-US" sz="2700" kern="1200" dirty="0">
            <a:solidFill>
              <a:srgbClr val="000000"/>
            </a:solidFill>
          </a:endParaRPr>
        </a:p>
      </dsp:txBody>
      <dsp:txXfrm>
        <a:off x="4493837" y="147148"/>
        <a:ext cx="3859204" cy="921784"/>
      </dsp:txXfrm>
    </dsp:sp>
    <dsp:sp modelId="{E10E247B-EA72-0B4D-BEC6-25AE77564A34}">
      <dsp:nvSpPr>
        <dsp:cNvPr id="0" name=""/>
        <dsp:cNvSpPr/>
      </dsp:nvSpPr>
      <dsp:spPr>
        <a:xfrm rot="5400000">
          <a:off x="6337764" y="1183285"/>
          <a:ext cx="171349" cy="171349"/>
        </a:xfrm>
        <a:prstGeom prst="rightArrow">
          <a:avLst>
            <a:gd name="adj1" fmla="val 66700"/>
            <a:gd name="adj2" fmla="val 5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0E0FFB7-FDE8-8F45-91C3-073F4B738C6C}">
      <dsp:nvSpPr>
        <dsp:cNvPr id="0" name=""/>
        <dsp:cNvSpPr/>
      </dsp:nvSpPr>
      <dsp:spPr>
        <a:xfrm>
          <a:off x="4465159" y="1440310"/>
          <a:ext cx="3916560" cy="979140"/>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lvl="0" algn="l" defTabSz="800100" rtl="0">
            <a:lnSpc>
              <a:spcPct val="90000"/>
            </a:lnSpc>
            <a:spcBef>
              <a:spcPct val="0"/>
            </a:spcBef>
            <a:spcAft>
              <a:spcPct val="35000"/>
            </a:spcAft>
          </a:pPr>
          <a:r>
            <a:rPr lang="en-US" sz="1800" b="1" kern="1200" dirty="0" smtClean="0"/>
            <a:t>Centralized administration</a:t>
          </a:r>
          <a:endParaRPr lang="en-US" sz="1800" kern="1200" dirty="0"/>
        </a:p>
        <a:p>
          <a:pPr marL="171450" lvl="1" indent="-171450" algn="l" defTabSz="711200" rtl="0">
            <a:lnSpc>
              <a:spcPct val="90000"/>
            </a:lnSpc>
            <a:spcBef>
              <a:spcPct val="0"/>
            </a:spcBef>
            <a:spcAft>
              <a:spcPct val="15000"/>
            </a:spcAft>
            <a:buChar char="••"/>
          </a:pPr>
          <a:r>
            <a:rPr lang="en-US" sz="1600" b="1" kern="1200" dirty="0" smtClean="0"/>
            <a:t>Small number of privileged users may grant and revoke access rights</a:t>
          </a:r>
          <a:endParaRPr lang="en-US" sz="1600" kern="1200" dirty="0"/>
        </a:p>
      </dsp:txBody>
      <dsp:txXfrm>
        <a:off x="4493837" y="1468988"/>
        <a:ext cx="3859204" cy="921784"/>
      </dsp:txXfrm>
    </dsp:sp>
    <dsp:sp modelId="{40379304-9C63-0940-BF30-51A501825D49}">
      <dsp:nvSpPr>
        <dsp:cNvPr id="0" name=""/>
        <dsp:cNvSpPr/>
      </dsp:nvSpPr>
      <dsp:spPr>
        <a:xfrm rot="5400000">
          <a:off x="6337764" y="2505125"/>
          <a:ext cx="171349" cy="171349"/>
        </a:xfrm>
        <a:prstGeom prst="rightArrow">
          <a:avLst>
            <a:gd name="adj1" fmla="val 66700"/>
            <a:gd name="adj2" fmla="val 5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210DFBA-EE4C-3D48-A239-0A54457A4CE7}">
      <dsp:nvSpPr>
        <dsp:cNvPr id="0" name=""/>
        <dsp:cNvSpPr/>
      </dsp:nvSpPr>
      <dsp:spPr>
        <a:xfrm>
          <a:off x="4465159" y="2762149"/>
          <a:ext cx="3916560" cy="979140"/>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lvl="0" algn="l" defTabSz="800100" rtl="0">
            <a:lnSpc>
              <a:spcPct val="90000"/>
            </a:lnSpc>
            <a:spcBef>
              <a:spcPct val="0"/>
            </a:spcBef>
            <a:spcAft>
              <a:spcPct val="35000"/>
            </a:spcAft>
          </a:pPr>
          <a:r>
            <a:rPr lang="en-US" sz="1800" b="1" kern="1200" dirty="0" smtClean="0"/>
            <a:t>Ownership-based administration</a:t>
          </a:r>
          <a:endParaRPr lang="en-US" sz="1800" kern="1200" dirty="0"/>
        </a:p>
        <a:p>
          <a:pPr marL="171450" lvl="1" indent="-171450" algn="l" defTabSz="711200" rtl="0">
            <a:lnSpc>
              <a:spcPct val="90000"/>
            </a:lnSpc>
            <a:spcBef>
              <a:spcPct val="0"/>
            </a:spcBef>
            <a:spcAft>
              <a:spcPct val="15000"/>
            </a:spcAft>
            <a:buChar char="••"/>
          </a:pPr>
          <a:r>
            <a:rPr lang="en-US" sz="1600" b="1" kern="1200" dirty="0" smtClean="0"/>
            <a:t>The creator of a table may grant and revoke access rights to the table</a:t>
          </a:r>
          <a:endParaRPr lang="en-US" sz="1600" kern="1200" dirty="0"/>
        </a:p>
      </dsp:txBody>
      <dsp:txXfrm>
        <a:off x="4493837" y="2790827"/>
        <a:ext cx="3859204" cy="921784"/>
      </dsp:txXfrm>
    </dsp:sp>
    <dsp:sp modelId="{0F05858A-43AB-C247-B726-3AC9790EBA67}">
      <dsp:nvSpPr>
        <dsp:cNvPr id="0" name=""/>
        <dsp:cNvSpPr/>
      </dsp:nvSpPr>
      <dsp:spPr>
        <a:xfrm rot="5400000">
          <a:off x="6337764" y="3826964"/>
          <a:ext cx="171349" cy="171349"/>
        </a:xfrm>
        <a:prstGeom prst="rightArrow">
          <a:avLst>
            <a:gd name="adj1" fmla="val 66700"/>
            <a:gd name="adj2" fmla="val 5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FD569BB-6393-254A-8F5F-F6C61361DD67}">
      <dsp:nvSpPr>
        <dsp:cNvPr id="0" name=""/>
        <dsp:cNvSpPr/>
      </dsp:nvSpPr>
      <dsp:spPr>
        <a:xfrm>
          <a:off x="4465159" y="4083988"/>
          <a:ext cx="3916560" cy="979140"/>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lvl="0" algn="l" defTabSz="666750" rtl="0">
            <a:lnSpc>
              <a:spcPct val="90000"/>
            </a:lnSpc>
            <a:spcBef>
              <a:spcPct val="0"/>
            </a:spcBef>
            <a:spcAft>
              <a:spcPct val="35000"/>
            </a:spcAft>
          </a:pPr>
          <a:r>
            <a:rPr lang="en-US" sz="1500" b="1" kern="1200" dirty="0" smtClean="0"/>
            <a:t>Decentralized administration</a:t>
          </a:r>
          <a:endParaRPr lang="en-US" sz="1500" kern="1200" dirty="0"/>
        </a:p>
        <a:p>
          <a:pPr marL="114300" lvl="1" indent="-114300" algn="l" defTabSz="533400" rtl="0">
            <a:lnSpc>
              <a:spcPct val="90000"/>
            </a:lnSpc>
            <a:spcBef>
              <a:spcPct val="0"/>
            </a:spcBef>
            <a:spcAft>
              <a:spcPct val="15000"/>
            </a:spcAft>
            <a:buChar char="••"/>
          </a:pPr>
          <a:r>
            <a:rPr lang="en-US" sz="1200" b="1" kern="1200" dirty="0" smtClean="0"/>
            <a:t>The owner of the table may grant and revoke authorization rights to other users, allowing them to grant and revoke access rights to the table</a:t>
          </a:r>
          <a:endParaRPr lang="en-US" sz="1200" kern="1200" dirty="0"/>
        </a:p>
      </dsp:txBody>
      <dsp:txXfrm>
        <a:off x="4493837" y="4112666"/>
        <a:ext cx="3859204" cy="92178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4F264B-30FD-E241-9CBE-34B109D2539E}">
      <dsp:nvSpPr>
        <dsp:cNvPr id="0" name=""/>
        <dsp:cNvSpPr/>
      </dsp:nvSpPr>
      <dsp:spPr>
        <a:xfrm>
          <a:off x="2632" y="16709"/>
          <a:ext cx="2566972" cy="835200"/>
        </a:xfrm>
        <a:prstGeom prst="rect">
          <a:avLst/>
        </a:prstGeom>
        <a:solidFill>
          <a:schemeClr val="accent5"/>
        </a:solidFill>
        <a:ln w="19050" cap="flat" cmpd="sng" algn="ctr">
          <a:solidFill>
            <a:schemeClr val="bg1"/>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b="0" i="0" kern="1200" dirty="0" smtClean="0">
              <a:solidFill>
                <a:schemeClr val="bg1"/>
              </a:solidFill>
              <a:effectLst/>
              <a:latin typeface="+mj-lt"/>
            </a:rPr>
            <a:t>Application owner</a:t>
          </a:r>
          <a:endParaRPr lang="en-US" sz="2000" b="0" i="0" kern="1200" dirty="0">
            <a:solidFill>
              <a:schemeClr val="bg1"/>
            </a:solidFill>
            <a:effectLst/>
            <a:latin typeface="+mj-lt"/>
          </a:endParaRPr>
        </a:p>
      </dsp:txBody>
      <dsp:txXfrm>
        <a:off x="2632" y="16709"/>
        <a:ext cx="2566972" cy="835200"/>
      </dsp:txXfrm>
    </dsp:sp>
    <dsp:sp modelId="{7ECD17B7-684C-2845-ACF8-8E9050953787}">
      <dsp:nvSpPr>
        <dsp:cNvPr id="0" name=""/>
        <dsp:cNvSpPr/>
      </dsp:nvSpPr>
      <dsp:spPr>
        <a:xfrm>
          <a:off x="2632" y="851909"/>
          <a:ext cx="2566972" cy="1791112"/>
        </a:xfrm>
        <a:prstGeom prst="rect">
          <a:avLst/>
        </a:prstGeom>
        <a:solidFill>
          <a:schemeClr val="accent1">
            <a:alpha val="90000"/>
            <a:tint val="40000"/>
            <a:hueOff val="0"/>
            <a:satOff val="0"/>
            <a:lumOff val="0"/>
            <a:alphaOff val="0"/>
          </a:schemeClr>
        </a:solidFill>
        <a:ln w="1905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effectLst/>
              <a:latin typeface="+mj-lt"/>
              <a:ea typeface="ＭＳ Ｐゴシック" pitchFamily="-109" charset="-128"/>
            </a:rPr>
            <a:t>An end user who owns database objects as part of an application</a:t>
          </a:r>
          <a:endParaRPr lang="en-US" sz="1800" kern="1200" dirty="0">
            <a:effectLst/>
            <a:latin typeface="+mj-lt"/>
          </a:endParaRPr>
        </a:p>
      </dsp:txBody>
      <dsp:txXfrm>
        <a:off x="2632" y="851909"/>
        <a:ext cx="2566972" cy="1791112"/>
      </dsp:txXfrm>
    </dsp:sp>
    <dsp:sp modelId="{67E38C9A-8161-4343-AF00-E9C298D53430}">
      <dsp:nvSpPr>
        <dsp:cNvPr id="0" name=""/>
        <dsp:cNvSpPr/>
      </dsp:nvSpPr>
      <dsp:spPr>
        <a:xfrm>
          <a:off x="2928981" y="16709"/>
          <a:ext cx="2566972" cy="835200"/>
        </a:xfrm>
        <a:prstGeom prst="rect">
          <a:avLst/>
        </a:prstGeom>
        <a:solidFill>
          <a:schemeClr val="accent5"/>
        </a:solidFill>
        <a:ln w="19050" cap="flat" cmpd="sng" algn="ctr">
          <a:solidFill>
            <a:schemeClr val="bg1"/>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bg1"/>
              </a:solidFill>
              <a:effectLst/>
              <a:latin typeface="+mj-lt"/>
            </a:rPr>
            <a:t>End user</a:t>
          </a:r>
          <a:endParaRPr lang="en-US" sz="2000" kern="1200" dirty="0">
            <a:solidFill>
              <a:schemeClr val="bg1"/>
            </a:solidFill>
            <a:effectLst/>
            <a:latin typeface="+mj-lt"/>
          </a:endParaRPr>
        </a:p>
      </dsp:txBody>
      <dsp:txXfrm>
        <a:off x="2928981" y="16709"/>
        <a:ext cx="2566972" cy="835200"/>
      </dsp:txXfrm>
    </dsp:sp>
    <dsp:sp modelId="{C8583E30-73F6-DD4F-B30F-D721DA3337DC}">
      <dsp:nvSpPr>
        <dsp:cNvPr id="0" name=""/>
        <dsp:cNvSpPr/>
      </dsp:nvSpPr>
      <dsp:spPr>
        <a:xfrm>
          <a:off x="2928981" y="851909"/>
          <a:ext cx="2566972" cy="1791112"/>
        </a:xfrm>
        <a:prstGeom prst="rect">
          <a:avLst/>
        </a:prstGeom>
        <a:solidFill>
          <a:schemeClr val="accent1">
            <a:alpha val="90000"/>
            <a:tint val="40000"/>
            <a:hueOff val="0"/>
            <a:satOff val="0"/>
            <a:lumOff val="0"/>
            <a:alphaOff val="0"/>
          </a:schemeClr>
        </a:solidFill>
        <a:ln w="1905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effectLst/>
              <a:latin typeface="+mj-lt"/>
              <a:ea typeface="ＭＳ Ｐゴシック" pitchFamily="-109" charset="-128"/>
            </a:rPr>
            <a:t>An end user who operates on database objects via a particular application but does not own any of the database objects</a:t>
          </a:r>
          <a:endParaRPr lang="en-US" sz="1600" kern="1200" dirty="0">
            <a:effectLst/>
            <a:latin typeface="+mj-lt"/>
            <a:ea typeface="ＭＳ Ｐゴシック" pitchFamily="-109" charset="-128"/>
          </a:endParaRPr>
        </a:p>
      </dsp:txBody>
      <dsp:txXfrm>
        <a:off x="2928981" y="851909"/>
        <a:ext cx="2566972" cy="1791112"/>
      </dsp:txXfrm>
    </dsp:sp>
    <dsp:sp modelId="{CE35C468-6D03-A74E-9D2B-4E2866954FF6}">
      <dsp:nvSpPr>
        <dsp:cNvPr id="0" name=""/>
        <dsp:cNvSpPr/>
      </dsp:nvSpPr>
      <dsp:spPr>
        <a:xfrm>
          <a:off x="5855330" y="16709"/>
          <a:ext cx="2566972" cy="835200"/>
        </a:xfrm>
        <a:prstGeom prst="rect">
          <a:avLst/>
        </a:prstGeom>
        <a:solidFill>
          <a:schemeClr val="accent5"/>
        </a:solidFill>
        <a:ln w="19050" cap="flat" cmpd="sng" algn="ctr">
          <a:solidFill>
            <a:schemeClr val="bg1"/>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bg1"/>
              </a:solidFill>
              <a:effectLst/>
              <a:latin typeface="+mj-lt"/>
            </a:rPr>
            <a:t>Administrator</a:t>
          </a:r>
          <a:endParaRPr lang="en-US" sz="2000" kern="1200" dirty="0">
            <a:solidFill>
              <a:schemeClr val="bg1"/>
            </a:solidFill>
            <a:effectLst/>
            <a:latin typeface="+mj-lt"/>
          </a:endParaRPr>
        </a:p>
      </dsp:txBody>
      <dsp:txXfrm>
        <a:off x="5855330" y="16709"/>
        <a:ext cx="2566972" cy="835200"/>
      </dsp:txXfrm>
    </dsp:sp>
    <dsp:sp modelId="{B2FEAAE6-536C-9647-88D6-687BF654CC73}">
      <dsp:nvSpPr>
        <dsp:cNvPr id="0" name=""/>
        <dsp:cNvSpPr/>
      </dsp:nvSpPr>
      <dsp:spPr>
        <a:xfrm>
          <a:off x="5855330" y="851909"/>
          <a:ext cx="2566972" cy="1791112"/>
        </a:xfrm>
        <a:prstGeom prst="rect">
          <a:avLst/>
        </a:prstGeom>
        <a:solidFill>
          <a:schemeClr val="accent1">
            <a:alpha val="90000"/>
            <a:tint val="40000"/>
            <a:hueOff val="0"/>
            <a:satOff val="0"/>
            <a:lumOff val="0"/>
            <a:alphaOff val="0"/>
          </a:schemeClr>
        </a:solidFill>
        <a:ln w="1905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effectLst/>
              <a:latin typeface="+mj-lt"/>
              <a:ea typeface="ＭＳ Ｐゴシック" pitchFamily="-109" charset="-128"/>
            </a:rPr>
            <a:t>User who has administrative responsibility for part or all of the database</a:t>
          </a:r>
          <a:endParaRPr lang="en-US" sz="1600" kern="1200" dirty="0">
            <a:effectLst/>
            <a:latin typeface="+mj-lt"/>
            <a:ea typeface="ＭＳ Ｐゴシック" pitchFamily="-109" charset="-128"/>
          </a:endParaRPr>
        </a:p>
      </dsp:txBody>
      <dsp:txXfrm>
        <a:off x="5855330" y="851909"/>
        <a:ext cx="2566972" cy="179111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5612A0-DE86-E142-BC0C-7EAA94A75B03}">
      <dsp:nvSpPr>
        <dsp:cNvPr id="0" name=""/>
        <dsp:cNvSpPr/>
      </dsp:nvSpPr>
      <dsp:spPr>
        <a:xfrm>
          <a:off x="2392" y="1086039"/>
          <a:ext cx="1891921" cy="1891921"/>
        </a:xfrm>
        <a:prstGeom prst="ellipse">
          <a:avLst/>
        </a:prstGeom>
        <a:gradFill rotWithShape="0">
          <a:gsLst>
            <a:gs pos="0">
              <a:schemeClr val="accent1">
                <a:alpha val="50000"/>
                <a:hueOff val="0"/>
                <a:satOff val="0"/>
                <a:lumOff val="0"/>
                <a:alphaOff val="0"/>
                <a:shade val="51000"/>
                <a:satMod val="130000"/>
              </a:schemeClr>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04119" tIns="20320" rIns="104119" bIns="20320" numCol="1" spcCol="1270" anchor="ctr" anchorCtr="0">
          <a:noAutofit/>
        </a:bodyPr>
        <a:lstStyle/>
        <a:p>
          <a:pPr lvl="0" algn="ctr" defTabSz="711200">
            <a:lnSpc>
              <a:spcPct val="90000"/>
            </a:lnSpc>
            <a:spcBef>
              <a:spcPct val="0"/>
            </a:spcBef>
            <a:spcAft>
              <a:spcPct val="35000"/>
            </a:spcAft>
          </a:pPr>
          <a:r>
            <a:rPr lang="en-US" sz="1600" b="1" i="0" kern="1200" dirty="0" smtClean="0"/>
            <a:t>Politically motivated attackers</a:t>
          </a:r>
          <a:endParaRPr lang="en-US" sz="1600" b="1" i="0" kern="1200" dirty="0"/>
        </a:p>
      </dsp:txBody>
      <dsp:txXfrm>
        <a:off x="279457" y="1363104"/>
        <a:ext cx="1337791" cy="1337791"/>
      </dsp:txXfrm>
    </dsp:sp>
    <dsp:sp modelId="{9E816322-7A2F-434E-84A4-43E5E9550FE9}">
      <dsp:nvSpPr>
        <dsp:cNvPr id="0" name=""/>
        <dsp:cNvSpPr/>
      </dsp:nvSpPr>
      <dsp:spPr>
        <a:xfrm>
          <a:off x="1515930" y="1086039"/>
          <a:ext cx="1891921" cy="1891921"/>
        </a:xfrm>
        <a:prstGeom prst="ellipse">
          <a:avLst/>
        </a:prstGeom>
        <a:gradFill rotWithShape="0">
          <a:gsLst>
            <a:gs pos="0">
              <a:schemeClr val="accent1">
                <a:alpha val="50000"/>
                <a:hueOff val="0"/>
                <a:satOff val="0"/>
                <a:lumOff val="0"/>
                <a:alphaOff val="0"/>
                <a:shade val="51000"/>
                <a:satMod val="130000"/>
              </a:schemeClr>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04119" tIns="20320" rIns="104119" bIns="20320" numCol="1" spcCol="1270" anchor="ctr" anchorCtr="0">
          <a:noAutofit/>
        </a:bodyPr>
        <a:lstStyle/>
        <a:p>
          <a:pPr lvl="0" algn="ctr" defTabSz="711200">
            <a:lnSpc>
              <a:spcPct val="90000"/>
            </a:lnSpc>
            <a:spcBef>
              <a:spcPct val="0"/>
            </a:spcBef>
            <a:spcAft>
              <a:spcPct val="35000"/>
            </a:spcAft>
          </a:pPr>
          <a:r>
            <a:rPr lang="en-US" sz="1600" b="1" i="0" kern="1200" dirty="0" smtClean="0"/>
            <a:t>Criminals</a:t>
          </a:r>
        </a:p>
      </dsp:txBody>
      <dsp:txXfrm>
        <a:off x="1792995" y="1363104"/>
        <a:ext cx="1337791" cy="1337791"/>
      </dsp:txXfrm>
    </dsp:sp>
    <dsp:sp modelId="{00B567D1-99ED-BD4D-A850-53823C14A7CF}">
      <dsp:nvSpPr>
        <dsp:cNvPr id="0" name=""/>
        <dsp:cNvSpPr/>
      </dsp:nvSpPr>
      <dsp:spPr>
        <a:xfrm>
          <a:off x="3029467" y="1086039"/>
          <a:ext cx="1891921" cy="1891921"/>
        </a:xfrm>
        <a:prstGeom prst="ellipse">
          <a:avLst/>
        </a:prstGeom>
        <a:gradFill rotWithShape="0">
          <a:gsLst>
            <a:gs pos="0">
              <a:schemeClr val="accent1">
                <a:alpha val="50000"/>
                <a:hueOff val="0"/>
                <a:satOff val="0"/>
                <a:lumOff val="0"/>
                <a:alphaOff val="0"/>
                <a:shade val="51000"/>
                <a:satMod val="130000"/>
              </a:schemeClr>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04119" tIns="20320" rIns="104119" bIns="20320" numCol="1" spcCol="1270" anchor="ctr" anchorCtr="0">
          <a:noAutofit/>
        </a:bodyPr>
        <a:lstStyle/>
        <a:p>
          <a:pPr lvl="0" algn="ctr" defTabSz="711200">
            <a:lnSpc>
              <a:spcPct val="90000"/>
            </a:lnSpc>
            <a:spcBef>
              <a:spcPct val="0"/>
            </a:spcBef>
            <a:spcAft>
              <a:spcPct val="35000"/>
            </a:spcAft>
          </a:pPr>
          <a:r>
            <a:rPr lang="en-US" sz="1600" b="1" i="0" kern="1200" dirty="0" smtClean="0"/>
            <a:t>Organized crime</a:t>
          </a:r>
        </a:p>
      </dsp:txBody>
      <dsp:txXfrm>
        <a:off x="3306532" y="1363104"/>
        <a:ext cx="1337791" cy="1337791"/>
      </dsp:txXfrm>
    </dsp:sp>
    <dsp:sp modelId="{9BD753D9-7681-4E42-B1E9-214B91FB2F80}">
      <dsp:nvSpPr>
        <dsp:cNvPr id="0" name=""/>
        <dsp:cNvSpPr/>
      </dsp:nvSpPr>
      <dsp:spPr>
        <a:xfrm>
          <a:off x="4543004" y="1086039"/>
          <a:ext cx="2246865" cy="1891921"/>
        </a:xfrm>
        <a:prstGeom prst="ellipse">
          <a:avLst/>
        </a:prstGeom>
        <a:gradFill rotWithShape="0">
          <a:gsLst>
            <a:gs pos="0">
              <a:schemeClr val="accent1">
                <a:alpha val="50000"/>
                <a:hueOff val="0"/>
                <a:satOff val="0"/>
                <a:lumOff val="0"/>
                <a:alphaOff val="0"/>
                <a:shade val="51000"/>
                <a:satMod val="130000"/>
              </a:schemeClr>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04119" tIns="20320" rIns="104119" bIns="20320" numCol="1" spcCol="1270" anchor="ctr" anchorCtr="0">
          <a:noAutofit/>
        </a:bodyPr>
        <a:lstStyle/>
        <a:p>
          <a:pPr lvl="0" algn="ctr" defTabSz="711200">
            <a:lnSpc>
              <a:spcPct val="90000"/>
            </a:lnSpc>
            <a:spcBef>
              <a:spcPct val="0"/>
            </a:spcBef>
            <a:spcAft>
              <a:spcPct val="35000"/>
            </a:spcAft>
          </a:pPr>
          <a:r>
            <a:rPr lang="en-US" sz="1600" b="1" i="0" kern="1200" dirty="0" smtClean="0"/>
            <a:t>Organizations that sell their services to companies and nations</a:t>
          </a:r>
        </a:p>
      </dsp:txBody>
      <dsp:txXfrm>
        <a:off x="4872050" y="1363104"/>
        <a:ext cx="1588773" cy="1337791"/>
      </dsp:txXfrm>
    </dsp:sp>
    <dsp:sp modelId="{007BE1A6-EF54-4742-846C-1FA69F19FF0E}">
      <dsp:nvSpPr>
        <dsp:cNvPr id="0" name=""/>
        <dsp:cNvSpPr/>
      </dsp:nvSpPr>
      <dsp:spPr>
        <a:xfrm>
          <a:off x="6411485" y="1086039"/>
          <a:ext cx="1891921" cy="1891921"/>
        </a:xfrm>
        <a:prstGeom prst="ellipse">
          <a:avLst/>
        </a:prstGeom>
        <a:gradFill rotWithShape="0">
          <a:gsLst>
            <a:gs pos="0">
              <a:schemeClr val="accent1">
                <a:alpha val="50000"/>
                <a:hueOff val="0"/>
                <a:satOff val="0"/>
                <a:lumOff val="0"/>
                <a:alphaOff val="0"/>
                <a:shade val="51000"/>
                <a:satMod val="130000"/>
              </a:schemeClr>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04119" tIns="20320" rIns="104119" bIns="20320" numCol="1" spcCol="1270" anchor="ctr" anchorCtr="0">
          <a:noAutofit/>
        </a:bodyPr>
        <a:lstStyle/>
        <a:p>
          <a:pPr lvl="0" algn="ctr" defTabSz="711200">
            <a:lnSpc>
              <a:spcPct val="90000"/>
            </a:lnSpc>
            <a:spcBef>
              <a:spcPct val="0"/>
            </a:spcBef>
            <a:spcAft>
              <a:spcPct val="35000"/>
            </a:spcAft>
          </a:pPr>
          <a:r>
            <a:rPr lang="en-US" sz="1600" b="1" i="0" kern="1200" dirty="0" smtClean="0"/>
            <a:t>National government agencies</a:t>
          </a:r>
        </a:p>
      </dsp:txBody>
      <dsp:txXfrm>
        <a:off x="6688550" y="1363104"/>
        <a:ext cx="1337791" cy="1337791"/>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8E9D20-4DD8-6549-B50E-80E51156195A}">
      <dsp:nvSpPr>
        <dsp:cNvPr id="0" name=""/>
        <dsp:cNvSpPr/>
      </dsp:nvSpPr>
      <dsp:spPr>
        <a:xfrm>
          <a:off x="0" y="423735"/>
          <a:ext cx="8723369" cy="12568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77030" tIns="374904" rIns="677030" bIns="128016" numCol="1" spcCol="1270" anchor="t" anchorCtr="0">
          <a:noAutofit/>
        </a:bodyPr>
        <a:lstStyle/>
        <a:p>
          <a:pPr marL="171450" lvl="1" indent="-171450" algn="l" defTabSz="800100" rtl="0">
            <a:lnSpc>
              <a:spcPct val="90000"/>
            </a:lnSpc>
            <a:spcBef>
              <a:spcPct val="0"/>
            </a:spcBef>
            <a:spcAft>
              <a:spcPct val="15000"/>
            </a:spcAft>
            <a:buChar char="••"/>
          </a:pPr>
          <a:r>
            <a:rPr lang="en-US" sz="1800" b="0" kern="1200" dirty="0" smtClean="0">
              <a:latin typeface="+mj-lt"/>
            </a:rPr>
            <a:t>Means by which a virus spreads or propagates</a:t>
          </a:r>
          <a:endParaRPr lang="en-US" sz="1800" b="0" kern="1200" dirty="0">
            <a:latin typeface="+mj-lt"/>
          </a:endParaRPr>
        </a:p>
        <a:p>
          <a:pPr marL="171450" lvl="1" indent="-171450" algn="l" defTabSz="800100" rtl="0">
            <a:lnSpc>
              <a:spcPct val="90000"/>
            </a:lnSpc>
            <a:spcBef>
              <a:spcPct val="0"/>
            </a:spcBef>
            <a:spcAft>
              <a:spcPct val="15000"/>
            </a:spcAft>
            <a:buChar char="••"/>
          </a:pPr>
          <a:r>
            <a:rPr lang="en-US" sz="1800" b="0" kern="1200" dirty="0" smtClean="0">
              <a:latin typeface="+mj-lt"/>
            </a:rPr>
            <a:t>Also referred to as the </a:t>
          </a:r>
          <a:r>
            <a:rPr lang="en-US" sz="1800" b="0" i="1" kern="1200" dirty="0" smtClean="0">
              <a:latin typeface="+mj-lt"/>
            </a:rPr>
            <a:t>infection vector</a:t>
          </a:r>
          <a:endParaRPr lang="en-US" sz="1800" b="0" kern="1200" dirty="0">
            <a:latin typeface="+mj-lt"/>
          </a:endParaRPr>
        </a:p>
      </dsp:txBody>
      <dsp:txXfrm>
        <a:off x="0" y="423735"/>
        <a:ext cx="8723369" cy="1256850"/>
      </dsp:txXfrm>
    </dsp:sp>
    <dsp:sp modelId="{FDFE6835-A92A-E641-8AE9-B9BFDC4ECD51}">
      <dsp:nvSpPr>
        <dsp:cNvPr id="0" name=""/>
        <dsp:cNvSpPr/>
      </dsp:nvSpPr>
      <dsp:spPr>
        <a:xfrm>
          <a:off x="436168" y="113775"/>
          <a:ext cx="2804833" cy="619920"/>
        </a:xfrm>
        <a:prstGeom prst="roundRect">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30806" tIns="0" rIns="230806" bIns="0" numCol="1" spcCol="1270" anchor="ctr" anchorCtr="0">
          <a:noAutofit/>
        </a:bodyPr>
        <a:lstStyle/>
        <a:p>
          <a:pPr lvl="0" algn="l" defTabSz="800100" rtl="0">
            <a:lnSpc>
              <a:spcPct val="90000"/>
            </a:lnSpc>
            <a:spcBef>
              <a:spcPct val="0"/>
            </a:spcBef>
            <a:spcAft>
              <a:spcPct val="35000"/>
            </a:spcAft>
          </a:pPr>
          <a:r>
            <a:rPr lang="en-US" sz="1800" b="1" kern="1200" dirty="0" smtClean="0">
              <a:solidFill>
                <a:schemeClr val="bg1"/>
              </a:solidFill>
            </a:rPr>
            <a:t>Infection mechanism</a:t>
          </a:r>
          <a:endParaRPr lang="en-US" sz="1800" kern="1200" dirty="0">
            <a:solidFill>
              <a:schemeClr val="bg1"/>
            </a:solidFill>
          </a:endParaRPr>
        </a:p>
      </dsp:txBody>
      <dsp:txXfrm>
        <a:off x="466430" y="144037"/>
        <a:ext cx="2744309" cy="559396"/>
      </dsp:txXfrm>
    </dsp:sp>
    <dsp:sp modelId="{9E230290-2EEC-964C-9BCE-9B69243D95B7}">
      <dsp:nvSpPr>
        <dsp:cNvPr id="0" name=""/>
        <dsp:cNvSpPr/>
      </dsp:nvSpPr>
      <dsp:spPr>
        <a:xfrm>
          <a:off x="0" y="2103945"/>
          <a:ext cx="8723369" cy="11907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77030" tIns="374904" rIns="677030" bIns="128016" numCol="1" spcCol="1270" anchor="t" anchorCtr="0">
          <a:noAutofit/>
        </a:bodyPr>
        <a:lstStyle/>
        <a:p>
          <a:pPr marL="171450" lvl="1" indent="-171450" algn="l" defTabSz="800100" rtl="0">
            <a:lnSpc>
              <a:spcPct val="90000"/>
            </a:lnSpc>
            <a:spcBef>
              <a:spcPct val="0"/>
            </a:spcBef>
            <a:spcAft>
              <a:spcPct val="15000"/>
            </a:spcAft>
            <a:buChar char="••"/>
          </a:pPr>
          <a:r>
            <a:rPr lang="en-US" sz="1800" b="0" kern="1200" dirty="0" smtClean="0">
              <a:latin typeface="+mj-lt"/>
            </a:rPr>
            <a:t>Event or condition that determines when the payload is activated or delivered</a:t>
          </a:r>
          <a:endParaRPr lang="en-US" sz="1800" b="0" kern="1200" dirty="0">
            <a:latin typeface="+mj-lt"/>
          </a:endParaRPr>
        </a:p>
      </dsp:txBody>
      <dsp:txXfrm>
        <a:off x="0" y="2103945"/>
        <a:ext cx="8723369" cy="1190700"/>
      </dsp:txXfrm>
    </dsp:sp>
    <dsp:sp modelId="{C63E1105-C149-C843-9202-23F8D48B3E4F}">
      <dsp:nvSpPr>
        <dsp:cNvPr id="0" name=""/>
        <dsp:cNvSpPr/>
      </dsp:nvSpPr>
      <dsp:spPr>
        <a:xfrm>
          <a:off x="436168" y="1793985"/>
          <a:ext cx="1593209" cy="619920"/>
        </a:xfrm>
        <a:prstGeom prst="roundRect">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30806" tIns="0" rIns="230806" bIns="0" numCol="1" spcCol="1270" anchor="ctr" anchorCtr="0">
          <a:noAutofit/>
        </a:bodyPr>
        <a:lstStyle/>
        <a:p>
          <a:pPr lvl="0" algn="l" defTabSz="800100" rtl="0">
            <a:lnSpc>
              <a:spcPct val="90000"/>
            </a:lnSpc>
            <a:spcBef>
              <a:spcPct val="0"/>
            </a:spcBef>
            <a:spcAft>
              <a:spcPct val="35000"/>
            </a:spcAft>
          </a:pPr>
          <a:r>
            <a:rPr lang="en-US" sz="1800" b="1" kern="1200" dirty="0" smtClean="0">
              <a:solidFill>
                <a:srgbClr val="000000"/>
              </a:solidFill>
            </a:rPr>
            <a:t>Trigger</a:t>
          </a:r>
          <a:endParaRPr lang="en-US" sz="1800" kern="1200" dirty="0">
            <a:solidFill>
              <a:srgbClr val="000000"/>
            </a:solidFill>
          </a:endParaRPr>
        </a:p>
      </dsp:txBody>
      <dsp:txXfrm>
        <a:off x="466430" y="1824247"/>
        <a:ext cx="1532685" cy="559396"/>
      </dsp:txXfrm>
    </dsp:sp>
    <dsp:sp modelId="{5CDD4299-543B-524A-AAF3-360201B13E61}">
      <dsp:nvSpPr>
        <dsp:cNvPr id="0" name=""/>
        <dsp:cNvSpPr/>
      </dsp:nvSpPr>
      <dsp:spPr>
        <a:xfrm>
          <a:off x="0" y="3718006"/>
          <a:ext cx="8723369" cy="12568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77030" tIns="374904" rIns="677030" bIns="128016" numCol="1" spcCol="1270" anchor="t" anchorCtr="0">
          <a:noAutofit/>
        </a:bodyPr>
        <a:lstStyle/>
        <a:p>
          <a:pPr marL="171450" lvl="1" indent="-171450" algn="l" defTabSz="800100" rtl="0">
            <a:lnSpc>
              <a:spcPct val="90000"/>
            </a:lnSpc>
            <a:spcBef>
              <a:spcPct val="0"/>
            </a:spcBef>
            <a:spcAft>
              <a:spcPct val="15000"/>
            </a:spcAft>
            <a:buChar char="••"/>
          </a:pPr>
          <a:r>
            <a:rPr lang="en-US" sz="1800" b="0" kern="1200" dirty="0" smtClean="0">
              <a:latin typeface="+mj-lt"/>
            </a:rPr>
            <a:t>What the virus does (besides spreading)</a:t>
          </a:r>
          <a:endParaRPr lang="en-US" sz="1800" b="0" kern="1200" dirty="0">
            <a:latin typeface="+mj-lt"/>
          </a:endParaRPr>
        </a:p>
        <a:p>
          <a:pPr marL="171450" lvl="1" indent="-171450" algn="l" defTabSz="800100" rtl="0">
            <a:lnSpc>
              <a:spcPct val="90000"/>
            </a:lnSpc>
            <a:spcBef>
              <a:spcPct val="0"/>
            </a:spcBef>
            <a:spcAft>
              <a:spcPct val="15000"/>
            </a:spcAft>
            <a:buChar char="••"/>
          </a:pPr>
          <a:r>
            <a:rPr lang="en-US" sz="1800" b="0" kern="1200" dirty="0" smtClean="0">
              <a:latin typeface="+mj-lt"/>
            </a:rPr>
            <a:t>May involve damage or benign but noticeable activity</a:t>
          </a:r>
          <a:endParaRPr lang="en-US" sz="1800" b="0" kern="1200" dirty="0">
            <a:latin typeface="+mj-lt"/>
          </a:endParaRPr>
        </a:p>
      </dsp:txBody>
      <dsp:txXfrm>
        <a:off x="0" y="3718006"/>
        <a:ext cx="8723369" cy="1256850"/>
      </dsp:txXfrm>
    </dsp:sp>
    <dsp:sp modelId="{B6D38147-8E60-A045-B583-E6B0C56553C0}">
      <dsp:nvSpPr>
        <dsp:cNvPr id="0" name=""/>
        <dsp:cNvSpPr/>
      </dsp:nvSpPr>
      <dsp:spPr>
        <a:xfrm>
          <a:off x="436168" y="3408046"/>
          <a:ext cx="1411484" cy="619920"/>
        </a:xfrm>
        <a:prstGeom prst="roundRect">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30806" tIns="0" rIns="230806" bIns="0" numCol="1" spcCol="1270" anchor="ctr" anchorCtr="0">
          <a:noAutofit/>
        </a:bodyPr>
        <a:lstStyle/>
        <a:p>
          <a:pPr lvl="0" algn="l" defTabSz="800100" rtl="0">
            <a:lnSpc>
              <a:spcPct val="90000"/>
            </a:lnSpc>
            <a:spcBef>
              <a:spcPct val="0"/>
            </a:spcBef>
            <a:spcAft>
              <a:spcPct val="35000"/>
            </a:spcAft>
          </a:pPr>
          <a:r>
            <a:rPr lang="en-US" sz="1800" b="1" kern="1200" dirty="0" smtClean="0">
              <a:solidFill>
                <a:srgbClr val="000000"/>
              </a:solidFill>
            </a:rPr>
            <a:t>Payload</a:t>
          </a:r>
          <a:endParaRPr lang="en-US" sz="1800" kern="1200" dirty="0">
            <a:solidFill>
              <a:srgbClr val="000000"/>
            </a:solidFill>
          </a:endParaRPr>
        </a:p>
      </dsp:txBody>
      <dsp:txXfrm>
        <a:off x="466430" y="3438308"/>
        <a:ext cx="1350960" cy="55939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708D1F-5416-7946-84FC-190F419E1BD1}">
      <dsp:nvSpPr>
        <dsp:cNvPr id="0" name=""/>
        <dsp:cNvSpPr/>
      </dsp:nvSpPr>
      <dsp:spPr>
        <a:xfrm>
          <a:off x="0" y="4937540"/>
          <a:ext cx="9144000" cy="1080213"/>
        </a:xfrm>
        <a:prstGeom prst="rect">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rtl="0">
            <a:lnSpc>
              <a:spcPct val="90000"/>
            </a:lnSpc>
            <a:spcBef>
              <a:spcPct val="0"/>
            </a:spcBef>
            <a:spcAft>
              <a:spcPct val="35000"/>
            </a:spcAft>
          </a:pPr>
          <a:r>
            <a:rPr lang="en-US" sz="1600" b="1" kern="1200" dirty="0" smtClean="0">
              <a:solidFill>
                <a:srgbClr val="000000"/>
              </a:solidFill>
              <a:latin typeface="+mj-lt"/>
            </a:rPr>
            <a:t>Execution phase</a:t>
          </a:r>
          <a:endParaRPr lang="en-US" sz="1600" kern="1200" dirty="0">
            <a:solidFill>
              <a:srgbClr val="000000"/>
            </a:solidFill>
            <a:latin typeface="+mj-lt"/>
          </a:endParaRPr>
        </a:p>
      </dsp:txBody>
      <dsp:txXfrm>
        <a:off x="0" y="4937540"/>
        <a:ext cx="9144000" cy="583315"/>
      </dsp:txXfrm>
    </dsp:sp>
    <dsp:sp modelId="{81FDCED2-2D20-854D-9ECC-1E1197134AA6}">
      <dsp:nvSpPr>
        <dsp:cNvPr id="0" name=""/>
        <dsp:cNvSpPr/>
      </dsp:nvSpPr>
      <dsp:spPr>
        <a:xfrm>
          <a:off x="0" y="5499251"/>
          <a:ext cx="4572000" cy="496898"/>
        </a:xfrm>
        <a:prstGeom prst="rect">
          <a:avLst/>
        </a:prstGeom>
        <a:solidFill>
          <a:schemeClr val="tx1"/>
        </a:solidFill>
        <a:ln w="9525"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rtl="0">
            <a:lnSpc>
              <a:spcPct val="90000"/>
            </a:lnSpc>
            <a:spcBef>
              <a:spcPct val="0"/>
            </a:spcBef>
            <a:spcAft>
              <a:spcPct val="35000"/>
            </a:spcAft>
          </a:pPr>
          <a:r>
            <a:rPr lang="en-US" sz="1600" b="1" kern="1200" dirty="0" smtClean="0">
              <a:solidFill>
                <a:srgbClr val="000000"/>
              </a:solidFill>
              <a:latin typeface="+mj-lt"/>
            </a:rPr>
            <a:t>Function is performed</a:t>
          </a:r>
          <a:endParaRPr lang="en-US" sz="1600" kern="1200" dirty="0">
            <a:solidFill>
              <a:srgbClr val="000000"/>
            </a:solidFill>
            <a:latin typeface="+mj-lt"/>
          </a:endParaRPr>
        </a:p>
      </dsp:txBody>
      <dsp:txXfrm>
        <a:off x="0" y="5499251"/>
        <a:ext cx="4572000" cy="496898"/>
      </dsp:txXfrm>
    </dsp:sp>
    <dsp:sp modelId="{B01C092D-99C1-6745-BEA7-0EFBB10DB477}">
      <dsp:nvSpPr>
        <dsp:cNvPr id="0" name=""/>
        <dsp:cNvSpPr/>
      </dsp:nvSpPr>
      <dsp:spPr>
        <a:xfrm>
          <a:off x="4572000" y="5499251"/>
          <a:ext cx="4572000" cy="496898"/>
        </a:xfrm>
        <a:prstGeom prst="rect">
          <a:avLst/>
        </a:prstGeom>
        <a:solidFill>
          <a:schemeClr val="tx1"/>
        </a:solidFill>
        <a:ln w="9525"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rtl="0">
            <a:lnSpc>
              <a:spcPct val="90000"/>
            </a:lnSpc>
            <a:spcBef>
              <a:spcPct val="0"/>
            </a:spcBef>
            <a:spcAft>
              <a:spcPct val="35000"/>
            </a:spcAft>
          </a:pPr>
          <a:r>
            <a:rPr lang="en-US" sz="1600" b="1" kern="1200" dirty="0" smtClean="0">
              <a:solidFill>
                <a:srgbClr val="000000"/>
              </a:solidFill>
              <a:latin typeface="+mj-lt"/>
            </a:rPr>
            <a:t>May be harmless or damaging</a:t>
          </a:r>
          <a:endParaRPr lang="en-US" sz="1600" kern="1200" dirty="0">
            <a:solidFill>
              <a:srgbClr val="000000"/>
            </a:solidFill>
            <a:latin typeface="+mj-lt"/>
          </a:endParaRPr>
        </a:p>
      </dsp:txBody>
      <dsp:txXfrm>
        <a:off x="4572000" y="5499251"/>
        <a:ext cx="4572000" cy="496898"/>
      </dsp:txXfrm>
    </dsp:sp>
    <dsp:sp modelId="{CEDEC836-B7A5-6C44-9BEE-529DDC6AF718}">
      <dsp:nvSpPr>
        <dsp:cNvPr id="0" name=""/>
        <dsp:cNvSpPr/>
      </dsp:nvSpPr>
      <dsp:spPr>
        <a:xfrm rot="10800000">
          <a:off x="0" y="3292375"/>
          <a:ext cx="9144000" cy="1661367"/>
        </a:xfrm>
        <a:prstGeom prst="upArrowCallout">
          <a:avLst/>
        </a:prstGeom>
        <a:solidFill>
          <a:schemeClr val="accent2"/>
        </a:solidFill>
        <a:ln>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b="1" kern="1200" dirty="0" smtClean="0">
              <a:solidFill>
                <a:srgbClr val="000000"/>
              </a:solidFill>
              <a:latin typeface="+mj-lt"/>
              <a:ea typeface="+mn-ea"/>
              <a:cs typeface="+mn-cs"/>
            </a:rPr>
            <a:t>Propagation phase</a:t>
          </a:r>
          <a:endParaRPr lang="en-US" sz="1400" b="1" kern="1200" dirty="0">
            <a:solidFill>
              <a:srgbClr val="000000"/>
            </a:solidFill>
            <a:latin typeface="+mj-lt"/>
          </a:endParaRPr>
        </a:p>
      </dsp:txBody>
      <dsp:txXfrm rot="-10800000">
        <a:off x="0" y="3292375"/>
        <a:ext cx="9144000" cy="583140"/>
      </dsp:txXfrm>
    </dsp:sp>
    <dsp:sp modelId="{799F9DAD-525F-8548-8861-34D60884FF96}">
      <dsp:nvSpPr>
        <dsp:cNvPr id="0" name=""/>
        <dsp:cNvSpPr/>
      </dsp:nvSpPr>
      <dsp:spPr>
        <a:xfrm>
          <a:off x="0" y="3886198"/>
          <a:ext cx="3045023" cy="743826"/>
        </a:xfrm>
        <a:prstGeom prst="rect">
          <a:avLst/>
        </a:prstGeom>
        <a:solidFill>
          <a:schemeClr val="tx1"/>
        </a:solidFill>
        <a:ln w="9525"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b="1" kern="1200" dirty="0" smtClean="0">
              <a:solidFill>
                <a:srgbClr val="000000"/>
              </a:solidFill>
              <a:latin typeface="+mj-lt"/>
              <a:ea typeface="+mn-ea"/>
            </a:rPr>
            <a:t>Virus places a copy of itself into other programs or into certain system areas on the disk</a:t>
          </a:r>
        </a:p>
      </dsp:txBody>
      <dsp:txXfrm>
        <a:off x="0" y="3886198"/>
        <a:ext cx="3045023" cy="743826"/>
      </dsp:txXfrm>
    </dsp:sp>
    <dsp:sp modelId="{9198A95F-ABA7-5444-8A5C-E82D728BAF2E}">
      <dsp:nvSpPr>
        <dsp:cNvPr id="0" name=""/>
        <dsp:cNvSpPr/>
      </dsp:nvSpPr>
      <dsp:spPr>
        <a:xfrm>
          <a:off x="3047996" y="3886200"/>
          <a:ext cx="3045023" cy="743821"/>
        </a:xfrm>
        <a:prstGeom prst="rect">
          <a:avLst/>
        </a:prstGeom>
        <a:solidFill>
          <a:schemeClr val="tx1"/>
        </a:solidFill>
        <a:ln w="9525"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b="1" kern="1200" dirty="0" smtClean="0">
              <a:solidFill>
                <a:srgbClr val="000000"/>
              </a:solidFill>
              <a:latin typeface="+mj-lt"/>
              <a:ea typeface="+mn-ea"/>
            </a:rPr>
            <a:t>May not be identical to the propagating version</a:t>
          </a:r>
        </a:p>
      </dsp:txBody>
      <dsp:txXfrm>
        <a:off x="3047996" y="3886200"/>
        <a:ext cx="3045023" cy="743821"/>
      </dsp:txXfrm>
    </dsp:sp>
    <dsp:sp modelId="{5F6DB1AD-84BE-1C40-A7D1-B1BD8D37A80C}">
      <dsp:nvSpPr>
        <dsp:cNvPr id="0" name=""/>
        <dsp:cNvSpPr/>
      </dsp:nvSpPr>
      <dsp:spPr>
        <a:xfrm>
          <a:off x="6098976" y="3886200"/>
          <a:ext cx="3045023" cy="743821"/>
        </a:xfrm>
        <a:prstGeom prst="rect">
          <a:avLst/>
        </a:prstGeom>
        <a:solidFill>
          <a:schemeClr val="tx1"/>
        </a:solidFill>
        <a:ln w="9525"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b="1" kern="1200" dirty="0" smtClean="0">
              <a:solidFill>
                <a:srgbClr val="000000"/>
              </a:solidFill>
              <a:latin typeface="+mj-lt"/>
              <a:ea typeface="+mn-ea"/>
            </a:rPr>
            <a:t>Each infected program will now contain a clone of the virus which will itself enter a propagation phase</a:t>
          </a:r>
        </a:p>
      </dsp:txBody>
      <dsp:txXfrm>
        <a:off x="6098976" y="3886200"/>
        <a:ext cx="3045023" cy="743821"/>
      </dsp:txXfrm>
    </dsp:sp>
    <dsp:sp modelId="{1D6B4838-9CF7-884C-A25C-5F12818F3734}">
      <dsp:nvSpPr>
        <dsp:cNvPr id="0" name=""/>
        <dsp:cNvSpPr/>
      </dsp:nvSpPr>
      <dsp:spPr>
        <a:xfrm rot="10800000">
          <a:off x="0" y="1647211"/>
          <a:ext cx="9144000" cy="1661367"/>
        </a:xfrm>
        <a:prstGeom prst="upArrowCallout">
          <a:avLst/>
        </a:prstGeom>
        <a:solidFill>
          <a:schemeClr val="accent2"/>
        </a:solidFill>
        <a:ln>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kern="1200" dirty="0" smtClean="0">
              <a:solidFill>
                <a:srgbClr val="000000"/>
              </a:solidFill>
              <a:latin typeface="+mj-lt"/>
              <a:ea typeface="+mn-ea"/>
              <a:cs typeface="+mn-cs"/>
            </a:rPr>
            <a:t>Triggering phase</a:t>
          </a:r>
          <a:endParaRPr lang="en-US" sz="1600" b="1" kern="1200" dirty="0">
            <a:solidFill>
              <a:srgbClr val="000000"/>
            </a:solidFill>
            <a:latin typeface="+mj-lt"/>
          </a:endParaRPr>
        </a:p>
      </dsp:txBody>
      <dsp:txXfrm rot="-10800000">
        <a:off x="0" y="1647211"/>
        <a:ext cx="9144000" cy="583140"/>
      </dsp:txXfrm>
    </dsp:sp>
    <dsp:sp modelId="{E90C3777-99AB-524A-82B7-12AC668471ED}">
      <dsp:nvSpPr>
        <dsp:cNvPr id="0" name=""/>
        <dsp:cNvSpPr/>
      </dsp:nvSpPr>
      <dsp:spPr>
        <a:xfrm>
          <a:off x="0" y="2230351"/>
          <a:ext cx="4572000" cy="496748"/>
        </a:xfrm>
        <a:prstGeom prst="rect">
          <a:avLst/>
        </a:prstGeom>
        <a:solidFill>
          <a:schemeClr val="tx1"/>
        </a:solidFill>
        <a:ln w="9525"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a:lnSpc>
              <a:spcPct val="90000"/>
            </a:lnSpc>
            <a:spcBef>
              <a:spcPct val="0"/>
            </a:spcBef>
            <a:spcAft>
              <a:spcPct val="35000"/>
            </a:spcAft>
          </a:pPr>
          <a:r>
            <a:rPr lang="en-US" sz="1600" b="1" kern="1200" dirty="0" smtClean="0">
              <a:solidFill>
                <a:srgbClr val="000000"/>
              </a:solidFill>
              <a:latin typeface="+mj-lt"/>
              <a:ea typeface="+mn-ea"/>
            </a:rPr>
            <a:t>Virus is activated to perform the function for which it was intended</a:t>
          </a:r>
        </a:p>
      </dsp:txBody>
      <dsp:txXfrm>
        <a:off x="0" y="2230351"/>
        <a:ext cx="4572000" cy="496748"/>
      </dsp:txXfrm>
    </dsp:sp>
    <dsp:sp modelId="{37825219-83A8-E745-A5BC-0E5252B82A01}">
      <dsp:nvSpPr>
        <dsp:cNvPr id="0" name=""/>
        <dsp:cNvSpPr/>
      </dsp:nvSpPr>
      <dsp:spPr>
        <a:xfrm>
          <a:off x="4572000" y="2230351"/>
          <a:ext cx="4572000" cy="496748"/>
        </a:xfrm>
        <a:prstGeom prst="rect">
          <a:avLst/>
        </a:prstGeom>
        <a:solidFill>
          <a:schemeClr val="tx1"/>
        </a:solidFill>
        <a:ln w="9525"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a:lnSpc>
              <a:spcPct val="90000"/>
            </a:lnSpc>
            <a:spcBef>
              <a:spcPct val="0"/>
            </a:spcBef>
            <a:spcAft>
              <a:spcPct val="35000"/>
            </a:spcAft>
          </a:pPr>
          <a:r>
            <a:rPr lang="en-US" sz="1600" b="1" kern="1200" dirty="0" smtClean="0">
              <a:solidFill>
                <a:srgbClr val="000000"/>
              </a:solidFill>
              <a:latin typeface="+mj-lt"/>
              <a:ea typeface="+mn-ea"/>
            </a:rPr>
            <a:t>Can be caused by a variety of system events</a:t>
          </a:r>
        </a:p>
      </dsp:txBody>
      <dsp:txXfrm>
        <a:off x="4572000" y="2230351"/>
        <a:ext cx="4572000" cy="496748"/>
      </dsp:txXfrm>
    </dsp:sp>
    <dsp:sp modelId="{F2BEBF7A-425B-424A-A839-269C0FCF9CB1}">
      <dsp:nvSpPr>
        <dsp:cNvPr id="0" name=""/>
        <dsp:cNvSpPr/>
      </dsp:nvSpPr>
      <dsp:spPr>
        <a:xfrm rot="10800000">
          <a:off x="0" y="2046"/>
          <a:ext cx="9144000" cy="1661367"/>
        </a:xfrm>
        <a:prstGeom prst="upArrowCallout">
          <a:avLst/>
        </a:prstGeom>
        <a:solidFill>
          <a:schemeClr val="accent2"/>
        </a:solidFill>
        <a:ln>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kern="1200" dirty="0" smtClean="0">
              <a:solidFill>
                <a:schemeClr val="bg1"/>
              </a:solidFill>
              <a:latin typeface="+mj-lt"/>
              <a:ea typeface="+mn-ea"/>
              <a:cs typeface="+mn-cs"/>
            </a:rPr>
            <a:t>Dormant phase</a:t>
          </a:r>
          <a:endParaRPr lang="en-US" sz="1600" b="1" kern="1200" dirty="0">
            <a:solidFill>
              <a:schemeClr val="bg1"/>
            </a:solidFill>
            <a:latin typeface="+mj-lt"/>
          </a:endParaRPr>
        </a:p>
      </dsp:txBody>
      <dsp:txXfrm rot="-10800000">
        <a:off x="0" y="2046"/>
        <a:ext cx="9144000" cy="583140"/>
      </dsp:txXfrm>
    </dsp:sp>
    <dsp:sp modelId="{D3147F2A-28DA-424F-AF3A-480A0C6511F9}">
      <dsp:nvSpPr>
        <dsp:cNvPr id="0" name=""/>
        <dsp:cNvSpPr/>
      </dsp:nvSpPr>
      <dsp:spPr>
        <a:xfrm>
          <a:off x="4464" y="585186"/>
          <a:ext cx="3045023" cy="496748"/>
        </a:xfrm>
        <a:prstGeom prst="rect">
          <a:avLst/>
        </a:prstGeom>
        <a:solidFill>
          <a:schemeClr val="tx1"/>
        </a:solidFill>
        <a:ln w="9525"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a:lnSpc>
              <a:spcPct val="90000"/>
            </a:lnSpc>
            <a:spcBef>
              <a:spcPct val="0"/>
            </a:spcBef>
            <a:spcAft>
              <a:spcPct val="35000"/>
            </a:spcAft>
          </a:pPr>
          <a:r>
            <a:rPr lang="en-US" sz="1600" b="1" kern="1200" dirty="0" smtClean="0">
              <a:solidFill>
                <a:schemeClr val="bg1"/>
              </a:solidFill>
              <a:latin typeface="+mj-lt"/>
              <a:ea typeface="+mn-ea"/>
            </a:rPr>
            <a:t>Virus is idle</a:t>
          </a:r>
        </a:p>
      </dsp:txBody>
      <dsp:txXfrm>
        <a:off x="4464" y="585186"/>
        <a:ext cx="3045023" cy="496748"/>
      </dsp:txXfrm>
    </dsp:sp>
    <dsp:sp modelId="{56D91C94-48FF-6C48-B557-6D56A5CD8DCC}">
      <dsp:nvSpPr>
        <dsp:cNvPr id="0" name=""/>
        <dsp:cNvSpPr/>
      </dsp:nvSpPr>
      <dsp:spPr>
        <a:xfrm>
          <a:off x="3049488" y="585186"/>
          <a:ext cx="3045023" cy="496748"/>
        </a:xfrm>
        <a:prstGeom prst="rect">
          <a:avLst/>
        </a:prstGeom>
        <a:solidFill>
          <a:schemeClr val="tx1"/>
        </a:solidFill>
        <a:ln w="9525"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a:lnSpc>
              <a:spcPct val="90000"/>
            </a:lnSpc>
            <a:spcBef>
              <a:spcPct val="0"/>
            </a:spcBef>
            <a:spcAft>
              <a:spcPct val="35000"/>
            </a:spcAft>
          </a:pPr>
          <a:r>
            <a:rPr lang="en-US" sz="1600" b="1" kern="1200" dirty="0" smtClean="0">
              <a:solidFill>
                <a:schemeClr val="bg1"/>
              </a:solidFill>
              <a:latin typeface="+mj-lt"/>
              <a:ea typeface="+mn-ea"/>
            </a:rPr>
            <a:t>Will eventually be activated by some event</a:t>
          </a:r>
        </a:p>
      </dsp:txBody>
      <dsp:txXfrm>
        <a:off x="3049488" y="585186"/>
        <a:ext cx="3045023" cy="496748"/>
      </dsp:txXfrm>
    </dsp:sp>
    <dsp:sp modelId="{96203DF4-A4F4-D140-B726-D11BA9C1E70B}">
      <dsp:nvSpPr>
        <dsp:cNvPr id="0" name=""/>
        <dsp:cNvSpPr/>
      </dsp:nvSpPr>
      <dsp:spPr>
        <a:xfrm>
          <a:off x="6094511" y="585186"/>
          <a:ext cx="3045023" cy="496748"/>
        </a:xfrm>
        <a:prstGeom prst="rect">
          <a:avLst/>
        </a:prstGeom>
        <a:solidFill>
          <a:schemeClr val="tx1"/>
        </a:solidFill>
        <a:ln w="9525"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a:lnSpc>
              <a:spcPct val="90000"/>
            </a:lnSpc>
            <a:spcBef>
              <a:spcPct val="0"/>
            </a:spcBef>
            <a:spcAft>
              <a:spcPct val="35000"/>
            </a:spcAft>
          </a:pPr>
          <a:r>
            <a:rPr lang="en-US" sz="1600" b="1" kern="1200" dirty="0" smtClean="0">
              <a:solidFill>
                <a:schemeClr val="bg1"/>
              </a:solidFill>
              <a:latin typeface="+mj-lt"/>
              <a:ea typeface="+mn-ea"/>
            </a:rPr>
            <a:t>Not all viruses have this stage</a:t>
          </a:r>
        </a:p>
      </dsp:txBody>
      <dsp:txXfrm>
        <a:off x="6094511" y="585186"/>
        <a:ext cx="3045023" cy="49674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9EAEE1-B141-8149-B598-A2FC9726C17B}">
      <dsp:nvSpPr>
        <dsp:cNvPr id="0" name=""/>
        <dsp:cNvSpPr/>
      </dsp:nvSpPr>
      <dsp:spPr>
        <a:xfrm>
          <a:off x="1030" y="0"/>
          <a:ext cx="2678906" cy="2883877"/>
        </a:xfrm>
        <a:prstGeom prst="roundRect">
          <a:avLst>
            <a:gd name="adj" fmla="val 10000"/>
          </a:avLst>
        </a:prstGeom>
        <a:solidFill>
          <a:schemeClr val="tx1"/>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b="1" i="0" kern="1200" dirty="0" smtClean="0">
              <a:effectLst/>
            </a:rPr>
            <a:t>Network bandwidth</a:t>
          </a:r>
          <a:endParaRPr lang="en-US" sz="2200" b="1" i="0" kern="1200" dirty="0">
            <a:effectLst/>
          </a:endParaRPr>
        </a:p>
      </dsp:txBody>
      <dsp:txXfrm>
        <a:off x="1030" y="0"/>
        <a:ext cx="2678906" cy="865163"/>
      </dsp:txXfrm>
    </dsp:sp>
    <dsp:sp modelId="{E1C9B790-AD02-DB4B-90E8-7BFEE9B60B8A}">
      <dsp:nvSpPr>
        <dsp:cNvPr id="0" name=""/>
        <dsp:cNvSpPr/>
      </dsp:nvSpPr>
      <dsp:spPr>
        <a:xfrm>
          <a:off x="268920" y="866007"/>
          <a:ext cx="2143124" cy="869528"/>
        </a:xfrm>
        <a:prstGeom prst="roundRect">
          <a:avLst>
            <a:gd name="adj" fmla="val 1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a:lnSpc>
              <a:spcPct val="90000"/>
            </a:lnSpc>
            <a:spcBef>
              <a:spcPct val="0"/>
            </a:spcBef>
            <a:spcAft>
              <a:spcPct val="35000"/>
            </a:spcAft>
          </a:pPr>
          <a:r>
            <a:rPr lang="en-US" sz="1300" b="1" i="0" kern="1200" dirty="0" smtClean="0">
              <a:solidFill>
                <a:srgbClr val="000000"/>
              </a:solidFill>
              <a:effectLst/>
              <a:latin typeface="+mj-lt"/>
            </a:rPr>
            <a:t>Relates to the capacity of the network links connecting a server to the Internet</a:t>
          </a:r>
        </a:p>
      </dsp:txBody>
      <dsp:txXfrm>
        <a:off x="294388" y="891475"/>
        <a:ext cx="2092188" cy="818592"/>
      </dsp:txXfrm>
    </dsp:sp>
    <dsp:sp modelId="{9C0BB106-18F0-064A-9F7C-7245A6EA83E6}">
      <dsp:nvSpPr>
        <dsp:cNvPr id="0" name=""/>
        <dsp:cNvSpPr/>
      </dsp:nvSpPr>
      <dsp:spPr>
        <a:xfrm>
          <a:off x="268920" y="1869309"/>
          <a:ext cx="2143124" cy="869528"/>
        </a:xfrm>
        <a:prstGeom prst="roundRect">
          <a:avLst>
            <a:gd name="adj" fmla="val 1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a:lnSpc>
              <a:spcPct val="90000"/>
            </a:lnSpc>
            <a:spcBef>
              <a:spcPct val="0"/>
            </a:spcBef>
            <a:spcAft>
              <a:spcPct val="35000"/>
            </a:spcAft>
          </a:pPr>
          <a:r>
            <a:rPr lang="en-US" sz="1300" b="1" i="0" kern="1200" dirty="0" smtClean="0">
              <a:solidFill>
                <a:srgbClr val="000000"/>
              </a:solidFill>
              <a:effectLst/>
              <a:latin typeface="+mj-lt"/>
            </a:rPr>
            <a:t>For most organizations this is their connection to their Internet Service Provider (ISP)</a:t>
          </a:r>
        </a:p>
      </dsp:txBody>
      <dsp:txXfrm>
        <a:off x="294388" y="1894777"/>
        <a:ext cx="2092188" cy="818592"/>
      </dsp:txXfrm>
    </dsp:sp>
    <dsp:sp modelId="{200D4077-F322-A54F-A959-16520676AF19}">
      <dsp:nvSpPr>
        <dsp:cNvPr id="0" name=""/>
        <dsp:cNvSpPr/>
      </dsp:nvSpPr>
      <dsp:spPr>
        <a:xfrm>
          <a:off x="2880854" y="0"/>
          <a:ext cx="2678906" cy="2883877"/>
        </a:xfrm>
        <a:prstGeom prst="roundRect">
          <a:avLst>
            <a:gd name="adj" fmla="val 10000"/>
          </a:avLst>
        </a:prstGeom>
        <a:solidFill>
          <a:schemeClr val="tx1"/>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b="1" i="0" kern="1200" dirty="0" smtClean="0">
              <a:effectLst/>
            </a:rPr>
            <a:t>System resources</a:t>
          </a:r>
        </a:p>
      </dsp:txBody>
      <dsp:txXfrm>
        <a:off x="2880854" y="0"/>
        <a:ext cx="2678906" cy="865163"/>
      </dsp:txXfrm>
    </dsp:sp>
    <dsp:sp modelId="{331622DA-667B-3D42-86F2-0516235F2E15}">
      <dsp:nvSpPr>
        <dsp:cNvPr id="0" name=""/>
        <dsp:cNvSpPr/>
      </dsp:nvSpPr>
      <dsp:spPr>
        <a:xfrm>
          <a:off x="3148745" y="865163"/>
          <a:ext cx="2143124" cy="1874520"/>
        </a:xfrm>
        <a:prstGeom prst="roundRect">
          <a:avLst>
            <a:gd name="adj" fmla="val 1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a:lnSpc>
              <a:spcPct val="90000"/>
            </a:lnSpc>
            <a:spcBef>
              <a:spcPct val="0"/>
            </a:spcBef>
            <a:spcAft>
              <a:spcPct val="35000"/>
            </a:spcAft>
          </a:pPr>
          <a:r>
            <a:rPr lang="en-US" sz="1300" b="1" i="0" kern="1200" dirty="0" smtClean="0">
              <a:solidFill>
                <a:srgbClr val="000000"/>
              </a:solidFill>
              <a:effectLst/>
              <a:latin typeface="+mj-lt"/>
            </a:rPr>
            <a:t>Aims to overload or crash the network handling software</a:t>
          </a:r>
        </a:p>
      </dsp:txBody>
      <dsp:txXfrm>
        <a:off x="3203648" y="920066"/>
        <a:ext cx="2033318" cy="1764714"/>
      </dsp:txXfrm>
    </dsp:sp>
    <dsp:sp modelId="{1EA47F75-BED3-5244-AD77-D9664E47C6FF}">
      <dsp:nvSpPr>
        <dsp:cNvPr id="0" name=""/>
        <dsp:cNvSpPr/>
      </dsp:nvSpPr>
      <dsp:spPr>
        <a:xfrm>
          <a:off x="5760678" y="0"/>
          <a:ext cx="2678906" cy="2883877"/>
        </a:xfrm>
        <a:prstGeom prst="roundRect">
          <a:avLst>
            <a:gd name="adj" fmla="val 10000"/>
          </a:avLst>
        </a:prstGeom>
        <a:solidFill>
          <a:schemeClr val="tx1"/>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b="1" i="0" kern="1200" dirty="0" smtClean="0">
              <a:effectLst/>
            </a:rPr>
            <a:t>Application resources</a:t>
          </a:r>
        </a:p>
      </dsp:txBody>
      <dsp:txXfrm>
        <a:off x="5760678" y="0"/>
        <a:ext cx="2678906" cy="865163"/>
      </dsp:txXfrm>
    </dsp:sp>
    <dsp:sp modelId="{F711556B-CC33-6E40-9D5E-6524FC4A1052}">
      <dsp:nvSpPr>
        <dsp:cNvPr id="0" name=""/>
        <dsp:cNvSpPr/>
      </dsp:nvSpPr>
      <dsp:spPr>
        <a:xfrm>
          <a:off x="6028569" y="865163"/>
          <a:ext cx="2143124" cy="1874520"/>
        </a:xfrm>
        <a:prstGeom prst="roundRect">
          <a:avLst>
            <a:gd name="adj" fmla="val 1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a:lnSpc>
              <a:spcPct val="90000"/>
            </a:lnSpc>
            <a:spcBef>
              <a:spcPct val="0"/>
            </a:spcBef>
            <a:spcAft>
              <a:spcPct val="35000"/>
            </a:spcAft>
          </a:pPr>
          <a:r>
            <a:rPr lang="en-US" sz="1300" b="1" i="0" kern="1200" dirty="0" smtClean="0">
              <a:solidFill>
                <a:srgbClr val="000000"/>
              </a:solidFill>
              <a:effectLst/>
              <a:latin typeface="+mj-lt"/>
            </a:rPr>
            <a:t>Typically involves a number of valid requests, each of which consumes significant resources, thus limiting the ability of the server to respond to requests from other users</a:t>
          </a:r>
        </a:p>
      </dsp:txBody>
      <dsp:txXfrm>
        <a:off x="6083472" y="920066"/>
        <a:ext cx="2033318" cy="17647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7CFA68-B976-2A49-A3AB-9ABCA1DED13A}">
      <dsp:nvSpPr>
        <dsp:cNvPr id="0" name=""/>
        <dsp:cNvSpPr/>
      </dsp:nvSpPr>
      <dsp:spPr>
        <a:xfrm>
          <a:off x="0" y="0"/>
          <a:ext cx="8229600" cy="4968552"/>
        </a:xfrm>
        <a:prstGeom prst="roundRect">
          <a:avLst>
            <a:gd name="adj" fmla="val 85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3856148" numCol="1" spcCol="1270" anchor="t" anchorCtr="0">
          <a:noAutofit/>
        </a:bodyPr>
        <a:lstStyle/>
        <a:p>
          <a:pPr lvl="0" algn="l" defTabSz="1066800" rtl="0">
            <a:lnSpc>
              <a:spcPct val="90000"/>
            </a:lnSpc>
            <a:spcBef>
              <a:spcPct val="0"/>
            </a:spcBef>
            <a:spcAft>
              <a:spcPct val="35000"/>
            </a:spcAft>
          </a:pPr>
          <a:r>
            <a:rPr lang="en-US" sz="2400" kern="1200" smtClean="0"/>
            <a:t>Consist of the reachable and exploitable vulnerabilities in a system</a:t>
          </a:r>
          <a:endParaRPr lang="en-US" sz="2400" kern="1200"/>
        </a:p>
      </dsp:txBody>
      <dsp:txXfrm>
        <a:off x="123695" y="123695"/>
        <a:ext cx="7982210" cy="4721162"/>
      </dsp:txXfrm>
    </dsp:sp>
    <dsp:sp modelId="{2838DE06-4342-6445-9DD7-7B290D51E361}">
      <dsp:nvSpPr>
        <dsp:cNvPr id="0" name=""/>
        <dsp:cNvSpPr/>
      </dsp:nvSpPr>
      <dsp:spPr>
        <a:xfrm>
          <a:off x="205740" y="1242138"/>
          <a:ext cx="7818120" cy="3477986"/>
        </a:xfrm>
        <a:prstGeom prst="roundRect">
          <a:avLst>
            <a:gd name="adj" fmla="val 105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2208521" numCol="1" spcCol="1270" anchor="t" anchorCtr="0">
          <a:noAutofit/>
        </a:bodyPr>
        <a:lstStyle/>
        <a:p>
          <a:pPr lvl="0" algn="l" defTabSz="1066800" rtl="0">
            <a:lnSpc>
              <a:spcPct val="90000"/>
            </a:lnSpc>
            <a:spcBef>
              <a:spcPct val="0"/>
            </a:spcBef>
            <a:spcAft>
              <a:spcPct val="35000"/>
            </a:spcAft>
          </a:pPr>
          <a:r>
            <a:rPr lang="en-US" sz="2400" kern="1200" dirty="0" smtClean="0"/>
            <a:t>Examples:</a:t>
          </a:r>
          <a:endParaRPr lang="en-US" sz="2400" kern="1200" dirty="0"/>
        </a:p>
      </dsp:txBody>
      <dsp:txXfrm>
        <a:off x="312700" y="1349098"/>
        <a:ext cx="7604200" cy="3264066"/>
      </dsp:txXfrm>
    </dsp:sp>
    <dsp:sp modelId="{36D2E5FA-5779-2546-8D3D-708A30C558F1}">
      <dsp:nvSpPr>
        <dsp:cNvPr id="0" name=""/>
        <dsp:cNvSpPr/>
      </dsp:nvSpPr>
      <dsp:spPr>
        <a:xfrm>
          <a:off x="401193" y="2807231"/>
          <a:ext cx="1465134" cy="1565093"/>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rtl="0">
            <a:lnSpc>
              <a:spcPct val="90000"/>
            </a:lnSpc>
            <a:spcBef>
              <a:spcPct val="0"/>
            </a:spcBef>
            <a:spcAft>
              <a:spcPct val="35000"/>
            </a:spcAft>
          </a:pPr>
          <a:r>
            <a:rPr lang="en-US" sz="1100" kern="1200" dirty="0" smtClean="0"/>
            <a:t>Open ports on outward facing Web and other servers, and code listening on those ports</a:t>
          </a:r>
          <a:endParaRPr lang="en-US" sz="1100" kern="1200" dirty="0"/>
        </a:p>
      </dsp:txBody>
      <dsp:txXfrm>
        <a:off x="446251" y="2852289"/>
        <a:ext cx="1375018" cy="1474977"/>
      </dsp:txXfrm>
    </dsp:sp>
    <dsp:sp modelId="{12DBDAB8-4930-8246-9268-6B6F0F95CC4D}">
      <dsp:nvSpPr>
        <dsp:cNvPr id="0" name=""/>
        <dsp:cNvSpPr/>
      </dsp:nvSpPr>
      <dsp:spPr>
        <a:xfrm>
          <a:off x="1890678" y="2807231"/>
          <a:ext cx="1465134" cy="1565093"/>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rtl="0">
            <a:lnSpc>
              <a:spcPct val="90000"/>
            </a:lnSpc>
            <a:spcBef>
              <a:spcPct val="0"/>
            </a:spcBef>
            <a:spcAft>
              <a:spcPct val="35000"/>
            </a:spcAft>
          </a:pPr>
          <a:r>
            <a:rPr lang="en-US" sz="1100" kern="1200" dirty="0" smtClean="0"/>
            <a:t>Services available on the inside of a firewall</a:t>
          </a:r>
          <a:endParaRPr lang="en-US" sz="1100" kern="1200" dirty="0"/>
        </a:p>
      </dsp:txBody>
      <dsp:txXfrm>
        <a:off x="1935736" y="2852289"/>
        <a:ext cx="1375018" cy="1474977"/>
      </dsp:txXfrm>
    </dsp:sp>
    <dsp:sp modelId="{CA87D319-D7A3-814A-A6CA-4CC6B589B461}">
      <dsp:nvSpPr>
        <dsp:cNvPr id="0" name=""/>
        <dsp:cNvSpPr/>
      </dsp:nvSpPr>
      <dsp:spPr>
        <a:xfrm>
          <a:off x="3380163" y="2807231"/>
          <a:ext cx="1465134" cy="1565093"/>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rtl="0">
            <a:lnSpc>
              <a:spcPct val="90000"/>
            </a:lnSpc>
            <a:spcBef>
              <a:spcPct val="0"/>
            </a:spcBef>
            <a:spcAft>
              <a:spcPct val="35000"/>
            </a:spcAft>
          </a:pPr>
          <a:r>
            <a:rPr lang="en-US" sz="1100" kern="1200" dirty="0" smtClean="0"/>
            <a:t>Code that processes incoming data, email, XML, office documents, and industry-specific custom data exchange formats</a:t>
          </a:r>
          <a:endParaRPr lang="en-US" sz="1100" kern="1200" dirty="0"/>
        </a:p>
      </dsp:txBody>
      <dsp:txXfrm>
        <a:off x="3425221" y="2852289"/>
        <a:ext cx="1375018" cy="1474977"/>
      </dsp:txXfrm>
    </dsp:sp>
    <dsp:sp modelId="{D72EA0FA-53AD-CB47-99CE-3AFD700ACCAF}">
      <dsp:nvSpPr>
        <dsp:cNvPr id="0" name=""/>
        <dsp:cNvSpPr/>
      </dsp:nvSpPr>
      <dsp:spPr>
        <a:xfrm>
          <a:off x="4869648" y="2807231"/>
          <a:ext cx="1465134" cy="1565093"/>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rtl="0">
            <a:lnSpc>
              <a:spcPct val="90000"/>
            </a:lnSpc>
            <a:spcBef>
              <a:spcPct val="0"/>
            </a:spcBef>
            <a:spcAft>
              <a:spcPct val="35000"/>
            </a:spcAft>
          </a:pPr>
          <a:r>
            <a:rPr lang="en-US" sz="1100" kern="1200" dirty="0" smtClean="0"/>
            <a:t>Interfaces, SQL, and Web forms</a:t>
          </a:r>
          <a:endParaRPr lang="en-US" sz="1100" kern="1200" dirty="0"/>
        </a:p>
      </dsp:txBody>
      <dsp:txXfrm>
        <a:off x="4914706" y="2852289"/>
        <a:ext cx="1375018" cy="1474977"/>
      </dsp:txXfrm>
    </dsp:sp>
    <dsp:sp modelId="{E39960A6-9FDD-B449-80EE-E04874F6DE7F}">
      <dsp:nvSpPr>
        <dsp:cNvPr id="0" name=""/>
        <dsp:cNvSpPr/>
      </dsp:nvSpPr>
      <dsp:spPr>
        <a:xfrm>
          <a:off x="6359134" y="2807231"/>
          <a:ext cx="1465134" cy="1565093"/>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rtl="0">
            <a:lnSpc>
              <a:spcPct val="90000"/>
            </a:lnSpc>
            <a:spcBef>
              <a:spcPct val="0"/>
            </a:spcBef>
            <a:spcAft>
              <a:spcPct val="35000"/>
            </a:spcAft>
          </a:pPr>
          <a:r>
            <a:rPr lang="en-US" sz="1100" kern="1200" dirty="0" smtClean="0"/>
            <a:t>An employee with access to sensitive information vulnerable to a social engineering attack</a:t>
          </a:r>
          <a:endParaRPr lang="en-US" sz="1100" kern="1200" dirty="0"/>
        </a:p>
      </dsp:txBody>
      <dsp:txXfrm>
        <a:off x="6404192" y="2852289"/>
        <a:ext cx="1375018" cy="1474977"/>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5A0BC2-B705-7845-9587-D8A7832452F9}">
      <dsp:nvSpPr>
        <dsp:cNvPr id="0" name=""/>
        <dsp:cNvSpPr/>
      </dsp:nvSpPr>
      <dsp:spPr>
        <a:xfrm rot="5400000">
          <a:off x="4568332" y="-1831822"/>
          <a:ext cx="812006" cy="4681728"/>
        </a:xfrm>
        <a:prstGeom prst="round2SameRect">
          <a:avLst/>
        </a:prstGeom>
        <a:solidFill>
          <a:schemeClr val="tx1"/>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b="1" i="0" kern="1200" dirty="0" smtClean="0">
              <a:effectLst/>
              <a:latin typeface="+mj-lt"/>
            </a:rPr>
            <a:t>Ping flood using ICMP </a:t>
          </a:r>
          <a:r>
            <a:rPr lang="en-US" altLang="zh-CN" sz="1100" b="1" i="0" kern="1200" dirty="0" smtClean="0">
              <a:effectLst/>
              <a:latin typeface="+mj-lt"/>
            </a:rPr>
            <a:t>(</a:t>
          </a:r>
          <a:r>
            <a:rPr lang="en-US" sz="1100" b="1" i="0" kern="1200" dirty="0" smtClean="0">
              <a:effectLst/>
              <a:latin typeface="+mj-lt"/>
            </a:rPr>
            <a:t>echo request packets)</a:t>
          </a:r>
        </a:p>
        <a:p>
          <a:pPr marL="57150" lvl="1" indent="-57150" algn="l" defTabSz="488950">
            <a:lnSpc>
              <a:spcPct val="90000"/>
            </a:lnSpc>
            <a:spcBef>
              <a:spcPct val="0"/>
            </a:spcBef>
            <a:spcAft>
              <a:spcPct val="15000"/>
            </a:spcAft>
            <a:buChar char="••"/>
          </a:pPr>
          <a:r>
            <a:rPr lang="en-US" sz="1100" b="1" i="0" kern="1200" dirty="0" smtClean="0">
              <a:effectLst/>
              <a:latin typeface="+mj-lt"/>
            </a:rPr>
            <a:t>Traditionally network administrators allow such packets into their networks because ping is a useful network diagnostic tool</a:t>
          </a:r>
        </a:p>
      </dsp:txBody>
      <dsp:txXfrm rot="-5400000">
        <a:off x="2633472" y="142677"/>
        <a:ext cx="4642089" cy="732728"/>
      </dsp:txXfrm>
    </dsp:sp>
    <dsp:sp modelId="{19357E6A-60B3-FC4E-9FC2-1ECE7041DD85}">
      <dsp:nvSpPr>
        <dsp:cNvPr id="0" name=""/>
        <dsp:cNvSpPr/>
      </dsp:nvSpPr>
      <dsp:spPr>
        <a:xfrm>
          <a:off x="0" y="1537"/>
          <a:ext cx="2633472" cy="1015007"/>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b="0" i="0" kern="1200" dirty="0" smtClean="0">
              <a:solidFill>
                <a:schemeClr val="bg1"/>
              </a:solidFill>
              <a:effectLst/>
              <a:latin typeface="+mj-lt"/>
              <a:ea typeface="ＭＳ Ｐゴシック" pitchFamily="-1" charset="-128"/>
              <a:cs typeface="ＭＳ Ｐゴシック" pitchFamily="-1" charset="-128"/>
            </a:rPr>
            <a:t>ICMP flood</a:t>
          </a:r>
          <a:endParaRPr lang="en-US" sz="2800" b="0" i="0" kern="1200" dirty="0">
            <a:solidFill>
              <a:schemeClr val="bg1"/>
            </a:solidFill>
            <a:effectLst/>
            <a:latin typeface="+mj-lt"/>
          </a:endParaRPr>
        </a:p>
      </dsp:txBody>
      <dsp:txXfrm>
        <a:off x="49549" y="51086"/>
        <a:ext cx="2534374" cy="915909"/>
      </dsp:txXfrm>
    </dsp:sp>
    <dsp:sp modelId="{AE11C2D4-26A0-484C-A22E-4A33CEF07817}">
      <dsp:nvSpPr>
        <dsp:cNvPr id="0" name=""/>
        <dsp:cNvSpPr/>
      </dsp:nvSpPr>
      <dsp:spPr>
        <a:xfrm rot="5400000">
          <a:off x="4568332" y="-766064"/>
          <a:ext cx="812006" cy="4681728"/>
        </a:xfrm>
        <a:prstGeom prst="round2SameRect">
          <a:avLst/>
        </a:prstGeom>
        <a:solidFill>
          <a:schemeClr val="tx1"/>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b="1" i="0" kern="1200" dirty="0" smtClean="0">
              <a:effectLst/>
              <a:latin typeface="+mj-lt"/>
            </a:rPr>
            <a:t>Uses UDP packets directed to some port number on the target system</a:t>
          </a:r>
        </a:p>
      </dsp:txBody>
      <dsp:txXfrm rot="-5400000">
        <a:off x="2633472" y="1208435"/>
        <a:ext cx="4642089" cy="732728"/>
      </dsp:txXfrm>
    </dsp:sp>
    <dsp:sp modelId="{5E105DE0-16B0-F645-ABF2-3DD1D6F6DDB8}">
      <dsp:nvSpPr>
        <dsp:cNvPr id="0" name=""/>
        <dsp:cNvSpPr/>
      </dsp:nvSpPr>
      <dsp:spPr>
        <a:xfrm>
          <a:off x="0" y="1067296"/>
          <a:ext cx="2633472" cy="1015007"/>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b="0" i="0" kern="1200" dirty="0" smtClean="0">
              <a:solidFill>
                <a:schemeClr val="bg1"/>
              </a:solidFill>
              <a:effectLst/>
              <a:latin typeface="+mj-lt"/>
              <a:ea typeface="ＭＳ Ｐゴシック" pitchFamily="-1" charset="-128"/>
              <a:cs typeface="ＭＳ Ｐゴシック" pitchFamily="-1" charset="-128"/>
            </a:rPr>
            <a:t>UDP flood</a:t>
          </a:r>
        </a:p>
      </dsp:txBody>
      <dsp:txXfrm>
        <a:off x="49549" y="1116845"/>
        <a:ext cx="2534374" cy="915909"/>
      </dsp:txXfrm>
    </dsp:sp>
    <dsp:sp modelId="{4B1A1837-8231-6840-8D50-F6DB4B3D4684}">
      <dsp:nvSpPr>
        <dsp:cNvPr id="0" name=""/>
        <dsp:cNvSpPr/>
      </dsp:nvSpPr>
      <dsp:spPr>
        <a:xfrm rot="5400000">
          <a:off x="4568332" y="299694"/>
          <a:ext cx="812006" cy="4681728"/>
        </a:xfrm>
        <a:prstGeom prst="round2SameRect">
          <a:avLst/>
        </a:prstGeom>
        <a:solidFill>
          <a:schemeClr val="tx1"/>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b="1" i="0" kern="1200" dirty="0" smtClean="0">
              <a:effectLst/>
              <a:latin typeface="+mj-lt"/>
            </a:rPr>
            <a:t>Sends TCP packets to the target system</a:t>
          </a:r>
        </a:p>
        <a:p>
          <a:pPr marL="57150" lvl="1" indent="-57150" algn="l" defTabSz="488950">
            <a:lnSpc>
              <a:spcPct val="90000"/>
            </a:lnSpc>
            <a:spcBef>
              <a:spcPct val="0"/>
            </a:spcBef>
            <a:spcAft>
              <a:spcPct val="15000"/>
            </a:spcAft>
            <a:buChar char="••"/>
          </a:pPr>
          <a:r>
            <a:rPr lang="en-US" sz="1100" b="1" i="0" kern="1200" dirty="0" smtClean="0">
              <a:effectLst/>
              <a:latin typeface="+mj-lt"/>
            </a:rPr>
            <a:t>Total volume of packets is the aim of the attack rather than the system code</a:t>
          </a:r>
        </a:p>
      </dsp:txBody>
      <dsp:txXfrm rot="-5400000">
        <a:off x="2633472" y="2274194"/>
        <a:ext cx="4642089" cy="732728"/>
      </dsp:txXfrm>
    </dsp:sp>
    <dsp:sp modelId="{46E720AB-F321-FB41-8240-75830E95D297}">
      <dsp:nvSpPr>
        <dsp:cNvPr id="0" name=""/>
        <dsp:cNvSpPr/>
      </dsp:nvSpPr>
      <dsp:spPr>
        <a:xfrm>
          <a:off x="0" y="2133054"/>
          <a:ext cx="2633472" cy="1015007"/>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b="0" i="0" kern="1200" dirty="0" smtClean="0">
              <a:solidFill>
                <a:schemeClr val="bg1"/>
              </a:solidFill>
              <a:effectLst/>
              <a:latin typeface="+mj-lt"/>
              <a:ea typeface="ＭＳ Ｐゴシック" pitchFamily="-1" charset="-128"/>
              <a:cs typeface="ＭＳ Ｐゴシック" pitchFamily="-1" charset="-128"/>
            </a:rPr>
            <a:t>TCP SYN flood</a:t>
          </a:r>
        </a:p>
      </dsp:txBody>
      <dsp:txXfrm>
        <a:off x="49549" y="2182603"/>
        <a:ext cx="2534374" cy="915909"/>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EEDA1D-D411-8645-B08C-F96CBCCA4328}">
      <dsp:nvSpPr>
        <dsp:cNvPr id="0" name=""/>
        <dsp:cNvSpPr/>
      </dsp:nvSpPr>
      <dsp:spPr>
        <a:xfrm rot="16200000">
          <a:off x="-816010" y="817031"/>
          <a:ext cx="4290646" cy="2656582"/>
        </a:xfrm>
        <a:prstGeom prst="flowChartManualOperation">
          <a:avLst/>
        </a:prstGeom>
        <a:solidFill>
          <a:schemeClr val="accent5"/>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0" tIns="0" rIns="129037" bIns="0" numCol="1" spcCol="1270" anchor="ctr" anchorCtr="0">
          <a:noAutofit/>
        </a:bodyPr>
        <a:lstStyle/>
        <a:p>
          <a:pPr lvl="0" algn="ctr" defTabSz="889000" rtl="0">
            <a:lnSpc>
              <a:spcPct val="90000"/>
            </a:lnSpc>
            <a:spcBef>
              <a:spcPct val="0"/>
            </a:spcBef>
            <a:spcAft>
              <a:spcPct val="35000"/>
            </a:spcAft>
          </a:pPr>
          <a:r>
            <a:rPr lang="en-US" sz="2000" b="1" kern="1200" dirty="0" smtClean="0">
              <a:solidFill>
                <a:schemeClr val="bg1"/>
              </a:solidFill>
              <a:latin typeface="+mj-lt"/>
            </a:rPr>
            <a:t>Use of multiple systems to generate attacks</a:t>
          </a:r>
          <a:endParaRPr lang="en-US" sz="2000" b="1" kern="1200" dirty="0">
            <a:solidFill>
              <a:schemeClr val="bg1"/>
            </a:solidFill>
            <a:latin typeface="+mj-lt"/>
          </a:endParaRPr>
        </a:p>
      </dsp:txBody>
      <dsp:txXfrm rot="5400000">
        <a:off x="1022" y="858128"/>
        <a:ext cx="2656582" cy="2574388"/>
      </dsp:txXfrm>
    </dsp:sp>
    <dsp:sp modelId="{D8B55FDF-77C1-834C-8C65-345A49A2973D}">
      <dsp:nvSpPr>
        <dsp:cNvPr id="0" name=""/>
        <dsp:cNvSpPr/>
      </dsp:nvSpPr>
      <dsp:spPr>
        <a:xfrm rot="16200000">
          <a:off x="2039815" y="817031"/>
          <a:ext cx="4290646" cy="2656582"/>
        </a:xfrm>
        <a:prstGeom prst="flowChartManualOperation">
          <a:avLst/>
        </a:prstGeom>
        <a:solidFill>
          <a:schemeClr val="accent5"/>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0" tIns="0" rIns="129037" bIns="0" numCol="1" spcCol="1270" anchor="ctr" anchorCtr="0">
          <a:noAutofit/>
        </a:bodyPr>
        <a:lstStyle/>
        <a:p>
          <a:pPr lvl="0" algn="ctr" defTabSz="889000" rtl="0">
            <a:lnSpc>
              <a:spcPct val="90000"/>
            </a:lnSpc>
            <a:spcBef>
              <a:spcPct val="0"/>
            </a:spcBef>
            <a:spcAft>
              <a:spcPct val="35000"/>
            </a:spcAft>
          </a:pPr>
          <a:r>
            <a:rPr lang="en-US" sz="2000" b="1" kern="1200" dirty="0" smtClean="0">
              <a:solidFill>
                <a:schemeClr val="bg1"/>
              </a:solidFill>
              <a:latin typeface="+mj-lt"/>
            </a:rPr>
            <a:t>Attacker uses a flaw in operating system or in a common application to gain access and installs their program on it (zombie)</a:t>
          </a:r>
          <a:endParaRPr lang="en-US" sz="2000" b="1" kern="1200" dirty="0">
            <a:solidFill>
              <a:schemeClr val="bg1"/>
            </a:solidFill>
            <a:latin typeface="+mj-lt"/>
          </a:endParaRPr>
        </a:p>
      </dsp:txBody>
      <dsp:txXfrm rot="5400000">
        <a:off x="2856847" y="858128"/>
        <a:ext cx="2656582" cy="2574388"/>
      </dsp:txXfrm>
    </dsp:sp>
    <dsp:sp modelId="{40A340F6-F630-F841-B2E1-AB613AB02F5A}">
      <dsp:nvSpPr>
        <dsp:cNvPr id="0" name=""/>
        <dsp:cNvSpPr/>
      </dsp:nvSpPr>
      <dsp:spPr>
        <a:xfrm rot="16200000">
          <a:off x="4895641" y="817031"/>
          <a:ext cx="4290646" cy="2656582"/>
        </a:xfrm>
        <a:prstGeom prst="flowChartManualOperation">
          <a:avLst/>
        </a:prstGeom>
        <a:solidFill>
          <a:schemeClr val="accent5"/>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0" tIns="0" rIns="129037" bIns="0" numCol="1" spcCol="1270" anchor="ctr" anchorCtr="0">
          <a:noAutofit/>
        </a:bodyPr>
        <a:lstStyle/>
        <a:p>
          <a:pPr lvl="0" algn="ctr" defTabSz="889000" rtl="0">
            <a:lnSpc>
              <a:spcPct val="90000"/>
            </a:lnSpc>
            <a:spcBef>
              <a:spcPct val="0"/>
            </a:spcBef>
            <a:spcAft>
              <a:spcPct val="35000"/>
            </a:spcAft>
          </a:pPr>
          <a:r>
            <a:rPr lang="en-US" sz="2000" b="1" kern="1200" dirty="0" smtClean="0">
              <a:solidFill>
                <a:schemeClr val="bg1"/>
              </a:solidFill>
              <a:latin typeface="+mj-lt"/>
            </a:rPr>
            <a:t>Large collections of such systems under the control of one attacker’s control can be created, forming a botnet</a:t>
          </a:r>
        </a:p>
      </dsp:txBody>
      <dsp:txXfrm rot="5400000">
        <a:off x="5712673" y="858128"/>
        <a:ext cx="2656582" cy="2574388"/>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3340E5-AA75-F540-9AC8-A428CCFAF6D3}">
      <dsp:nvSpPr>
        <dsp:cNvPr id="0" name=""/>
        <dsp:cNvSpPr/>
      </dsp:nvSpPr>
      <dsp:spPr>
        <a:xfrm>
          <a:off x="0" y="0"/>
          <a:ext cx="4164036" cy="897518"/>
        </a:xfrm>
        <a:prstGeom prst="roundRect">
          <a:avLst>
            <a:gd name="adj" fmla="val 10000"/>
          </a:avLst>
        </a:prstGeom>
        <a:solidFill>
          <a:schemeClr val="accent2"/>
        </a:solidFill>
        <a:ln>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b="1" kern="1200" dirty="0" smtClean="0">
              <a:solidFill>
                <a:schemeClr val="accent6">
                  <a:lumMod val="50000"/>
                </a:schemeClr>
              </a:solidFill>
              <a:effectLst/>
              <a:latin typeface="+mj-lt"/>
              <a:ea typeface="ＭＳ Ｐゴシック" pitchFamily="-1" charset="-128"/>
            </a:rPr>
            <a:t>Attack prevention and preemption</a:t>
          </a:r>
          <a:endParaRPr lang="en-US" sz="1600" b="1" kern="1200" dirty="0">
            <a:solidFill>
              <a:schemeClr val="accent6">
                <a:lumMod val="50000"/>
              </a:schemeClr>
            </a:solidFill>
            <a:effectLst/>
            <a:latin typeface="+mj-lt"/>
            <a:ea typeface="ＭＳ Ｐゴシック" pitchFamily="-1" charset="-128"/>
          </a:endParaRPr>
        </a:p>
        <a:p>
          <a:pPr marL="114300" lvl="1" indent="-114300" algn="l" defTabSz="533400">
            <a:lnSpc>
              <a:spcPct val="90000"/>
            </a:lnSpc>
            <a:spcBef>
              <a:spcPct val="0"/>
            </a:spcBef>
            <a:spcAft>
              <a:spcPct val="15000"/>
            </a:spcAft>
            <a:buChar char="••"/>
          </a:pPr>
          <a:r>
            <a:rPr lang="en-US" sz="1200" b="1" kern="1200" dirty="0" smtClean="0">
              <a:solidFill>
                <a:schemeClr val="accent6">
                  <a:lumMod val="50000"/>
                </a:schemeClr>
              </a:solidFill>
              <a:effectLst/>
              <a:latin typeface="+mj-lt"/>
              <a:ea typeface="ＭＳ Ｐゴシック" pitchFamily="-1" charset="-128"/>
            </a:rPr>
            <a:t>Before attack</a:t>
          </a:r>
        </a:p>
      </dsp:txBody>
      <dsp:txXfrm>
        <a:off x="26287" y="26287"/>
        <a:ext cx="3119704" cy="844944"/>
      </dsp:txXfrm>
    </dsp:sp>
    <dsp:sp modelId="{18164F88-DE1C-7E4B-A35B-CA51C5DF794C}">
      <dsp:nvSpPr>
        <dsp:cNvPr id="0" name=""/>
        <dsp:cNvSpPr/>
      </dsp:nvSpPr>
      <dsp:spPr>
        <a:xfrm>
          <a:off x="348738" y="1060704"/>
          <a:ext cx="4164036" cy="897518"/>
        </a:xfrm>
        <a:prstGeom prst="roundRect">
          <a:avLst>
            <a:gd name="adj" fmla="val 10000"/>
          </a:avLst>
        </a:prstGeom>
        <a:solidFill>
          <a:schemeClr val="accent2"/>
        </a:solidFill>
        <a:ln>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b="1" kern="1200" dirty="0" smtClean="0">
              <a:solidFill>
                <a:schemeClr val="accent6">
                  <a:lumMod val="50000"/>
                </a:schemeClr>
              </a:solidFill>
              <a:effectLst/>
              <a:latin typeface="+mj-lt"/>
            </a:rPr>
            <a:t>Attack detection and filtering</a:t>
          </a:r>
        </a:p>
        <a:p>
          <a:pPr marL="114300" lvl="1" indent="-114300" algn="l" defTabSz="533400">
            <a:lnSpc>
              <a:spcPct val="90000"/>
            </a:lnSpc>
            <a:spcBef>
              <a:spcPct val="0"/>
            </a:spcBef>
            <a:spcAft>
              <a:spcPct val="15000"/>
            </a:spcAft>
            <a:buChar char="••"/>
          </a:pPr>
          <a:r>
            <a:rPr lang="en-US" sz="1200" b="1" kern="1200" dirty="0" smtClean="0">
              <a:solidFill>
                <a:schemeClr val="accent6">
                  <a:lumMod val="50000"/>
                </a:schemeClr>
              </a:solidFill>
              <a:effectLst/>
              <a:latin typeface="+mj-lt"/>
              <a:ea typeface="ＭＳ Ｐゴシック" pitchFamily="-1" charset="-128"/>
            </a:rPr>
            <a:t>During the attack</a:t>
          </a:r>
        </a:p>
      </dsp:txBody>
      <dsp:txXfrm>
        <a:off x="375025" y="1086991"/>
        <a:ext cx="3179337" cy="844944"/>
      </dsp:txXfrm>
    </dsp:sp>
    <dsp:sp modelId="{4FA33190-3A54-BC4A-AAEE-1A90F556FE85}">
      <dsp:nvSpPr>
        <dsp:cNvPr id="0" name=""/>
        <dsp:cNvSpPr/>
      </dsp:nvSpPr>
      <dsp:spPr>
        <a:xfrm>
          <a:off x="692271" y="2121408"/>
          <a:ext cx="4164036" cy="897518"/>
        </a:xfrm>
        <a:prstGeom prst="roundRect">
          <a:avLst>
            <a:gd name="adj" fmla="val 10000"/>
          </a:avLst>
        </a:prstGeom>
        <a:solidFill>
          <a:schemeClr val="accent2"/>
        </a:solidFill>
        <a:ln>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b="1" kern="1200" dirty="0" smtClean="0">
              <a:solidFill>
                <a:schemeClr val="accent6">
                  <a:lumMod val="50000"/>
                </a:schemeClr>
              </a:solidFill>
              <a:effectLst/>
              <a:latin typeface="+mj-lt"/>
              <a:ea typeface="ＭＳ Ｐゴシック" pitchFamily="-1" charset="-128"/>
            </a:rPr>
            <a:t>Attack source </a:t>
          </a:r>
          <a:r>
            <a:rPr lang="en-US" sz="1600" b="1" kern="1200" dirty="0" err="1" smtClean="0">
              <a:solidFill>
                <a:schemeClr val="accent6">
                  <a:lumMod val="50000"/>
                </a:schemeClr>
              </a:solidFill>
              <a:effectLst/>
              <a:latin typeface="+mj-lt"/>
              <a:ea typeface="ＭＳ Ｐゴシック" pitchFamily="-1" charset="-128"/>
            </a:rPr>
            <a:t>traceback</a:t>
          </a:r>
          <a:r>
            <a:rPr lang="en-US" sz="1600" b="1" kern="1200" dirty="0" smtClean="0">
              <a:solidFill>
                <a:schemeClr val="accent6">
                  <a:lumMod val="50000"/>
                </a:schemeClr>
              </a:solidFill>
              <a:effectLst/>
              <a:latin typeface="+mj-lt"/>
              <a:ea typeface="ＭＳ Ｐゴシック" pitchFamily="-1" charset="-128"/>
            </a:rPr>
            <a:t> and identification</a:t>
          </a:r>
        </a:p>
        <a:p>
          <a:pPr marL="114300" lvl="1" indent="-114300" algn="l" defTabSz="533400">
            <a:lnSpc>
              <a:spcPct val="90000"/>
            </a:lnSpc>
            <a:spcBef>
              <a:spcPct val="0"/>
            </a:spcBef>
            <a:spcAft>
              <a:spcPct val="15000"/>
            </a:spcAft>
            <a:buChar char="••"/>
          </a:pPr>
          <a:r>
            <a:rPr lang="en-US" sz="1200" b="1" kern="1200" dirty="0" smtClean="0">
              <a:solidFill>
                <a:schemeClr val="accent6">
                  <a:lumMod val="50000"/>
                </a:schemeClr>
              </a:solidFill>
              <a:effectLst/>
              <a:latin typeface="+mj-lt"/>
              <a:ea typeface="ＭＳ Ｐゴシック" pitchFamily="-1" charset="-128"/>
            </a:rPr>
            <a:t>During and after the attack</a:t>
          </a:r>
        </a:p>
      </dsp:txBody>
      <dsp:txXfrm>
        <a:off x="718558" y="2147695"/>
        <a:ext cx="3184542" cy="844944"/>
      </dsp:txXfrm>
    </dsp:sp>
    <dsp:sp modelId="{CBFDAD9E-3A53-1C4F-BBA6-BA2FFA1D3DB9}">
      <dsp:nvSpPr>
        <dsp:cNvPr id="0" name=""/>
        <dsp:cNvSpPr/>
      </dsp:nvSpPr>
      <dsp:spPr>
        <a:xfrm>
          <a:off x="1041009" y="3182112"/>
          <a:ext cx="4164036" cy="897518"/>
        </a:xfrm>
        <a:prstGeom prst="roundRect">
          <a:avLst>
            <a:gd name="adj" fmla="val 10000"/>
          </a:avLst>
        </a:prstGeom>
        <a:solidFill>
          <a:schemeClr val="accent2"/>
        </a:solidFill>
        <a:ln>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b="1" kern="1200" dirty="0" smtClean="0">
              <a:solidFill>
                <a:schemeClr val="accent6">
                  <a:lumMod val="50000"/>
                </a:schemeClr>
              </a:solidFill>
              <a:effectLst/>
              <a:latin typeface="+mj-lt"/>
              <a:ea typeface="ＭＳ Ｐゴシック" pitchFamily="-1" charset="-128"/>
            </a:rPr>
            <a:t>Attack reaction</a:t>
          </a:r>
        </a:p>
        <a:p>
          <a:pPr marL="114300" lvl="1" indent="-114300" algn="l" defTabSz="533400">
            <a:lnSpc>
              <a:spcPct val="90000"/>
            </a:lnSpc>
            <a:spcBef>
              <a:spcPct val="0"/>
            </a:spcBef>
            <a:spcAft>
              <a:spcPct val="15000"/>
            </a:spcAft>
            <a:buChar char="••"/>
          </a:pPr>
          <a:r>
            <a:rPr lang="en-US" sz="1200" b="1" kern="1200" dirty="0" smtClean="0">
              <a:solidFill>
                <a:schemeClr val="accent6">
                  <a:lumMod val="50000"/>
                </a:schemeClr>
              </a:solidFill>
              <a:effectLst/>
              <a:latin typeface="+mj-lt"/>
              <a:ea typeface="ＭＳ Ｐゴシック" pitchFamily="-1" charset="-128"/>
            </a:rPr>
            <a:t>After the attack</a:t>
          </a:r>
        </a:p>
      </dsp:txBody>
      <dsp:txXfrm>
        <a:off x="1067296" y="3208399"/>
        <a:ext cx="3179337" cy="844944"/>
      </dsp:txXfrm>
    </dsp:sp>
    <dsp:sp modelId="{E94E7B59-EB68-4F49-88EA-2BF2FB91202C}">
      <dsp:nvSpPr>
        <dsp:cNvPr id="0" name=""/>
        <dsp:cNvSpPr/>
      </dsp:nvSpPr>
      <dsp:spPr>
        <a:xfrm>
          <a:off x="3580649" y="687417"/>
          <a:ext cx="583387" cy="583387"/>
        </a:xfrm>
        <a:prstGeom prst="downArrow">
          <a:avLst>
            <a:gd name="adj1" fmla="val 55000"/>
            <a:gd name="adj2" fmla="val 45000"/>
          </a:avLst>
        </a:prstGeom>
        <a:solidFill>
          <a:schemeClr val="tx1"/>
        </a:solidFill>
        <a:ln w="9525"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a:p>
      </dsp:txBody>
      <dsp:txXfrm>
        <a:off x="3711911" y="687417"/>
        <a:ext cx="320863" cy="438999"/>
      </dsp:txXfrm>
    </dsp:sp>
    <dsp:sp modelId="{AEF2102F-665D-3D42-97DB-A8D8233082D9}">
      <dsp:nvSpPr>
        <dsp:cNvPr id="0" name=""/>
        <dsp:cNvSpPr/>
      </dsp:nvSpPr>
      <dsp:spPr>
        <a:xfrm>
          <a:off x="3929387" y="1748121"/>
          <a:ext cx="583387" cy="583387"/>
        </a:xfrm>
        <a:prstGeom prst="downArrow">
          <a:avLst>
            <a:gd name="adj1" fmla="val 55000"/>
            <a:gd name="adj2" fmla="val 45000"/>
          </a:avLst>
        </a:prstGeom>
        <a:solidFill>
          <a:schemeClr val="tx1"/>
        </a:solidFill>
        <a:ln w="9525"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a:p>
      </dsp:txBody>
      <dsp:txXfrm>
        <a:off x="4060649" y="1748121"/>
        <a:ext cx="320863" cy="438999"/>
      </dsp:txXfrm>
    </dsp:sp>
    <dsp:sp modelId="{951E9E9F-F451-FE43-B83A-AD1D756BF21E}">
      <dsp:nvSpPr>
        <dsp:cNvPr id="0" name=""/>
        <dsp:cNvSpPr/>
      </dsp:nvSpPr>
      <dsp:spPr>
        <a:xfrm>
          <a:off x="4272920" y="2808825"/>
          <a:ext cx="583387" cy="583387"/>
        </a:xfrm>
        <a:prstGeom prst="downArrow">
          <a:avLst>
            <a:gd name="adj1" fmla="val 55000"/>
            <a:gd name="adj2" fmla="val 45000"/>
          </a:avLst>
        </a:prstGeom>
        <a:solidFill>
          <a:schemeClr val="tx1"/>
        </a:solidFill>
        <a:ln w="9525"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a:p>
      </dsp:txBody>
      <dsp:txXfrm>
        <a:off x="4404182" y="2808825"/>
        <a:ext cx="320863" cy="438999"/>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98D718-DFE5-C244-B833-90A7F5ED6EE8}">
      <dsp:nvSpPr>
        <dsp:cNvPr id="0" name=""/>
        <dsp:cNvSpPr/>
      </dsp:nvSpPr>
      <dsp:spPr>
        <a:xfrm>
          <a:off x="0" y="35337"/>
          <a:ext cx="4206240" cy="939024"/>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rtl="0">
            <a:lnSpc>
              <a:spcPct val="90000"/>
            </a:lnSpc>
            <a:spcBef>
              <a:spcPct val="0"/>
            </a:spcBef>
            <a:spcAft>
              <a:spcPct val="35000"/>
            </a:spcAft>
          </a:pPr>
          <a:r>
            <a:rPr lang="en-US" sz="2400" b="1" kern="1200" dirty="0" smtClean="0">
              <a:solidFill>
                <a:schemeClr val="bg1"/>
              </a:solidFill>
            </a:rPr>
            <a:t>Comprises three logical components:</a:t>
          </a:r>
          <a:endParaRPr lang="en-US" sz="2400" kern="1200" dirty="0">
            <a:solidFill>
              <a:schemeClr val="bg1"/>
            </a:solidFill>
          </a:endParaRPr>
        </a:p>
      </dsp:txBody>
      <dsp:txXfrm>
        <a:off x="0" y="35337"/>
        <a:ext cx="4206240" cy="939024"/>
      </dsp:txXfrm>
    </dsp:sp>
    <dsp:sp modelId="{E6C517A6-D3A6-FF4C-B4A7-4E1B0F119722}">
      <dsp:nvSpPr>
        <dsp:cNvPr id="0" name=""/>
        <dsp:cNvSpPr/>
      </dsp:nvSpPr>
      <dsp:spPr>
        <a:xfrm>
          <a:off x="0" y="1009699"/>
          <a:ext cx="4206240" cy="2635200"/>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ts val="1032"/>
            </a:spcAft>
            <a:buChar char="••"/>
          </a:pPr>
          <a:r>
            <a:rPr lang="en-US" sz="2400" b="1" kern="1200" dirty="0" smtClean="0">
              <a:latin typeface="+mj-lt"/>
            </a:rPr>
            <a:t>Sensors - collect data</a:t>
          </a:r>
          <a:endParaRPr lang="en-US" sz="2400" kern="1200" dirty="0">
            <a:latin typeface="+mj-lt"/>
          </a:endParaRPr>
        </a:p>
        <a:p>
          <a:pPr marL="228600" lvl="1" indent="-228600" algn="l" defTabSz="1066800" rtl="0">
            <a:lnSpc>
              <a:spcPct val="90000"/>
            </a:lnSpc>
            <a:spcBef>
              <a:spcPct val="0"/>
            </a:spcBef>
            <a:spcAft>
              <a:spcPts val="1032"/>
            </a:spcAft>
            <a:buChar char="••"/>
          </a:pPr>
          <a:r>
            <a:rPr lang="en-US" sz="2400" b="1" kern="1200" dirty="0" smtClean="0">
              <a:latin typeface="+mj-lt"/>
            </a:rPr>
            <a:t>Analyzers - determine if intrusion has occurred</a:t>
          </a:r>
          <a:endParaRPr lang="en-US" sz="2400" kern="1200" dirty="0">
            <a:latin typeface="+mj-lt"/>
          </a:endParaRPr>
        </a:p>
        <a:p>
          <a:pPr marL="228600" lvl="1" indent="-228600" algn="l" defTabSz="1066800" rtl="0">
            <a:lnSpc>
              <a:spcPct val="90000"/>
            </a:lnSpc>
            <a:spcBef>
              <a:spcPct val="0"/>
            </a:spcBef>
            <a:spcAft>
              <a:spcPts val="1032"/>
            </a:spcAft>
            <a:buChar char="••"/>
          </a:pPr>
          <a:r>
            <a:rPr lang="en-US" sz="2400" b="1" kern="1200" dirty="0" smtClean="0">
              <a:latin typeface="+mj-lt"/>
            </a:rPr>
            <a:t>User interface - view output or control system behavior</a:t>
          </a:r>
          <a:endParaRPr lang="en-US" sz="2400" b="1" kern="1200" dirty="0">
            <a:latin typeface="+mj-lt"/>
          </a:endParaRPr>
        </a:p>
      </dsp:txBody>
      <dsp:txXfrm>
        <a:off x="0" y="1009699"/>
        <a:ext cx="4206240" cy="263520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7EA7BD-890D-0A43-8230-D60B72533270}">
      <dsp:nvSpPr>
        <dsp:cNvPr id="0" name=""/>
        <dsp:cNvSpPr/>
      </dsp:nvSpPr>
      <dsp:spPr>
        <a:xfrm>
          <a:off x="398621" y="1488"/>
          <a:ext cx="2322611" cy="1393567"/>
        </a:xfrm>
        <a:prstGeom prst="rect">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b="1" kern="1200" dirty="0" smtClean="0">
              <a:solidFill>
                <a:srgbClr val="800000"/>
              </a:solidFill>
              <a:latin typeface="+mj-lt"/>
            </a:rPr>
            <a:t>Run continually</a:t>
          </a:r>
          <a:endParaRPr lang="en-US" sz="2100" kern="1200" dirty="0">
            <a:solidFill>
              <a:srgbClr val="800000"/>
            </a:solidFill>
            <a:latin typeface="+mj-lt"/>
          </a:endParaRPr>
        </a:p>
      </dsp:txBody>
      <dsp:txXfrm>
        <a:off x="398621" y="1488"/>
        <a:ext cx="2322611" cy="1393567"/>
      </dsp:txXfrm>
    </dsp:sp>
    <dsp:sp modelId="{8EE9502E-03AF-0746-BFA8-8E5DAF94269E}">
      <dsp:nvSpPr>
        <dsp:cNvPr id="0" name=""/>
        <dsp:cNvSpPr/>
      </dsp:nvSpPr>
      <dsp:spPr>
        <a:xfrm>
          <a:off x="2953494" y="1488"/>
          <a:ext cx="2322611" cy="1393567"/>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b="1" kern="1200" dirty="0" smtClean="0">
              <a:solidFill>
                <a:schemeClr val="bg1"/>
              </a:solidFill>
              <a:latin typeface="+mj-lt"/>
            </a:rPr>
            <a:t>Be fault tolerant</a:t>
          </a:r>
          <a:endParaRPr lang="en-US" sz="2100" b="1" kern="1200" dirty="0">
            <a:solidFill>
              <a:schemeClr val="bg1"/>
            </a:solidFill>
            <a:latin typeface="+mj-lt"/>
          </a:endParaRPr>
        </a:p>
      </dsp:txBody>
      <dsp:txXfrm>
        <a:off x="2953494" y="1488"/>
        <a:ext cx="2322611" cy="1393567"/>
      </dsp:txXfrm>
    </dsp:sp>
    <dsp:sp modelId="{DAE9D56B-A40B-9D4E-9D3D-47526B8CE6E3}">
      <dsp:nvSpPr>
        <dsp:cNvPr id="0" name=""/>
        <dsp:cNvSpPr/>
      </dsp:nvSpPr>
      <dsp:spPr>
        <a:xfrm>
          <a:off x="5508367" y="1488"/>
          <a:ext cx="2322611" cy="1393567"/>
        </a:xfrm>
        <a:prstGeom prst="rect">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b="1" kern="1200" dirty="0" smtClean="0">
              <a:solidFill>
                <a:srgbClr val="800000"/>
              </a:solidFill>
              <a:latin typeface="+mj-lt"/>
            </a:rPr>
            <a:t>Resist subversion</a:t>
          </a:r>
          <a:endParaRPr lang="en-US" sz="2100" kern="1200" dirty="0">
            <a:solidFill>
              <a:srgbClr val="800000"/>
            </a:solidFill>
            <a:latin typeface="+mj-lt"/>
          </a:endParaRPr>
        </a:p>
      </dsp:txBody>
      <dsp:txXfrm>
        <a:off x="5508367" y="1488"/>
        <a:ext cx="2322611" cy="1393567"/>
      </dsp:txXfrm>
    </dsp:sp>
    <dsp:sp modelId="{8FA5374D-7395-D24D-A209-DA869DB5606C}">
      <dsp:nvSpPr>
        <dsp:cNvPr id="0" name=""/>
        <dsp:cNvSpPr/>
      </dsp:nvSpPr>
      <dsp:spPr>
        <a:xfrm>
          <a:off x="398621" y="1627316"/>
          <a:ext cx="2322611" cy="1393567"/>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b="1" kern="1200" dirty="0" smtClean="0">
              <a:solidFill>
                <a:srgbClr val="000000"/>
              </a:solidFill>
              <a:latin typeface="+mj-lt"/>
            </a:rPr>
            <a:t>Impose a minimal overhead on system</a:t>
          </a:r>
          <a:endParaRPr lang="en-US" sz="2100" kern="1200" dirty="0">
            <a:solidFill>
              <a:srgbClr val="000000"/>
            </a:solidFill>
            <a:latin typeface="+mj-lt"/>
          </a:endParaRPr>
        </a:p>
      </dsp:txBody>
      <dsp:txXfrm>
        <a:off x="398621" y="1627316"/>
        <a:ext cx="2322611" cy="1393567"/>
      </dsp:txXfrm>
    </dsp:sp>
    <dsp:sp modelId="{12BB12E3-2327-634A-A624-6B6CCEB7B841}">
      <dsp:nvSpPr>
        <dsp:cNvPr id="0" name=""/>
        <dsp:cNvSpPr/>
      </dsp:nvSpPr>
      <dsp:spPr>
        <a:xfrm>
          <a:off x="2953494" y="1627316"/>
          <a:ext cx="2322611" cy="1393567"/>
        </a:xfrm>
        <a:prstGeom prst="rect">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b="1" kern="1200" dirty="0" smtClean="0">
              <a:solidFill>
                <a:srgbClr val="800000"/>
              </a:solidFill>
              <a:latin typeface="+mj-lt"/>
            </a:rPr>
            <a:t>Configured according to system security policies </a:t>
          </a:r>
          <a:endParaRPr lang="en-US" sz="2100" kern="1200" dirty="0">
            <a:solidFill>
              <a:srgbClr val="800000"/>
            </a:solidFill>
            <a:latin typeface="+mj-lt"/>
          </a:endParaRPr>
        </a:p>
      </dsp:txBody>
      <dsp:txXfrm>
        <a:off x="2953494" y="1627316"/>
        <a:ext cx="2322611" cy="1393567"/>
      </dsp:txXfrm>
    </dsp:sp>
    <dsp:sp modelId="{3B565460-ED5A-BC49-906F-F9CB70F5392C}">
      <dsp:nvSpPr>
        <dsp:cNvPr id="0" name=""/>
        <dsp:cNvSpPr/>
      </dsp:nvSpPr>
      <dsp:spPr>
        <a:xfrm>
          <a:off x="5508367" y="1627316"/>
          <a:ext cx="2322611" cy="1393567"/>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b="1" kern="1200" dirty="0" smtClean="0">
              <a:solidFill>
                <a:srgbClr val="000000"/>
              </a:solidFill>
              <a:latin typeface="+mj-lt"/>
            </a:rPr>
            <a:t>Adapt to changes in systems and users</a:t>
          </a:r>
          <a:endParaRPr lang="en-US" sz="2100" b="1" kern="1200" dirty="0">
            <a:solidFill>
              <a:srgbClr val="000000"/>
            </a:solidFill>
            <a:latin typeface="+mj-lt"/>
          </a:endParaRPr>
        </a:p>
      </dsp:txBody>
      <dsp:txXfrm>
        <a:off x="5508367" y="1627316"/>
        <a:ext cx="2322611" cy="1393567"/>
      </dsp:txXfrm>
    </dsp:sp>
    <dsp:sp modelId="{A91DF16B-99C4-1245-A6E0-771DA593FD5D}">
      <dsp:nvSpPr>
        <dsp:cNvPr id="0" name=""/>
        <dsp:cNvSpPr/>
      </dsp:nvSpPr>
      <dsp:spPr>
        <a:xfrm>
          <a:off x="398621" y="3253144"/>
          <a:ext cx="2322611" cy="1393567"/>
        </a:xfrm>
        <a:prstGeom prst="rect">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b="1" kern="1200" dirty="0" smtClean="0">
              <a:solidFill>
                <a:srgbClr val="800000"/>
              </a:solidFill>
              <a:latin typeface="+mj-lt"/>
            </a:rPr>
            <a:t>Scale to monitor large numbers of systems</a:t>
          </a:r>
          <a:endParaRPr lang="en-US" sz="2100" kern="1200" dirty="0">
            <a:solidFill>
              <a:srgbClr val="800000"/>
            </a:solidFill>
            <a:latin typeface="+mj-lt"/>
          </a:endParaRPr>
        </a:p>
      </dsp:txBody>
      <dsp:txXfrm>
        <a:off x="398621" y="3253144"/>
        <a:ext cx="2322611" cy="1393567"/>
      </dsp:txXfrm>
    </dsp:sp>
    <dsp:sp modelId="{F48B1560-066D-FA45-B0B7-5DAA5CF51066}">
      <dsp:nvSpPr>
        <dsp:cNvPr id="0" name=""/>
        <dsp:cNvSpPr/>
      </dsp:nvSpPr>
      <dsp:spPr>
        <a:xfrm>
          <a:off x="2953494" y="3253144"/>
          <a:ext cx="2322611" cy="1393567"/>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b="1" kern="1200" dirty="0" smtClean="0">
              <a:solidFill>
                <a:srgbClr val="000000"/>
              </a:solidFill>
              <a:latin typeface="+mj-lt"/>
            </a:rPr>
            <a:t>Provide graceful degradation of service</a:t>
          </a:r>
          <a:endParaRPr lang="en-US" sz="2100" b="1" kern="1200" dirty="0">
            <a:solidFill>
              <a:srgbClr val="000000"/>
            </a:solidFill>
            <a:latin typeface="+mj-lt"/>
          </a:endParaRPr>
        </a:p>
      </dsp:txBody>
      <dsp:txXfrm>
        <a:off x="2953494" y="3253144"/>
        <a:ext cx="2322611" cy="1393567"/>
      </dsp:txXfrm>
    </dsp:sp>
    <dsp:sp modelId="{4778EED3-BA90-4C45-9E4F-2698A499BF27}">
      <dsp:nvSpPr>
        <dsp:cNvPr id="0" name=""/>
        <dsp:cNvSpPr/>
      </dsp:nvSpPr>
      <dsp:spPr>
        <a:xfrm>
          <a:off x="5508367" y="3253144"/>
          <a:ext cx="2322611" cy="1393567"/>
        </a:xfrm>
        <a:prstGeom prst="rect">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b="1" kern="1200" dirty="0" smtClean="0">
              <a:solidFill>
                <a:srgbClr val="800000"/>
              </a:solidFill>
              <a:latin typeface="+mj-lt"/>
            </a:rPr>
            <a:t>Allow dynamic reconfiguration</a:t>
          </a:r>
          <a:endParaRPr lang="en-US" sz="2100" kern="1200" dirty="0">
            <a:solidFill>
              <a:srgbClr val="800000"/>
            </a:solidFill>
            <a:latin typeface="+mj-lt"/>
          </a:endParaRPr>
        </a:p>
      </dsp:txBody>
      <dsp:txXfrm>
        <a:off x="5508367" y="3253144"/>
        <a:ext cx="2322611" cy="1393567"/>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1B8927-92E9-E448-AC55-A1999D35A709}">
      <dsp:nvSpPr>
        <dsp:cNvPr id="0" name=""/>
        <dsp:cNvSpPr/>
      </dsp:nvSpPr>
      <dsp:spPr>
        <a:xfrm>
          <a:off x="2309" y="1622"/>
          <a:ext cx="2252067" cy="54720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a:lnSpc>
              <a:spcPct val="90000"/>
            </a:lnSpc>
            <a:spcBef>
              <a:spcPct val="0"/>
            </a:spcBef>
            <a:spcAft>
              <a:spcPct val="35000"/>
            </a:spcAft>
          </a:pPr>
          <a:r>
            <a:rPr lang="en-US" sz="1900" kern="1200" dirty="0" smtClean="0"/>
            <a:t>Statistical</a:t>
          </a:r>
          <a:endParaRPr lang="en-US" sz="1900" kern="1200" dirty="0"/>
        </a:p>
      </dsp:txBody>
      <dsp:txXfrm>
        <a:off x="2309" y="1622"/>
        <a:ext cx="2252067" cy="547200"/>
      </dsp:txXfrm>
    </dsp:sp>
    <dsp:sp modelId="{8F1AEFA8-7AB2-234A-AAE8-EE53294DDF6C}">
      <dsp:nvSpPr>
        <dsp:cNvPr id="0" name=""/>
        <dsp:cNvSpPr/>
      </dsp:nvSpPr>
      <dsp:spPr>
        <a:xfrm>
          <a:off x="2309" y="548822"/>
          <a:ext cx="2252067" cy="3208754"/>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smtClean="0"/>
            <a:t>Analysis of the observed behavior using univariate, multivariate, or time-series models of observed metrics</a:t>
          </a:r>
          <a:endParaRPr lang="en-US" sz="1900" kern="1200" dirty="0" smtClean="0"/>
        </a:p>
      </dsp:txBody>
      <dsp:txXfrm>
        <a:off x="2309" y="548822"/>
        <a:ext cx="2252067" cy="3208754"/>
      </dsp:txXfrm>
    </dsp:sp>
    <dsp:sp modelId="{600A406A-E6CB-594A-B400-09FC87DD37D7}">
      <dsp:nvSpPr>
        <dsp:cNvPr id="0" name=""/>
        <dsp:cNvSpPr/>
      </dsp:nvSpPr>
      <dsp:spPr>
        <a:xfrm>
          <a:off x="2569666" y="1622"/>
          <a:ext cx="2252067" cy="54720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a:lnSpc>
              <a:spcPct val="90000"/>
            </a:lnSpc>
            <a:spcBef>
              <a:spcPct val="0"/>
            </a:spcBef>
            <a:spcAft>
              <a:spcPct val="35000"/>
            </a:spcAft>
          </a:pPr>
          <a:r>
            <a:rPr lang="en-US" sz="1900" kern="1200" smtClean="0"/>
            <a:t>Knowledge based</a:t>
          </a:r>
          <a:endParaRPr lang="en-US" sz="1900" kern="1200" dirty="0"/>
        </a:p>
      </dsp:txBody>
      <dsp:txXfrm>
        <a:off x="2569666" y="1622"/>
        <a:ext cx="2252067" cy="547200"/>
      </dsp:txXfrm>
    </dsp:sp>
    <dsp:sp modelId="{781D5E4B-F86D-924A-BC41-C7667655BD82}">
      <dsp:nvSpPr>
        <dsp:cNvPr id="0" name=""/>
        <dsp:cNvSpPr/>
      </dsp:nvSpPr>
      <dsp:spPr>
        <a:xfrm>
          <a:off x="2569666" y="548822"/>
          <a:ext cx="2252067" cy="3208754"/>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dirty="0" smtClean="0"/>
            <a:t>Approaches use an expert system that classifies observed behavior according to a set of rules that model legitimate behavior</a:t>
          </a:r>
        </a:p>
      </dsp:txBody>
      <dsp:txXfrm>
        <a:off x="2569666" y="548822"/>
        <a:ext cx="2252067" cy="3208754"/>
      </dsp:txXfrm>
    </dsp:sp>
    <dsp:sp modelId="{6AB72217-9CC8-814A-89F2-9C29E0F7760E}">
      <dsp:nvSpPr>
        <dsp:cNvPr id="0" name=""/>
        <dsp:cNvSpPr/>
      </dsp:nvSpPr>
      <dsp:spPr>
        <a:xfrm>
          <a:off x="5137022" y="1622"/>
          <a:ext cx="2252067" cy="54720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a:lnSpc>
              <a:spcPct val="90000"/>
            </a:lnSpc>
            <a:spcBef>
              <a:spcPct val="0"/>
            </a:spcBef>
            <a:spcAft>
              <a:spcPct val="35000"/>
            </a:spcAft>
          </a:pPr>
          <a:r>
            <a:rPr lang="en-US" sz="1900" kern="1200" smtClean="0"/>
            <a:t>Machine-learning</a:t>
          </a:r>
          <a:endParaRPr lang="en-US" sz="1900" kern="1200" dirty="0"/>
        </a:p>
      </dsp:txBody>
      <dsp:txXfrm>
        <a:off x="5137022" y="1622"/>
        <a:ext cx="2252067" cy="547200"/>
      </dsp:txXfrm>
    </dsp:sp>
    <dsp:sp modelId="{7AD21AE2-02DA-6B47-91BB-A7BFD64D0D3D}">
      <dsp:nvSpPr>
        <dsp:cNvPr id="0" name=""/>
        <dsp:cNvSpPr/>
      </dsp:nvSpPr>
      <dsp:spPr>
        <a:xfrm>
          <a:off x="5137022" y="548822"/>
          <a:ext cx="2252067" cy="3208754"/>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smtClean="0"/>
            <a:t>Approaches automatically determine a suitable classification model from the training data using data mining techniques</a:t>
          </a:r>
          <a:endParaRPr lang="en-US" sz="1900" kern="1200" dirty="0"/>
        </a:p>
      </dsp:txBody>
      <dsp:txXfrm>
        <a:off x="5137022" y="548822"/>
        <a:ext cx="2252067" cy="3208754"/>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E87702-BA70-1746-A710-216DD158CEEA}">
      <dsp:nvSpPr>
        <dsp:cNvPr id="0" name=""/>
        <dsp:cNvSpPr/>
      </dsp:nvSpPr>
      <dsp:spPr>
        <a:xfrm>
          <a:off x="454" y="287417"/>
          <a:ext cx="3936460" cy="98411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1200150" rtl="0">
            <a:lnSpc>
              <a:spcPct val="90000"/>
            </a:lnSpc>
            <a:spcBef>
              <a:spcPct val="0"/>
            </a:spcBef>
            <a:spcAft>
              <a:spcPct val="35000"/>
            </a:spcAft>
          </a:pPr>
          <a:r>
            <a:rPr lang="en-US" sz="2700" kern="1200" dirty="0" smtClean="0"/>
            <a:t>Signature approaches</a:t>
          </a:r>
          <a:endParaRPr lang="en-US" sz="2700" kern="1200" dirty="0"/>
        </a:p>
      </dsp:txBody>
      <dsp:txXfrm>
        <a:off x="29278" y="316241"/>
        <a:ext cx="3878812" cy="926467"/>
      </dsp:txXfrm>
    </dsp:sp>
    <dsp:sp modelId="{3D92E084-E3C1-AC4C-8845-9645C33C6766}">
      <dsp:nvSpPr>
        <dsp:cNvPr id="0" name=""/>
        <dsp:cNvSpPr/>
      </dsp:nvSpPr>
      <dsp:spPr>
        <a:xfrm rot="5400000">
          <a:off x="1882575" y="1357642"/>
          <a:ext cx="172220" cy="172220"/>
        </a:xfrm>
        <a:prstGeom prst="rightArrow">
          <a:avLst>
            <a:gd name="adj1" fmla="val 667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284C222-A87B-1C4B-9F8F-42645872FE95}">
      <dsp:nvSpPr>
        <dsp:cNvPr id="0" name=""/>
        <dsp:cNvSpPr/>
      </dsp:nvSpPr>
      <dsp:spPr>
        <a:xfrm>
          <a:off x="454" y="1615972"/>
          <a:ext cx="3936460" cy="984115"/>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US" sz="1400" kern="1200" dirty="0" smtClean="0"/>
            <a:t>Match a large collection of known patterns of malicious data against data stored on a system or in transit over a network</a:t>
          </a:r>
          <a:endParaRPr lang="en-US" sz="1400" kern="1200" dirty="0"/>
        </a:p>
      </dsp:txBody>
      <dsp:txXfrm>
        <a:off x="29278" y="1644796"/>
        <a:ext cx="3878812" cy="926467"/>
      </dsp:txXfrm>
    </dsp:sp>
    <dsp:sp modelId="{AE2682B1-4508-844D-999F-2F6CEC873EB7}">
      <dsp:nvSpPr>
        <dsp:cNvPr id="0" name=""/>
        <dsp:cNvSpPr/>
      </dsp:nvSpPr>
      <dsp:spPr>
        <a:xfrm rot="5400000">
          <a:off x="1882575" y="2686197"/>
          <a:ext cx="172220" cy="172220"/>
        </a:xfrm>
        <a:prstGeom prst="rightArrow">
          <a:avLst>
            <a:gd name="adj1" fmla="val 667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9B71745-BF62-F64E-BBE9-AD1D457E71F1}">
      <dsp:nvSpPr>
        <dsp:cNvPr id="0" name=""/>
        <dsp:cNvSpPr/>
      </dsp:nvSpPr>
      <dsp:spPr>
        <a:xfrm>
          <a:off x="454" y="2944528"/>
          <a:ext cx="3936460" cy="984115"/>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US" sz="1400" kern="1200" dirty="0" smtClean="0"/>
            <a:t>The signatures need to be large enough to minimize the false alarm rate, while still detecting a sufficiently large fraction of malicious data</a:t>
          </a:r>
          <a:endParaRPr lang="en-US" sz="1400" kern="1200" dirty="0"/>
        </a:p>
      </dsp:txBody>
      <dsp:txXfrm>
        <a:off x="29278" y="2973352"/>
        <a:ext cx="3878812" cy="926467"/>
      </dsp:txXfrm>
    </dsp:sp>
    <dsp:sp modelId="{9A997A0F-521D-CB4C-8234-AC2FBFCC3E94}">
      <dsp:nvSpPr>
        <dsp:cNvPr id="0" name=""/>
        <dsp:cNvSpPr/>
      </dsp:nvSpPr>
      <dsp:spPr>
        <a:xfrm rot="5400000">
          <a:off x="1882575" y="4014753"/>
          <a:ext cx="172220" cy="172220"/>
        </a:xfrm>
        <a:prstGeom prst="rightArrow">
          <a:avLst>
            <a:gd name="adj1" fmla="val 667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2D15982-6E08-8042-8424-FFD4873779CE}">
      <dsp:nvSpPr>
        <dsp:cNvPr id="0" name=""/>
        <dsp:cNvSpPr/>
      </dsp:nvSpPr>
      <dsp:spPr>
        <a:xfrm>
          <a:off x="454" y="4273083"/>
          <a:ext cx="3936460" cy="984115"/>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US" sz="1400" kern="1200" dirty="0" smtClean="0"/>
            <a:t>Widely used in anti-virus products, network traffic scanning proxies, and in NIDS</a:t>
          </a:r>
          <a:endParaRPr lang="en-US" sz="1400" kern="1200" dirty="0"/>
        </a:p>
      </dsp:txBody>
      <dsp:txXfrm>
        <a:off x="29278" y="4301907"/>
        <a:ext cx="3878812" cy="926467"/>
      </dsp:txXfrm>
    </dsp:sp>
    <dsp:sp modelId="{3688F1B9-6CC4-6E45-AECC-F18826D4828A}">
      <dsp:nvSpPr>
        <dsp:cNvPr id="0" name=""/>
        <dsp:cNvSpPr/>
      </dsp:nvSpPr>
      <dsp:spPr>
        <a:xfrm>
          <a:off x="4488020" y="287417"/>
          <a:ext cx="3936460" cy="98411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1200150" rtl="0">
            <a:lnSpc>
              <a:spcPct val="90000"/>
            </a:lnSpc>
            <a:spcBef>
              <a:spcPct val="0"/>
            </a:spcBef>
            <a:spcAft>
              <a:spcPct val="35000"/>
            </a:spcAft>
          </a:pPr>
          <a:r>
            <a:rPr lang="en-US" sz="2700" kern="1200" dirty="0" smtClean="0"/>
            <a:t>Rule-based heuristic identification</a:t>
          </a:r>
          <a:endParaRPr lang="en-US" sz="2700" kern="1200" dirty="0"/>
        </a:p>
      </dsp:txBody>
      <dsp:txXfrm>
        <a:off x="4516844" y="316241"/>
        <a:ext cx="3878812" cy="926467"/>
      </dsp:txXfrm>
    </dsp:sp>
    <dsp:sp modelId="{A7D272DE-B94B-0447-9D66-951363F8F959}">
      <dsp:nvSpPr>
        <dsp:cNvPr id="0" name=""/>
        <dsp:cNvSpPr/>
      </dsp:nvSpPr>
      <dsp:spPr>
        <a:xfrm rot="5400000">
          <a:off x="6370140" y="1357642"/>
          <a:ext cx="172220" cy="172220"/>
        </a:xfrm>
        <a:prstGeom prst="rightArrow">
          <a:avLst>
            <a:gd name="adj1" fmla="val 667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E6780C5-1F9C-1148-B97B-4DDB3FFF4D06}">
      <dsp:nvSpPr>
        <dsp:cNvPr id="0" name=""/>
        <dsp:cNvSpPr/>
      </dsp:nvSpPr>
      <dsp:spPr>
        <a:xfrm>
          <a:off x="4488020" y="1615972"/>
          <a:ext cx="3936460" cy="984115"/>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US" sz="1400" kern="1200" dirty="0" smtClean="0"/>
            <a:t>Involves the use of rules for identifying known penetrations or penetrations that would exploit known weaknesses</a:t>
          </a:r>
          <a:endParaRPr lang="en-US" sz="1400" kern="1200" dirty="0"/>
        </a:p>
      </dsp:txBody>
      <dsp:txXfrm>
        <a:off x="4516844" y="1644796"/>
        <a:ext cx="3878812" cy="926467"/>
      </dsp:txXfrm>
    </dsp:sp>
    <dsp:sp modelId="{836423A2-7472-4246-B096-CB68023FBD86}">
      <dsp:nvSpPr>
        <dsp:cNvPr id="0" name=""/>
        <dsp:cNvSpPr/>
      </dsp:nvSpPr>
      <dsp:spPr>
        <a:xfrm rot="5400000">
          <a:off x="6370140" y="2686197"/>
          <a:ext cx="172220" cy="172220"/>
        </a:xfrm>
        <a:prstGeom prst="rightArrow">
          <a:avLst>
            <a:gd name="adj1" fmla="val 667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2F78D0B-12CE-7540-AB22-E7B05DAD3CE0}">
      <dsp:nvSpPr>
        <dsp:cNvPr id="0" name=""/>
        <dsp:cNvSpPr/>
      </dsp:nvSpPr>
      <dsp:spPr>
        <a:xfrm>
          <a:off x="4488020" y="2944528"/>
          <a:ext cx="3936460" cy="984115"/>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US" sz="1400" kern="1200" dirty="0" smtClean="0"/>
            <a:t>Rules can also be defined that identify suspicious behavior</a:t>
          </a:r>
          <a:endParaRPr lang="en-US" sz="1400" kern="1200" dirty="0"/>
        </a:p>
      </dsp:txBody>
      <dsp:txXfrm>
        <a:off x="4516844" y="2973352"/>
        <a:ext cx="3878812" cy="926467"/>
      </dsp:txXfrm>
    </dsp:sp>
    <dsp:sp modelId="{850ADF5A-BE9E-3F4E-85F9-B8EF3527493E}">
      <dsp:nvSpPr>
        <dsp:cNvPr id="0" name=""/>
        <dsp:cNvSpPr/>
      </dsp:nvSpPr>
      <dsp:spPr>
        <a:xfrm rot="5400000">
          <a:off x="6370140" y="4014753"/>
          <a:ext cx="172220" cy="172220"/>
        </a:xfrm>
        <a:prstGeom prst="rightArrow">
          <a:avLst>
            <a:gd name="adj1" fmla="val 667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4EC1BF1-2224-2C48-B93A-071E23744497}">
      <dsp:nvSpPr>
        <dsp:cNvPr id="0" name=""/>
        <dsp:cNvSpPr/>
      </dsp:nvSpPr>
      <dsp:spPr>
        <a:xfrm>
          <a:off x="4488020" y="4273083"/>
          <a:ext cx="3936460" cy="984115"/>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US" sz="1400" kern="1200" dirty="0" smtClean="0"/>
            <a:t>SNORT is an example of a rule-based NIDS</a:t>
          </a:r>
          <a:endParaRPr lang="en-US" sz="1400" kern="1200" dirty="0"/>
        </a:p>
      </dsp:txBody>
      <dsp:txXfrm>
        <a:off x="4516844" y="4301907"/>
        <a:ext cx="3878812" cy="926467"/>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A9FBF5-6ABB-C64A-8A51-9ED48CEBDC31}">
      <dsp:nvSpPr>
        <dsp:cNvPr id="0" name=""/>
        <dsp:cNvSpPr/>
      </dsp:nvSpPr>
      <dsp:spPr>
        <a:xfrm>
          <a:off x="0" y="58834"/>
          <a:ext cx="4316434" cy="568621"/>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1"/>
              </a:solidFill>
              <a:effectLst/>
            </a:rPr>
            <a:t>Filtering rules are based on information contained in a network packet</a:t>
          </a:r>
          <a:endParaRPr lang="en-US" sz="1400" kern="1200" dirty="0">
            <a:solidFill>
              <a:schemeClr val="bg1"/>
            </a:solidFill>
            <a:effectLst/>
          </a:endParaRPr>
        </a:p>
      </dsp:txBody>
      <dsp:txXfrm>
        <a:off x="0" y="58834"/>
        <a:ext cx="4316434" cy="568621"/>
      </dsp:txXfrm>
    </dsp:sp>
    <dsp:sp modelId="{F43A4F69-133B-A849-99D7-8121D32013C5}">
      <dsp:nvSpPr>
        <dsp:cNvPr id="0" name=""/>
        <dsp:cNvSpPr/>
      </dsp:nvSpPr>
      <dsp:spPr>
        <a:xfrm>
          <a:off x="0" y="627455"/>
          <a:ext cx="4316434" cy="1421909"/>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effectLst/>
            </a:rPr>
            <a:t>Source IP address</a:t>
          </a:r>
          <a:endParaRPr lang="en-US" sz="1400" kern="1200" dirty="0">
            <a:effectLst/>
          </a:endParaRPr>
        </a:p>
        <a:p>
          <a:pPr marL="114300" lvl="1" indent="-114300" algn="l" defTabSz="622300">
            <a:lnSpc>
              <a:spcPct val="90000"/>
            </a:lnSpc>
            <a:spcBef>
              <a:spcPct val="0"/>
            </a:spcBef>
            <a:spcAft>
              <a:spcPct val="15000"/>
            </a:spcAft>
            <a:buChar char="••"/>
          </a:pPr>
          <a:r>
            <a:rPr lang="en-US" sz="1400" kern="1200" dirty="0" smtClean="0">
              <a:effectLst/>
            </a:rPr>
            <a:t>Destination IP address</a:t>
          </a:r>
          <a:endParaRPr lang="en-US" sz="1400" kern="1200" dirty="0">
            <a:effectLst/>
          </a:endParaRPr>
        </a:p>
        <a:p>
          <a:pPr marL="114300" lvl="1" indent="-114300" algn="l" defTabSz="622300">
            <a:lnSpc>
              <a:spcPct val="90000"/>
            </a:lnSpc>
            <a:spcBef>
              <a:spcPct val="0"/>
            </a:spcBef>
            <a:spcAft>
              <a:spcPct val="15000"/>
            </a:spcAft>
            <a:buChar char="••"/>
          </a:pPr>
          <a:r>
            <a:rPr lang="en-US" sz="1400" kern="1200" dirty="0" smtClean="0">
              <a:effectLst/>
            </a:rPr>
            <a:t>Source and destination transport-level address</a:t>
          </a:r>
          <a:endParaRPr lang="en-US" sz="1400" kern="1200" dirty="0">
            <a:effectLst/>
          </a:endParaRPr>
        </a:p>
        <a:p>
          <a:pPr marL="114300" lvl="1" indent="-114300" algn="l" defTabSz="622300">
            <a:lnSpc>
              <a:spcPct val="90000"/>
            </a:lnSpc>
            <a:spcBef>
              <a:spcPct val="0"/>
            </a:spcBef>
            <a:spcAft>
              <a:spcPct val="15000"/>
            </a:spcAft>
            <a:buChar char="••"/>
          </a:pPr>
          <a:r>
            <a:rPr lang="en-US" sz="1400" kern="1200" dirty="0" smtClean="0">
              <a:effectLst/>
            </a:rPr>
            <a:t>IP protocol field</a:t>
          </a:r>
          <a:endParaRPr lang="en-US" sz="1400" kern="1200" dirty="0">
            <a:effectLst/>
          </a:endParaRPr>
        </a:p>
        <a:p>
          <a:pPr marL="114300" lvl="1" indent="-114300" algn="l" defTabSz="622300">
            <a:lnSpc>
              <a:spcPct val="90000"/>
            </a:lnSpc>
            <a:spcBef>
              <a:spcPct val="0"/>
            </a:spcBef>
            <a:spcAft>
              <a:spcPct val="15000"/>
            </a:spcAft>
            <a:buChar char="••"/>
          </a:pPr>
          <a:r>
            <a:rPr lang="en-US" sz="1400" kern="1200" dirty="0" smtClean="0">
              <a:effectLst/>
            </a:rPr>
            <a:t>Interface</a:t>
          </a:r>
          <a:endParaRPr lang="en-US" sz="1400" kern="1200" dirty="0">
            <a:effectLst/>
          </a:endParaRPr>
        </a:p>
      </dsp:txBody>
      <dsp:txXfrm>
        <a:off x="0" y="627455"/>
        <a:ext cx="4316434" cy="1421909"/>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68884E-25F0-8E45-87AD-FFCD76ECA1C4}">
      <dsp:nvSpPr>
        <dsp:cNvPr id="0" name=""/>
        <dsp:cNvSpPr/>
      </dsp:nvSpPr>
      <dsp:spPr>
        <a:xfrm>
          <a:off x="779847" y="59461"/>
          <a:ext cx="5184576" cy="5184576"/>
        </a:xfrm>
        <a:prstGeom prst="diamond">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FC93CCD-45E6-BD4E-A080-C49B7B85857D}">
      <dsp:nvSpPr>
        <dsp:cNvPr id="0" name=""/>
        <dsp:cNvSpPr/>
      </dsp:nvSpPr>
      <dsp:spPr>
        <a:xfrm>
          <a:off x="0" y="1093898"/>
          <a:ext cx="3338701" cy="3244901"/>
        </a:xfrm>
        <a:prstGeom prst="roundRect">
          <a:avLst/>
        </a:prstGeom>
        <a:solidFill>
          <a:schemeClr val="tx1"/>
        </a:solidFill>
        <a:ln w="31750">
          <a:solidFill>
            <a:schemeClr val="accent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lvl="0" algn="l" defTabSz="711200" rtl="0">
            <a:lnSpc>
              <a:spcPct val="90000"/>
            </a:lnSpc>
            <a:spcBef>
              <a:spcPct val="0"/>
            </a:spcBef>
            <a:spcAft>
              <a:spcPts val="1200"/>
            </a:spcAft>
          </a:pPr>
          <a:r>
            <a:rPr lang="en-US" sz="1600" b="1" kern="1200" dirty="0" smtClean="0">
              <a:solidFill>
                <a:srgbClr val="000000"/>
              </a:solidFill>
            </a:rPr>
            <a:t>Tightens rules for TCP traffic by creating a directory of outbound TCP connections</a:t>
          </a:r>
          <a:endParaRPr lang="en-US" sz="1600" kern="1200" dirty="0">
            <a:solidFill>
              <a:srgbClr val="000000"/>
            </a:solidFill>
          </a:endParaRPr>
        </a:p>
        <a:p>
          <a:pPr marL="114300" lvl="1" indent="-114300" algn="l" defTabSz="622300" rtl="0">
            <a:lnSpc>
              <a:spcPct val="90000"/>
            </a:lnSpc>
            <a:spcBef>
              <a:spcPct val="0"/>
            </a:spcBef>
            <a:spcAft>
              <a:spcPts val="1200"/>
            </a:spcAft>
            <a:buChar char="••"/>
          </a:pPr>
          <a:r>
            <a:rPr lang="en-US" sz="1400" b="1" kern="1200" dirty="0" smtClean="0">
              <a:solidFill>
                <a:srgbClr val="000000"/>
              </a:solidFill>
            </a:rPr>
            <a:t>There is an entry for each currently established connection</a:t>
          </a:r>
          <a:endParaRPr lang="en-US" sz="1400" kern="1200" dirty="0">
            <a:solidFill>
              <a:srgbClr val="000000"/>
            </a:solidFill>
          </a:endParaRPr>
        </a:p>
        <a:p>
          <a:pPr marL="114300" lvl="1" indent="-114300" algn="l" defTabSz="622300" rtl="0">
            <a:lnSpc>
              <a:spcPct val="90000"/>
            </a:lnSpc>
            <a:spcBef>
              <a:spcPct val="0"/>
            </a:spcBef>
            <a:spcAft>
              <a:spcPts val="1200"/>
            </a:spcAft>
            <a:buChar char="••"/>
          </a:pPr>
          <a:r>
            <a:rPr lang="en-US" sz="1400" b="1" kern="1200" dirty="0" smtClean="0">
              <a:solidFill>
                <a:srgbClr val="000000"/>
              </a:solidFill>
            </a:rPr>
            <a:t>Packet filter allows incoming traffic to high numbered ports only for those packets that fit the profile of one of the entries in this directory</a:t>
          </a:r>
          <a:endParaRPr lang="en-US" sz="1400" kern="1200" dirty="0">
            <a:solidFill>
              <a:srgbClr val="000000"/>
            </a:solidFill>
          </a:endParaRPr>
        </a:p>
      </dsp:txBody>
      <dsp:txXfrm>
        <a:off x="158403" y="1252301"/>
        <a:ext cx="3021895" cy="2928095"/>
      </dsp:txXfrm>
    </dsp:sp>
    <dsp:sp modelId="{94C5E0A6-2ACD-614C-8942-2E2B0E6E0DBA}">
      <dsp:nvSpPr>
        <dsp:cNvPr id="0" name=""/>
        <dsp:cNvSpPr/>
      </dsp:nvSpPr>
      <dsp:spPr>
        <a:xfrm>
          <a:off x="3168352" y="1136077"/>
          <a:ext cx="3243647" cy="3125968"/>
        </a:xfrm>
        <a:prstGeom prst="roundRect">
          <a:avLst/>
        </a:prstGeom>
        <a:solidFill>
          <a:schemeClr val="tx1"/>
        </a:solidFill>
        <a:ln w="31750">
          <a:solidFill>
            <a:schemeClr val="accent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t" anchorCtr="0">
          <a:noAutofit/>
        </a:bodyPr>
        <a:lstStyle/>
        <a:p>
          <a:pPr lvl="0" algn="l" defTabSz="711200" rtl="0">
            <a:lnSpc>
              <a:spcPct val="90000"/>
            </a:lnSpc>
            <a:spcBef>
              <a:spcPct val="0"/>
            </a:spcBef>
            <a:spcAft>
              <a:spcPts val="1200"/>
            </a:spcAft>
          </a:pPr>
          <a:r>
            <a:rPr lang="en-US" sz="1600" b="1" kern="1200" dirty="0" smtClean="0">
              <a:solidFill>
                <a:srgbClr val="000000"/>
              </a:solidFill>
            </a:rPr>
            <a:t>Reviews packet information but also records information about TCP connections</a:t>
          </a:r>
          <a:endParaRPr lang="en-US" sz="1600" kern="1200" dirty="0">
            <a:solidFill>
              <a:srgbClr val="000000"/>
            </a:solidFill>
          </a:endParaRPr>
        </a:p>
        <a:p>
          <a:pPr marL="114300" lvl="1" indent="-114300" algn="l" defTabSz="622300" rtl="0">
            <a:lnSpc>
              <a:spcPct val="90000"/>
            </a:lnSpc>
            <a:spcBef>
              <a:spcPct val="0"/>
            </a:spcBef>
            <a:spcAft>
              <a:spcPts val="1200"/>
            </a:spcAft>
            <a:buChar char="••"/>
          </a:pPr>
          <a:r>
            <a:rPr lang="en-US" sz="1400" b="1" kern="1200" dirty="0" smtClean="0">
              <a:solidFill>
                <a:srgbClr val="000000"/>
              </a:solidFill>
            </a:rPr>
            <a:t>Keeps track of TCP sequence numbers to prevent attacks that depend on the sequence number</a:t>
          </a:r>
        </a:p>
        <a:p>
          <a:pPr marL="114300" lvl="1" indent="-114300" algn="l" defTabSz="622300" rtl="0">
            <a:lnSpc>
              <a:spcPct val="90000"/>
            </a:lnSpc>
            <a:spcBef>
              <a:spcPct val="0"/>
            </a:spcBef>
            <a:spcAft>
              <a:spcPts val="1200"/>
            </a:spcAft>
            <a:buChar char="••"/>
          </a:pPr>
          <a:r>
            <a:rPr lang="en-US" sz="1400" b="1" kern="1200" dirty="0" smtClean="0">
              <a:solidFill>
                <a:srgbClr val="000000"/>
              </a:solidFill>
            </a:rPr>
            <a:t>Inspects data for protocols like FTP commands</a:t>
          </a:r>
        </a:p>
      </dsp:txBody>
      <dsp:txXfrm>
        <a:off x="3320949" y="1288674"/>
        <a:ext cx="2938453" cy="2820774"/>
      </dsp:txXfrm>
    </dsp:sp>
    <dsp:sp modelId="{E2FA6206-43E2-9C4F-9C4A-69E3356DFFF0}">
      <dsp:nvSpPr>
        <dsp:cNvPr id="0" name=""/>
        <dsp:cNvSpPr/>
      </dsp:nvSpPr>
      <dsp:spPr>
        <a:xfrm>
          <a:off x="6414474" y="4273445"/>
          <a:ext cx="282269" cy="282269"/>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2E21EDD-344F-DC49-916B-AA2A8594287A}">
      <dsp:nvSpPr>
        <dsp:cNvPr id="0" name=""/>
        <dsp:cNvSpPr/>
      </dsp:nvSpPr>
      <dsp:spPr>
        <a:xfrm flipV="1">
          <a:off x="6329713" y="4633500"/>
          <a:ext cx="367030" cy="373622"/>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D2DB4E-75D6-9B4C-9172-3BCE3275973B}">
      <dsp:nvSpPr>
        <dsp:cNvPr id="0" name=""/>
        <dsp:cNvSpPr/>
      </dsp:nvSpPr>
      <dsp:spPr>
        <a:xfrm>
          <a:off x="1004" y="0"/>
          <a:ext cx="2611311" cy="4439518"/>
        </a:xfrm>
        <a:prstGeom prst="roundRect">
          <a:avLst>
            <a:gd name="adj" fmla="val 10000"/>
          </a:avLst>
        </a:prstGeom>
        <a:solidFill>
          <a:schemeClr val="tx1"/>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82880" tIns="182880" rIns="182880" bIns="182880" numCol="1" spcCol="1270" anchor="ctr" anchorCtr="0">
          <a:noAutofit/>
        </a:bodyPr>
        <a:lstStyle/>
        <a:p>
          <a:pPr lvl="0" algn="ctr" defTabSz="2133600">
            <a:lnSpc>
              <a:spcPct val="90000"/>
            </a:lnSpc>
            <a:spcBef>
              <a:spcPct val="0"/>
            </a:spcBef>
            <a:spcAft>
              <a:spcPct val="35000"/>
            </a:spcAft>
          </a:pPr>
          <a:r>
            <a:rPr lang="en-US" sz="4800" kern="1200" dirty="0" smtClean="0">
              <a:ea typeface="+mn-ea"/>
            </a:rPr>
            <a:t>Drop</a:t>
          </a:r>
          <a:endParaRPr lang="en-US" sz="4800" kern="1200" dirty="0"/>
        </a:p>
      </dsp:txBody>
      <dsp:txXfrm>
        <a:off x="1004" y="0"/>
        <a:ext cx="2611311" cy="1331855"/>
      </dsp:txXfrm>
    </dsp:sp>
    <dsp:sp modelId="{FFCF2C7A-BAC5-B74E-8611-DAFEE85A797E}">
      <dsp:nvSpPr>
        <dsp:cNvPr id="0" name=""/>
        <dsp:cNvSpPr/>
      </dsp:nvSpPr>
      <dsp:spPr>
        <a:xfrm>
          <a:off x="262135" y="1331855"/>
          <a:ext cx="2089049" cy="2885686"/>
        </a:xfrm>
        <a:prstGeom prst="roundRect">
          <a:avLst>
            <a:gd name="adj" fmla="val 10000"/>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effectLst/>
              <a:ea typeface="+mn-ea"/>
            </a:rPr>
            <a:t>Snort rejects a packet based on the options defined in the rule and logs the result</a:t>
          </a:r>
        </a:p>
      </dsp:txBody>
      <dsp:txXfrm>
        <a:off x="323321" y="1393041"/>
        <a:ext cx="1966677" cy="2763314"/>
      </dsp:txXfrm>
    </dsp:sp>
    <dsp:sp modelId="{46736263-9C1B-B34F-BAE3-EE2264480AF7}">
      <dsp:nvSpPr>
        <dsp:cNvPr id="0" name=""/>
        <dsp:cNvSpPr/>
      </dsp:nvSpPr>
      <dsp:spPr>
        <a:xfrm>
          <a:off x="2808164" y="0"/>
          <a:ext cx="2611311" cy="4439518"/>
        </a:xfrm>
        <a:prstGeom prst="roundRect">
          <a:avLst>
            <a:gd name="adj" fmla="val 10000"/>
          </a:avLst>
        </a:prstGeom>
        <a:solidFill>
          <a:schemeClr val="tx1"/>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82880" tIns="182880" rIns="182880" bIns="182880" numCol="1" spcCol="1270" anchor="ctr" anchorCtr="0">
          <a:noAutofit/>
        </a:bodyPr>
        <a:lstStyle/>
        <a:p>
          <a:pPr lvl="0" algn="ctr" defTabSz="2133600">
            <a:lnSpc>
              <a:spcPct val="90000"/>
            </a:lnSpc>
            <a:spcBef>
              <a:spcPct val="0"/>
            </a:spcBef>
            <a:spcAft>
              <a:spcPct val="35000"/>
            </a:spcAft>
          </a:pPr>
          <a:r>
            <a:rPr lang="en-US" sz="4800" kern="1200" dirty="0" smtClean="0">
              <a:ea typeface="+mn-ea"/>
            </a:rPr>
            <a:t>Reject</a:t>
          </a:r>
        </a:p>
      </dsp:txBody>
      <dsp:txXfrm>
        <a:off x="2808164" y="0"/>
        <a:ext cx="2611311" cy="1331855"/>
      </dsp:txXfrm>
    </dsp:sp>
    <dsp:sp modelId="{B7FFB6DE-C664-9440-9596-251E74FF2E69}">
      <dsp:nvSpPr>
        <dsp:cNvPr id="0" name=""/>
        <dsp:cNvSpPr/>
      </dsp:nvSpPr>
      <dsp:spPr>
        <a:xfrm>
          <a:off x="3069295" y="1331855"/>
          <a:ext cx="2089049" cy="2885686"/>
        </a:xfrm>
        <a:prstGeom prst="roundRect">
          <a:avLst>
            <a:gd name="adj" fmla="val 10000"/>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effectLst/>
              <a:ea typeface="+mn-ea"/>
            </a:rPr>
            <a:t>Packet is rejected and result is logged and an error message is returned</a:t>
          </a:r>
          <a:r>
            <a:rPr lang="zh-CN" altLang="en-US" sz="2000" b="1" kern="1200" dirty="0" smtClean="0">
              <a:solidFill>
                <a:schemeClr val="bg1"/>
              </a:solidFill>
              <a:effectLst/>
              <a:ea typeface="+mn-ea"/>
            </a:rPr>
            <a:t>， </a:t>
          </a:r>
          <a:r>
            <a:rPr lang="en-US" altLang="zh-CN" sz="2000" b="1" kern="1200" dirty="0" smtClean="0">
              <a:solidFill>
                <a:schemeClr val="bg1"/>
              </a:solidFill>
              <a:effectLst/>
              <a:ea typeface="+mn-ea"/>
            </a:rPr>
            <a:t>e.g., TCP connection  reset</a:t>
          </a:r>
          <a:endParaRPr lang="en-US" sz="2000" b="1" kern="1200" dirty="0" smtClean="0">
            <a:solidFill>
              <a:schemeClr val="bg1"/>
            </a:solidFill>
            <a:effectLst/>
            <a:ea typeface="+mn-ea"/>
          </a:endParaRPr>
        </a:p>
      </dsp:txBody>
      <dsp:txXfrm>
        <a:off x="3130481" y="1393041"/>
        <a:ext cx="1966677" cy="2763314"/>
      </dsp:txXfrm>
    </dsp:sp>
    <dsp:sp modelId="{BD6AD5D4-0FD5-044C-B5D0-D67A7E98E2BB}">
      <dsp:nvSpPr>
        <dsp:cNvPr id="0" name=""/>
        <dsp:cNvSpPr/>
      </dsp:nvSpPr>
      <dsp:spPr>
        <a:xfrm>
          <a:off x="5615324" y="0"/>
          <a:ext cx="2611311" cy="4439518"/>
        </a:xfrm>
        <a:prstGeom prst="roundRect">
          <a:avLst>
            <a:gd name="adj" fmla="val 10000"/>
          </a:avLst>
        </a:prstGeom>
        <a:solidFill>
          <a:schemeClr val="tx1"/>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82880" tIns="182880" rIns="182880" bIns="182880" numCol="1" spcCol="1270" anchor="ctr" anchorCtr="0">
          <a:noAutofit/>
        </a:bodyPr>
        <a:lstStyle/>
        <a:p>
          <a:pPr lvl="0" algn="ctr" defTabSz="2133600">
            <a:lnSpc>
              <a:spcPct val="90000"/>
            </a:lnSpc>
            <a:spcBef>
              <a:spcPct val="0"/>
            </a:spcBef>
            <a:spcAft>
              <a:spcPct val="35000"/>
            </a:spcAft>
          </a:pPr>
          <a:r>
            <a:rPr lang="en-US" sz="4800" kern="1200" dirty="0" err="1" smtClean="0">
              <a:ea typeface="+mn-ea"/>
            </a:rPr>
            <a:t>Sdrop</a:t>
          </a:r>
          <a:endParaRPr lang="en-US" sz="4800" kern="1200" dirty="0" smtClean="0">
            <a:ea typeface="+mn-ea"/>
          </a:endParaRPr>
        </a:p>
      </dsp:txBody>
      <dsp:txXfrm>
        <a:off x="5615324" y="0"/>
        <a:ext cx="2611311" cy="1331855"/>
      </dsp:txXfrm>
    </dsp:sp>
    <dsp:sp modelId="{38E1A635-F1B1-A242-BE4A-DADD34AD60FF}">
      <dsp:nvSpPr>
        <dsp:cNvPr id="0" name=""/>
        <dsp:cNvSpPr/>
      </dsp:nvSpPr>
      <dsp:spPr>
        <a:xfrm>
          <a:off x="5876455" y="1331855"/>
          <a:ext cx="2089049" cy="2885686"/>
        </a:xfrm>
        <a:prstGeom prst="roundRect">
          <a:avLst>
            <a:gd name="adj" fmla="val 10000"/>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effectLst/>
              <a:ea typeface="+mn-ea"/>
            </a:rPr>
            <a:t>Packet is rejected but not logged</a:t>
          </a:r>
        </a:p>
      </dsp:txBody>
      <dsp:txXfrm>
        <a:off x="5937641" y="1393041"/>
        <a:ext cx="1966677" cy="27633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3067EB-4F1D-B448-9A77-0795A8FA027E}">
      <dsp:nvSpPr>
        <dsp:cNvPr id="0" name=""/>
        <dsp:cNvSpPr/>
      </dsp:nvSpPr>
      <dsp:spPr>
        <a:xfrm>
          <a:off x="1004" y="0"/>
          <a:ext cx="2611933" cy="4251919"/>
        </a:xfrm>
        <a:prstGeom prst="roundRect">
          <a:avLst>
            <a:gd name="adj" fmla="val 10000"/>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US" sz="2800" b="1" kern="1200" dirty="0" smtClean="0"/>
            <a:t>Network Attack Surface</a:t>
          </a:r>
          <a:endParaRPr lang="en-US" sz="2800" kern="1200" dirty="0"/>
        </a:p>
      </dsp:txBody>
      <dsp:txXfrm>
        <a:off x="1004" y="0"/>
        <a:ext cx="2611933" cy="1275575"/>
      </dsp:txXfrm>
    </dsp:sp>
    <dsp:sp modelId="{7A4BD44D-6CE4-5347-9FEC-1A3685D77B89}">
      <dsp:nvSpPr>
        <dsp:cNvPr id="0" name=""/>
        <dsp:cNvSpPr/>
      </dsp:nvSpPr>
      <dsp:spPr>
        <a:xfrm>
          <a:off x="262197" y="1276821"/>
          <a:ext cx="2089546" cy="128201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lvl="0" algn="ctr" defTabSz="444500" rtl="0">
            <a:lnSpc>
              <a:spcPct val="90000"/>
            </a:lnSpc>
            <a:spcBef>
              <a:spcPct val="0"/>
            </a:spcBef>
            <a:spcAft>
              <a:spcPct val="35000"/>
            </a:spcAft>
          </a:pPr>
          <a:r>
            <a:rPr lang="en-US" sz="1000" b="1" kern="1200" dirty="0" smtClean="0">
              <a:latin typeface="+mj-lt"/>
            </a:rPr>
            <a:t>Vulnerabilities over an enterprise network, wide-area network, or the Internet</a:t>
          </a:r>
          <a:endParaRPr lang="en-US" sz="1000" kern="1200" dirty="0">
            <a:latin typeface="+mj-lt"/>
          </a:endParaRPr>
        </a:p>
      </dsp:txBody>
      <dsp:txXfrm>
        <a:off x="299746" y="1314370"/>
        <a:ext cx="2014448" cy="1206913"/>
      </dsp:txXfrm>
    </dsp:sp>
    <dsp:sp modelId="{8247C684-645B-1644-B256-E95D7D0B78A4}">
      <dsp:nvSpPr>
        <dsp:cNvPr id="0" name=""/>
        <dsp:cNvSpPr/>
      </dsp:nvSpPr>
      <dsp:spPr>
        <a:xfrm>
          <a:off x="262197" y="2756065"/>
          <a:ext cx="2089546" cy="128201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lvl="0" algn="ctr" defTabSz="444500" rtl="0">
            <a:lnSpc>
              <a:spcPct val="90000"/>
            </a:lnSpc>
            <a:spcBef>
              <a:spcPct val="0"/>
            </a:spcBef>
            <a:spcAft>
              <a:spcPct val="35000"/>
            </a:spcAft>
          </a:pPr>
          <a:r>
            <a:rPr lang="en-US" sz="1000" b="1" kern="1200" dirty="0" smtClean="0">
              <a:latin typeface="+mj-lt"/>
            </a:rPr>
            <a:t>Included in this category are network protocol vulnerabilities, such as those used for a denial-of-service attack, disruption of communications links, and various forms of intruder attacks</a:t>
          </a:r>
          <a:endParaRPr lang="en-US" sz="1000" kern="1200" dirty="0">
            <a:latin typeface="+mj-lt"/>
          </a:endParaRPr>
        </a:p>
      </dsp:txBody>
      <dsp:txXfrm>
        <a:off x="299746" y="2793614"/>
        <a:ext cx="2014448" cy="1206913"/>
      </dsp:txXfrm>
    </dsp:sp>
    <dsp:sp modelId="{9C7D5EC8-2DD1-F448-BA8E-DF12CE942EAF}">
      <dsp:nvSpPr>
        <dsp:cNvPr id="0" name=""/>
        <dsp:cNvSpPr/>
      </dsp:nvSpPr>
      <dsp:spPr>
        <a:xfrm>
          <a:off x="2808833" y="0"/>
          <a:ext cx="2611933" cy="4251919"/>
        </a:xfrm>
        <a:prstGeom prst="roundRect">
          <a:avLst>
            <a:gd name="adj" fmla="val 10000"/>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US" sz="2800" b="1" kern="1200" dirty="0" smtClean="0"/>
            <a:t>Software Attack Surface</a:t>
          </a:r>
          <a:endParaRPr lang="en-US" sz="2800" kern="1200" dirty="0"/>
        </a:p>
      </dsp:txBody>
      <dsp:txXfrm>
        <a:off x="2808833" y="0"/>
        <a:ext cx="2611933" cy="1275575"/>
      </dsp:txXfrm>
    </dsp:sp>
    <dsp:sp modelId="{42695345-8D29-D74B-BAC8-002DF12F6166}">
      <dsp:nvSpPr>
        <dsp:cNvPr id="0" name=""/>
        <dsp:cNvSpPr/>
      </dsp:nvSpPr>
      <dsp:spPr>
        <a:xfrm>
          <a:off x="3070026" y="1276821"/>
          <a:ext cx="2089546" cy="128201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lvl="0" algn="ctr" defTabSz="444500" rtl="0">
            <a:lnSpc>
              <a:spcPct val="90000"/>
            </a:lnSpc>
            <a:spcBef>
              <a:spcPct val="0"/>
            </a:spcBef>
            <a:spcAft>
              <a:spcPct val="35000"/>
            </a:spcAft>
          </a:pPr>
          <a:r>
            <a:rPr lang="en-US" sz="1000" b="1" kern="1200" dirty="0" smtClean="0">
              <a:latin typeface="+mj-lt"/>
            </a:rPr>
            <a:t>Vulnerabilities in application, utility, or operating system code</a:t>
          </a:r>
          <a:endParaRPr lang="en-US" sz="1000" kern="1200" dirty="0">
            <a:latin typeface="+mj-lt"/>
          </a:endParaRPr>
        </a:p>
      </dsp:txBody>
      <dsp:txXfrm>
        <a:off x="3107575" y="1314370"/>
        <a:ext cx="2014448" cy="1206913"/>
      </dsp:txXfrm>
    </dsp:sp>
    <dsp:sp modelId="{011F6C54-FAC5-8946-9EC9-CB597C7FF91F}">
      <dsp:nvSpPr>
        <dsp:cNvPr id="0" name=""/>
        <dsp:cNvSpPr/>
      </dsp:nvSpPr>
      <dsp:spPr>
        <a:xfrm>
          <a:off x="3070026" y="2756065"/>
          <a:ext cx="2089546" cy="128201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lvl="0" algn="ctr" defTabSz="444500" rtl="0">
            <a:lnSpc>
              <a:spcPct val="90000"/>
            </a:lnSpc>
            <a:spcBef>
              <a:spcPct val="0"/>
            </a:spcBef>
            <a:spcAft>
              <a:spcPct val="35000"/>
            </a:spcAft>
          </a:pPr>
          <a:r>
            <a:rPr lang="en-US" sz="1000" b="1" kern="1200" dirty="0" smtClean="0">
              <a:latin typeface="+mj-lt"/>
            </a:rPr>
            <a:t>Particular focus is Web server software</a:t>
          </a:r>
          <a:endParaRPr lang="en-US" sz="1000" kern="1200" dirty="0">
            <a:latin typeface="+mj-lt"/>
          </a:endParaRPr>
        </a:p>
      </dsp:txBody>
      <dsp:txXfrm>
        <a:off x="3107575" y="2793614"/>
        <a:ext cx="2014448" cy="1206913"/>
      </dsp:txXfrm>
    </dsp:sp>
    <dsp:sp modelId="{9BCA6787-FFE4-7C46-8C53-C6D43EFE6024}">
      <dsp:nvSpPr>
        <dsp:cNvPr id="0" name=""/>
        <dsp:cNvSpPr/>
      </dsp:nvSpPr>
      <dsp:spPr>
        <a:xfrm>
          <a:off x="5616661" y="0"/>
          <a:ext cx="2611933" cy="4251919"/>
        </a:xfrm>
        <a:prstGeom prst="roundRect">
          <a:avLst>
            <a:gd name="adj" fmla="val 10000"/>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US" sz="2800" b="1" kern="1200" dirty="0" smtClean="0"/>
            <a:t>Human Attack Surface</a:t>
          </a:r>
          <a:endParaRPr lang="en-US" sz="2800" kern="1200" dirty="0"/>
        </a:p>
      </dsp:txBody>
      <dsp:txXfrm>
        <a:off x="5616661" y="0"/>
        <a:ext cx="2611933" cy="1275575"/>
      </dsp:txXfrm>
    </dsp:sp>
    <dsp:sp modelId="{A3BBF5FA-65ED-2349-816D-13B311289DA7}">
      <dsp:nvSpPr>
        <dsp:cNvPr id="0" name=""/>
        <dsp:cNvSpPr/>
      </dsp:nvSpPr>
      <dsp:spPr>
        <a:xfrm>
          <a:off x="5877855" y="1275575"/>
          <a:ext cx="2089546" cy="2763747"/>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lvl="0" algn="ctr" defTabSz="444500" rtl="0">
            <a:lnSpc>
              <a:spcPct val="90000"/>
            </a:lnSpc>
            <a:spcBef>
              <a:spcPct val="0"/>
            </a:spcBef>
            <a:spcAft>
              <a:spcPct val="35000"/>
            </a:spcAft>
          </a:pPr>
          <a:r>
            <a:rPr lang="en-US" sz="1000" b="1" kern="1200" dirty="0" smtClean="0">
              <a:latin typeface="+mj-lt"/>
            </a:rPr>
            <a:t>Vulnerabilities created by personnel or outsiders, such as social engineering, human error, and trusted insiders</a:t>
          </a:r>
          <a:endParaRPr lang="en-US" sz="1000" kern="1200" dirty="0">
            <a:latin typeface="+mj-lt"/>
          </a:endParaRPr>
        </a:p>
      </dsp:txBody>
      <dsp:txXfrm>
        <a:off x="5939056" y="1336776"/>
        <a:ext cx="1967144" cy="2641345"/>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667B5-0A91-4444-B7DA-8CAA8E1CF0D8}">
      <dsp:nvSpPr>
        <dsp:cNvPr id="0" name=""/>
        <dsp:cNvSpPr/>
      </dsp:nvSpPr>
      <dsp:spPr>
        <a:xfrm flipH="1" flipV="1">
          <a:off x="11380" y="0"/>
          <a:ext cx="4560619" cy="4953000"/>
        </a:xfrm>
        <a:prstGeom prst="upArrow">
          <a:avLst/>
        </a:prstGeom>
        <a:solidFill>
          <a:schemeClr val="tx1"/>
        </a:solidFill>
        <a:ln w="28575">
          <a:solidFill>
            <a:schemeClr val="accent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E780F3E-3E2D-1640-A624-4C45984A93A2}">
      <dsp:nvSpPr>
        <dsp:cNvPr id="0" name=""/>
        <dsp:cNvSpPr/>
      </dsp:nvSpPr>
      <dsp:spPr>
        <a:xfrm>
          <a:off x="1066796" y="24"/>
          <a:ext cx="2560320" cy="4495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0" tIns="0" rIns="177800" bIns="177800" numCol="1" spcCol="1270" anchor="ctr" anchorCtr="0">
          <a:noAutofit/>
        </a:bodyPr>
        <a:lstStyle/>
        <a:p>
          <a:pPr lvl="0" algn="l" defTabSz="1111250">
            <a:lnSpc>
              <a:spcPct val="90000"/>
            </a:lnSpc>
            <a:spcBef>
              <a:spcPct val="0"/>
            </a:spcBef>
            <a:spcAft>
              <a:spcPct val="35000"/>
            </a:spcAft>
          </a:pPr>
          <a:r>
            <a:rPr lang="en-US" sz="2500" b="1" kern="1200" dirty="0" smtClean="0">
              <a:solidFill>
                <a:schemeClr val="bg1"/>
              </a:solidFill>
            </a:rPr>
            <a:t>Consequences:</a:t>
          </a:r>
          <a:endParaRPr lang="en-US" sz="2500" b="1" kern="1200" dirty="0">
            <a:solidFill>
              <a:schemeClr val="bg1"/>
            </a:solidFill>
          </a:endParaRPr>
        </a:p>
        <a:p>
          <a:pPr marL="228600" lvl="1" indent="-228600" algn="l" defTabSz="889000">
            <a:lnSpc>
              <a:spcPct val="90000"/>
            </a:lnSpc>
            <a:spcBef>
              <a:spcPct val="0"/>
            </a:spcBef>
            <a:spcAft>
              <a:spcPct val="15000"/>
            </a:spcAft>
            <a:buChar char="••"/>
          </a:pPr>
          <a:r>
            <a:rPr lang="en-US" sz="2000" b="1" kern="1200" dirty="0" smtClean="0">
              <a:solidFill>
                <a:schemeClr val="bg1"/>
              </a:solidFill>
            </a:rPr>
            <a:t>Corruption of program data</a:t>
          </a:r>
          <a:endParaRPr lang="en-US" sz="2000" b="1" kern="1200" dirty="0">
            <a:solidFill>
              <a:schemeClr val="bg1"/>
            </a:solidFill>
          </a:endParaRPr>
        </a:p>
        <a:p>
          <a:pPr marL="228600" lvl="1" indent="-228600" algn="l" defTabSz="889000">
            <a:lnSpc>
              <a:spcPct val="90000"/>
            </a:lnSpc>
            <a:spcBef>
              <a:spcPct val="0"/>
            </a:spcBef>
            <a:spcAft>
              <a:spcPct val="15000"/>
            </a:spcAft>
            <a:buChar char="••"/>
          </a:pPr>
          <a:r>
            <a:rPr lang="en-US" sz="2000" b="1" kern="1200" dirty="0" smtClean="0">
              <a:solidFill>
                <a:schemeClr val="bg1"/>
              </a:solidFill>
            </a:rPr>
            <a:t>Unexpected transfer of control</a:t>
          </a:r>
          <a:endParaRPr lang="en-US" sz="2000" b="1" kern="1200" dirty="0">
            <a:solidFill>
              <a:schemeClr val="bg1"/>
            </a:solidFill>
          </a:endParaRPr>
        </a:p>
        <a:p>
          <a:pPr marL="228600" lvl="1" indent="-228600" algn="l" defTabSz="889000">
            <a:lnSpc>
              <a:spcPct val="90000"/>
            </a:lnSpc>
            <a:spcBef>
              <a:spcPct val="0"/>
            </a:spcBef>
            <a:spcAft>
              <a:spcPct val="15000"/>
            </a:spcAft>
            <a:buChar char="••"/>
          </a:pPr>
          <a:r>
            <a:rPr lang="en-US" sz="2000" b="1" kern="1200" dirty="0" smtClean="0">
              <a:solidFill>
                <a:schemeClr val="bg1"/>
              </a:solidFill>
            </a:rPr>
            <a:t>Memory access violations</a:t>
          </a:r>
        </a:p>
        <a:p>
          <a:pPr marL="228600" lvl="1" indent="-228600" algn="l" defTabSz="889000">
            <a:lnSpc>
              <a:spcPct val="90000"/>
            </a:lnSpc>
            <a:spcBef>
              <a:spcPct val="0"/>
            </a:spcBef>
            <a:spcAft>
              <a:spcPct val="15000"/>
            </a:spcAft>
            <a:buChar char="••"/>
          </a:pPr>
          <a:r>
            <a:rPr lang="en-US" sz="2000" b="1" kern="1200" dirty="0" smtClean="0">
              <a:solidFill>
                <a:schemeClr val="bg1"/>
              </a:solidFill>
            </a:rPr>
            <a:t>Execution of code chosen by attacker</a:t>
          </a:r>
          <a:endParaRPr lang="en-US" sz="2000" b="1" kern="1200" dirty="0">
            <a:solidFill>
              <a:schemeClr val="bg1"/>
            </a:solidFill>
          </a:endParaRPr>
        </a:p>
      </dsp:txBody>
      <dsp:txXfrm>
        <a:off x="1066796" y="24"/>
        <a:ext cx="2560320" cy="4495788"/>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1E3A7F-DF25-E84F-8E91-915DDF0E1750}">
      <dsp:nvSpPr>
        <dsp:cNvPr id="0" name=""/>
        <dsp:cNvSpPr/>
      </dsp:nvSpPr>
      <dsp:spPr>
        <a:xfrm>
          <a:off x="0" y="36019"/>
          <a:ext cx="6096000" cy="806400"/>
        </a:xfrm>
        <a:prstGeom prst="rect">
          <a:avLst/>
        </a:prstGeom>
        <a:solidFill>
          <a:schemeClr val="accent2"/>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99136" tIns="113792" rIns="199136" bIns="113792" numCol="1" spcCol="1270" anchor="ctr" anchorCtr="0">
          <a:noAutofit/>
        </a:bodyPr>
        <a:lstStyle/>
        <a:p>
          <a:pPr lvl="0" algn="ctr" defTabSz="1244600">
            <a:lnSpc>
              <a:spcPct val="90000"/>
            </a:lnSpc>
            <a:spcBef>
              <a:spcPct val="0"/>
            </a:spcBef>
            <a:spcAft>
              <a:spcPct val="35000"/>
            </a:spcAft>
          </a:pPr>
          <a:r>
            <a:rPr lang="en-US" sz="2800" kern="1200" dirty="0" smtClean="0">
              <a:solidFill>
                <a:srgbClr val="000000"/>
              </a:solidFill>
              <a:latin typeface="+mj-lt"/>
            </a:rPr>
            <a:t>Has 3 basic services: </a:t>
          </a:r>
          <a:endParaRPr lang="en-US" sz="2800" kern="1200" dirty="0">
            <a:solidFill>
              <a:srgbClr val="000000"/>
            </a:solidFill>
            <a:latin typeface="+mj-lt"/>
          </a:endParaRPr>
        </a:p>
      </dsp:txBody>
      <dsp:txXfrm>
        <a:off x="0" y="36019"/>
        <a:ext cx="6096000" cy="806400"/>
      </dsp:txXfrm>
    </dsp:sp>
    <dsp:sp modelId="{C439B8E6-57FD-914C-8658-89BDAE1553A9}">
      <dsp:nvSpPr>
        <dsp:cNvPr id="0" name=""/>
        <dsp:cNvSpPr/>
      </dsp:nvSpPr>
      <dsp:spPr>
        <a:xfrm>
          <a:off x="0" y="842420"/>
          <a:ext cx="6096000" cy="1229759"/>
        </a:xfrm>
        <a:prstGeom prst="rect">
          <a:avLst/>
        </a:prstGeom>
        <a:solidFill>
          <a:schemeClr val="tx1"/>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latin typeface="+mj-lt"/>
            </a:rPr>
            <a:t>Authenticated boot</a:t>
          </a:r>
        </a:p>
        <a:p>
          <a:pPr marL="228600" lvl="1" indent="-228600" algn="l" defTabSz="889000">
            <a:lnSpc>
              <a:spcPct val="90000"/>
            </a:lnSpc>
            <a:spcBef>
              <a:spcPct val="0"/>
            </a:spcBef>
            <a:spcAft>
              <a:spcPct val="15000"/>
            </a:spcAft>
            <a:buChar char="••"/>
          </a:pPr>
          <a:r>
            <a:rPr lang="en-US" sz="2000" kern="1200" dirty="0" smtClean="0">
              <a:latin typeface="+mj-lt"/>
            </a:rPr>
            <a:t>Certification</a:t>
          </a:r>
        </a:p>
        <a:p>
          <a:pPr marL="228600" lvl="1" indent="-228600" algn="l" defTabSz="889000">
            <a:lnSpc>
              <a:spcPct val="90000"/>
            </a:lnSpc>
            <a:spcBef>
              <a:spcPct val="0"/>
            </a:spcBef>
            <a:spcAft>
              <a:spcPct val="15000"/>
            </a:spcAft>
            <a:buChar char="••"/>
          </a:pPr>
          <a:r>
            <a:rPr lang="en-US" sz="2000" kern="1200" dirty="0" smtClean="0">
              <a:latin typeface="+mj-lt"/>
            </a:rPr>
            <a:t>Encryption</a:t>
          </a:r>
          <a:endParaRPr lang="en-US" sz="2000" kern="1200" dirty="0">
            <a:latin typeface="+mj-lt"/>
          </a:endParaRPr>
        </a:p>
      </dsp:txBody>
      <dsp:txXfrm>
        <a:off x="0" y="842420"/>
        <a:ext cx="6096000" cy="12297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A0C844-4653-3B4A-877A-42D10E7D552F}">
      <dsp:nvSpPr>
        <dsp:cNvPr id="0" name=""/>
        <dsp:cNvSpPr/>
      </dsp:nvSpPr>
      <dsp:spPr>
        <a:xfrm>
          <a:off x="0" y="452774"/>
          <a:ext cx="7162800" cy="11371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55913" tIns="395732" rIns="555913"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smtClean="0">
              <a:latin typeface="+mj-lt"/>
            </a:rPr>
            <a:t>Processes the input one block at a time</a:t>
          </a:r>
          <a:endParaRPr lang="en-US" sz="1900" kern="1200" dirty="0">
            <a:latin typeface="+mj-lt"/>
          </a:endParaRPr>
        </a:p>
        <a:p>
          <a:pPr marL="171450" lvl="1" indent="-171450" algn="l" defTabSz="844550">
            <a:lnSpc>
              <a:spcPct val="90000"/>
            </a:lnSpc>
            <a:spcBef>
              <a:spcPct val="0"/>
            </a:spcBef>
            <a:spcAft>
              <a:spcPct val="15000"/>
            </a:spcAft>
            <a:buChar char="••"/>
          </a:pPr>
          <a:r>
            <a:rPr lang="en-US" sz="1900" kern="1200" dirty="0" smtClean="0">
              <a:latin typeface="+mj-lt"/>
            </a:rPr>
            <a:t>Produces an output block for each input block</a:t>
          </a:r>
        </a:p>
      </dsp:txBody>
      <dsp:txXfrm>
        <a:off x="0" y="452774"/>
        <a:ext cx="7162800" cy="1137150"/>
      </dsp:txXfrm>
    </dsp:sp>
    <dsp:sp modelId="{079F0438-4146-1C44-B03D-FC56A77BC902}">
      <dsp:nvSpPr>
        <dsp:cNvPr id="0" name=""/>
        <dsp:cNvSpPr/>
      </dsp:nvSpPr>
      <dsp:spPr>
        <a:xfrm>
          <a:off x="4648177" y="34538"/>
          <a:ext cx="2194560" cy="56088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89516" tIns="0" rIns="189516" bIns="0" numCol="1" spcCol="1270" anchor="ctr" anchorCtr="0">
          <a:noAutofit/>
        </a:bodyPr>
        <a:lstStyle/>
        <a:p>
          <a:pPr lvl="0" algn="l" defTabSz="889000">
            <a:lnSpc>
              <a:spcPct val="90000"/>
            </a:lnSpc>
            <a:spcBef>
              <a:spcPct val="0"/>
            </a:spcBef>
            <a:spcAft>
              <a:spcPct val="35000"/>
            </a:spcAft>
          </a:pPr>
          <a:r>
            <a:rPr lang="en-US" sz="2000" b="1" kern="1200" dirty="0" smtClean="0">
              <a:effectLst>
                <a:outerShdw blurRad="38100" dist="38100" dir="2700000" algn="tl">
                  <a:srgbClr val="000000">
                    <a:alpha val="43137"/>
                  </a:srgbClr>
                </a:outerShdw>
              </a:effectLst>
            </a:rPr>
            <a:t>Block Cipher</a:t>
          </a:r>
          <a:endParaRPr lang="en-US" sz="2000" b="1" kern="1200" dirty="0">
            <a:effectLst>
              <a:outerShdw blurRad="38100" dist="38100" dir="2700000" algn="tl">
                <a:srgbClr val="000000">
                  <a:alpha val="43137"/>
                </a:srgbClr>
              </a:outerShdw>
            </a:effectLst>
          </a:endParaRPr>
        </a:p>
      </dsp:txBody>
      <dsp:txXfrm>
        <a:off x="4675557" y="61918"/>
        <a:ext cx="2139800" cy="506120"/>
      </dsp:txXfrm>
    </dsp:sp>
    <dsp:sp modelId="{50C2B052-D272-0C4B-BC34-52ECD042C19E}">
      <dsp:nvSpPr>
        <dsp:cNvPr id="0" name=""/>
        <dsp:cNvSpPr/>
      </dsp:nvSpPr>
      <dsp:spPr>
        <a:xfrm>
          <a:off x="0" y="2092348"/>
          <a:ext cx="7162800" cy="22743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55913" tIns="395732" rIns="555913"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smtClean="0">
              <a:latin typeface="+mj-lt"/>
            </a:rPr>
            <a:t>Processes the input elements continuously (typically 1 Byte at a time)</a:t>
          </a:r>
          <a:endParaRPr lang="en-US" sz="1900" kern="1200" dirty="0">
            <a:latin typeface="+mj-lt"/>
          </a:endParaRPr>
        </a:p>
        <a:p>
          <a:pPr marL="171450" lvl="1" indent="-171450" algn="l" defTabSz="844550">
            <a:lnSpc>
              <a:spcPct val="90000"/>
            </a:lnSpc>
            <a:spcBef>
              <a:spcPct val="0"/>
            </a:spcBef>
            <a:spcAft>
              <a:spcPct val="15000"/>
            </a:spcAft>
            <a:buChar char="••"/>
          </a:pPr>
          <a:r>
            <a:rPr lang="en-US" sz="1900" kern="1200" dirty="0" smtClean="0">
              <a:latin typeface="+mj-lt"/>
            </a:rPr>
            <a:t>Produces output one element at a time</a:t>
          </a:r>
        </a:p>
        <a:p>
          <a:pPr marL="171450" lvl="1" indent="-171450" algn="l" defTabSz="844550">
            <a:lnSpc>
              <a:spcPct val="90000"/>
            </a:lnSpc>
            <a:spcBef>
              <a:spcPct val="0"/>
            </a:spcBef>
            <a:spcAft>
              <a:spcPct val="15000"/>
            </a:spcAft>
            <a:buChar char="••"/>
          </a:pPr>
          <a:r>
            <a:rPr lang="en-US" sz="1900" kern="1200" dirty="0" smtClean="0">
              <a:latin typeface="+mj-lt"/>
            </a:rPr>
            <a:t>Faster </a:t>
          </a:r>
          <a:r>
            <a:rPr lang="en-US" altLang="zh-CN" sz="1900" kern="1200" dirty="0" smtClean="0">
              <a:latin typeface="+mj-lt"/>
            </a:rPr>
            <a:t>than block ciphers</a:t>
          </a:r>
          <a:endParaRPr lang="en-US" sz="1900" kern="1200" dirty="0" smtClean="0">
            <a:latin typeface="+mj-lt"/>
          </a:endParaRPr>
        </a:p>
        <a:p>
          <a:pPr marL="171450" lvl="1" indent="-171450" algn="l" defTabSz="844550">
            <a:lnSpc>
              <a:spcPct val="90000"/>
            </a:lnSpc>
            <a:spcBef>
              <a:spcPct val="0"/>
            </a:spcBef>
            <a:spcAft>
              <a:spcPct val="15000"/>
            </a:spcAft>
            <a:buChar char="••"/>
          </a:pPr>
          <a:r>
            <a:rPr lang="en-US" sz="1900" kern="1200" dirty="0" smtClean="0">
              <a:latin typeface="+mj-lt"/>
            </a:rPr>
            <a:t>Pseudorandom stream is one that is unpredictable without knowledge of the input key</a:t>
          </a:r>
        </a:p>
      </dsp:txBody>
      <dsp:txXfrm>
        <a:off x="0" y="2092348"/>
        <a:ext cx="7162800" cy="2274300"/>
      </dsp:txXfrm>
    </dsp:sp>
    <dsp:sp modelId="{C08EB4B2-2F49-7346-B3F8-4571FBD25FDB}">
      <dsp:nvSpPr>
        <dsp:cNvPr id="0" name=""/>
        <dsp:cNvSpPr/>
      </dsp:nvSpPr>
      <dsp:spPr>
        <a:xfrm>
          <a:off x="381000" y="1879202"/>
          <a:ext cx="2453681" cy="56088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89516" tIns="0" rIns="189516" bIns="0" numCol="1" spcCol="1270" anchor="ctr" anchorCtr="0">
          <a:noAutofit/>
        </a:bodyPr>
        <a:lstStyle/>
        <a:p>
          <a:pPr lvl="0" algn="l" defTabSz="889000">
            <a:lnSpc>
              <a:spcPct val="90000"/>
            </a:lnSpc>
            <a:spcBef>
              <a:spcPct val="0"/>
            </a:spcBef>
            <a:spcAft>
              <a:spcPct val="35000"/>
            </a:spcAft>
          </a:pPr>
          <a:r>
            <a:rPr lang="en-US" sz="2000" b="1" kern="1200" dirty="0" smtClean="0">
              <a:effectLst>
                <a:outerShdw blurRad="38100" dist="38100" dir="2700000" algn="tl">
                  <a:srgbClr val="000000">
                    <a:alpha val="43137"/>
                  </a:srgbClr>
                </a:outerShdw>
              </a:effectLst>
            </a:rPr>
            <a:t>Stream Cipher</a:t>
          </a:r>
          <a:endParaRPr lang="en-US" sz="2000" b="1" kern="1200" dirty="0">
            <a:effectLst>
              <a:outerShdw blurRad="38100" dist="38100" dir="2700000" algn="tl">
                <a:srgbClr val="000000">
                  <a:alpha val="43137"/>
                </a:srgbClr>
              </a:outerShdw>
            </a:effectLst>
          </a:endParaRPr>
        </a:p>
      </dsp:txBody>
      <dsp:txXfrm>
        <a:off x="408380" y="1906582"/>
        <a:ext cx="2398921" cy="5061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E2DD38-065C-4B4B-9D04-50857136CFF3}">
      <dsp:nvSpPr>
        <dsp:cNvPr id="0" name=""/>
        <dsp:cNvSpPr/>
      </dsp:nvSpPr>
      <dsp:spPr>
        <a:xfrm>
          <a:off x="381011" y="-182409"/>
          <a:ext cx="1901158" cy="1863223"/>
        </a:xfrm>
        <a:prstGeom prst="upArrow">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48FAAA8E-A08D-6146-8B57-457EADABE666}">
      <dsp:nvSpPr>
        <dsp:cNvPr id="0" name=""/>
        <dsp:cNvSpPr/>
      </dsp:nvSpPr>
      <dsp:spPr>
        <a:xfrm>
          <a:off x="2733732" y="246885"/>
          <a:ext cx="5570268" cy="17937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0" rIns="142240" bIns="142240" numCol="1" spcCol="1270" anchor="ctr" anchorCtr="0">
          <a:noAutofit/>
        </a:bodyPr>
        <a:lstStyle/>
        <a:p>
          <a:pPr marL="342900" lvl="0" indent="-342900" algn="l" defTabSz="914400" rtl="0" eaLnBrk="1" latinLnBrk="0" hangingPunct="1">
            <a:lnSpc>
              <a:spcPct val="90000"/>
            </a:lnSpc>
            <a:spcBef>
              <a:spcPct val="0"/>
            </a:spcBef>
            <a:spcAft>
              <a:spcPct val="35000"/>
            </a:spcAft>
            <a:buClr>
              <a:schemeClr val="accent6">
                <a:lumMod val="60000"/>
                <a:lumOff val="40000"/>
              </a:schemeClr>
            </a:buClr>
            <a:buSzPct val="125000"/>
            <a:buFont typeface="Arial"/>
            <a:buChar char="•"/>
            <a:defRPr/>
          </a:pPr>
          <a:r>
            <a:rPr lang="en-US" sz="2000" b="0" kern="1200" dirty="0" smtClean="0">
              <a:latin typeface="+mj-lt"/>
              <a:ea typeface="+mn-ea"/>
              <a:cs typeface="+mn-cs"/>
            </a:rPr>
            <a:t>DES Uses 64 bit plaintext block and 56 bit key to produce a 64 bit </a:t>
          </a:r>
          <a:r>
            <a:rPr lang="en-US" sz="2000" b="0" kern="1200" dirty="0" err="1" smtClean="0">
              <a:latin typeface="+mj-lt"/>
              <a:ea typeface="+mn-ea"/>
              <a:cs typeface="+mn-cs"/>
            </a:rPr>
            <a:t>ciphertext</a:t>
          </a:r>
          <a:r>
            <a:rPr lang="en-US" sz="2000" b="0" kern="1200" dirty="0" smtClean="0">
              <a:latin typeface="+mj-lt"/>
              <a:ea typeface="+mn-ea"/>
              <a:cs typeface="+mn-cs"/>
            </a:rPr>
            <a:t> block</a:t>
          </a:r>
          <a:endParaRPr lang="en-US" sz="2000" b="0" kern="1200" dirty="0">
            <a:latin typeface="+mj-lt"/>
            <a:ea typeface="+mn-ea"/>
            <a:cs typeface="+mn-cs"/>
          </a:endParaRPr>
        </a:p>
      </dsp:txBody>
      <dsp:txXfrm>
        <a:off x="2733732" y="246885"/>
        <a:ext cx="5570268" cy="1793754"/>
      </dsp:txXfrm>
    </dsp:sp>
    <dsp:sp modelId="{C528ED87-2622-5445-A524-3B42DFF6F4F9}">
      <dsp:nvSpPr>
        <dsp:cNvPr id="0" name=""/>
        <dsp:cNvSpPr/>
      </dsp:nvSpPr>
      <dsp:spPr>
        <a:xfrm>
          <a:off x="975754" y="2452147"/>
          <a:ext cx="1940545" cy="1745231"/>
        </a:xfrm>
        <a:prstGeom prst="downArrow">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F451FD7-07C1-D24E-88AE-8EE98D36D6A8}">
      <dsp:nvSpPr>
        <dsp:cNvPr id="0" name=""/>
        <dsp:cNvSpPr/>
      </dsp:nvSpPr>
      <dsp:spPr>
        <a:xfrm>
          <a:off x="2818647" y="1514116"/>
          <a:ext cx="5307384" cy="36212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0" rIns="142240" bIns="142240" numCol="1" spcCol="1270" anchor="ctr" anchorCtr="0">
          <a:noAutofit/>
        </a:bodyPr>
        <a:lstStyle/>
        <a:p>
          <a:pPr marL="342900" lvl="0" indent="-342900" algn="l" defTabSz="914400" rtl="0" eaLnBrk="1" latinLnBrk="0" hangingPunct="1">
            <a:lnSpc>
              <a:spcPct val="90000"/>
            </a:lnSpc>
            <a:spcBef>
              <a:spcPct val="0"/>
            </a:spcBef>
            <a:spcAft>
              <a:spcPct val="35000"/>
            </a:spcAft>
            <a:buClr>
              <a:schemeClr val="accent6">
                <a:lumMod val="60000"/>
                <a:lumOff val="40000"/>
              </a:schemeClr>
            </a:buClr>
            <a:buSzPct val="125000"/>
            <a:buFont typeface="Arial"/>
            <a:buChar char="•"/>
            <a:defRPr/>
          </a:pPr>
          <a:r>
            <a:rPr lang="en-US" sz="2000" b="0" kern="1200" dirty="0" smtClean="0">
              <a:latin typeface="+mj-lt"/>
              <a:ea typeface="+mn-ea"/>
              <a:cs typeface="+mn-cs"/>
            </a:rPr>
            <a:t> Strength concerns:</a:t>
          </a:r>
        </a:p>
        <a:p>
          <a:pPr marL="463550" lvl="1" indent="-68263" algn="l" defTabSz="800100" rtl="0">
            <a:lnSpc>
              <a:spcPct val="90000"/>
            </a:lnSpc>
            <a:spcBef>
              <a:spcPct val="0"/>
            </a:spcBef>
            <a:spcAft>
              <a:spcPts val="1032"/>
            </a:spcAft>
            <a:buChar char="••"/>
          </a:pPr>
          <a:r>
            <a:rPr lang="en-US" sz="1600" b="0" kern="1200" dirty="0" smtClean="0">
              <a:effectLst>
                <a:outerShdw blurRad="38100" dist="38100" dir="2700000" algn="tl">
                  <a:srgbClr val="000000">
                    <a:alpha val="43137"/>
                  </a:srgbClr>
                </a:outerShdw>
              </a:effectLst>
              <a:latin typeface="+mj-lt"/>
            </a:rPr>
            <a:t> 	Concerns about algorithm</a:t>
          </a:r>
        </a:p>
        <a:p>
          <a:pPr marL="806450" lvl="1" indent="-120650" algn="l" defTabSz="622300" rtl="0">
            <a:lnSpc>
              <a:spcPct val="90000"/>
            </a:lnSpc>
            <a:spcBef>
              <a:spcPct val="0"/>
            </a:spcBef>
            <a:spcAft>
              <a:spcPts val="888"/>
            </a:spcAft>
            <a:buChar char="••"/>
          </a:pPr>
          <a:r>
            <a:rPr lang="en-US" sz="1400" b="0" kern="1200" dirty="0" smtClean="0">
              <a:effectLst>
                <a:outerShdw blurRad="38100" dist="38100" dir="2700000" algn="tl">
                  <a:srgbClr val="000000">
                    <a:alpha val="43137"/>
                  </a:srgbClr>
                </a:outerShdw>
              </a:effectLst>
              <a:latin typeface="+mj-lt"/>
            </a:rPr>
            <a:t>DES is the most studied encryption algorithm in existence, with no loopholes</a:t>
          </a:r>
        </a:p>
        <a:p>
          <a:pPr marL="463550" lvl="1" indent="-68263" algn="l" defTabSz="800100" rtl="0">
            <a:lnSpc>
              <a:spcPct val="90000"/>
            </a:lnSpc>
            <a:spcBef>
              <a:spcPct val="0"/>
            </a:spcBef>
            <a:spcAft>
              <a:spcPts val="1032"/>
            </a:spcAft>
            <a:buChar char="••"/>
          </a:pPr>
          <a:r>
            <a:rPr lang="en-US" sz="1600" b="0" kern="1200" dirty="0" smtClean="0">
              <a:effectLst>
                <a:outerShdw blurRad="38100" dist="38100" dir="2700000" algn="tl">
                  <a:srgbClr val="000000">
                    <a:alpha val="43137"/>
                  </a:srgbClr>
                </a:outerShdw>
              </a:effectLst>
              <a:latin typeface="+mj-lt"/>
            </a:rPr>
            <a:t> 	Use of 56-bit key</a:t>
          </a:r>
        </a:p>
        <a:p>
          <a:pPr marL="806450" lvl="2" indent="-120650" algn="l" defTabSz="622300" rtl="0">
            <a:lnSpc>
              <a:spcPct val="90000"/>
            </a:lnSpc>
            <a:spcBef>
              <a:spcPct val="0"/>
            </a:spcBef>
            <a:spcAft>
              <a:spcPts val="888"/>
            </a:spcAft>
            <a:buChar char="••"/>
          </a:pPr>
          <a:r>
            <a:rPr lang="en-US" altLang="zh-CN" sz="1400" b="0" kern="1200" dirty="0" smtClean="0">
              <a:effectLst>
                <a:outerShdw blurRad="38100" dist="38100" dir="2700000" algn="tl">
                  <a:srgbClr val="000000">
                    <a:alpha val="43137"/>
                  </a:srgbClr>
                </a:outerShdw>
              </a:effectLst>
              <a:latin typeface="+mj-lt"/>
            </a:rPr>
            <a:t> there are 2</a:t>
          </a:r>
          <a:r>
            <a:rPr lang="en-US" altLang="zh-CN" sz="1400" b="0" kern="1200" baseline="30000" dirty="0" smtClean="0">
              <a:effectLst>
                <a:outerShdw blurRad="38100" dist="38100" dir="2700000" algn="tl">
                  <a:srgbClr val="000000">
                    <a:alpha val="43137"/>
                  </a:srgbClr>
                </a:outerShdw>
              </a:effectLst>
              <a:latin typeface="+mj-lt"/>
            </a:rPr>
            <a:t>56</a:t>
          </a:r>
          <a:r>
            <a:rPr lang="en-US" altLang="zh-CN" sz="1400" b="0" kern="1200" dirty="0" smtClean="0">
              <a:effectLst>
                <a:outerShdw blurRad="38100" dist="38100" dir="2700000" algn="tl">
                  <a:srgbClr val="000000">
                    <a:alpha val="43137"/>
                  </a:srgbClr>
                </a:outerShdw>
              </a:effectLst>
              <a:latin typeface="+mj-lt"/>
            </a:rPr>
            <a:t> possible keys, which is approximately 7.2x10</a:t>
          </a:r>
          <a:r>
            <a:rPr lang="en-US" altLang="zh-CN" sz="1400" b="0" kern="1200" baseline="30000" dirty="0" smtClean="0">
              <a:effectLst>
                <a:outerShdw blurRad="38100" dist="38100" dir="2700000" algn="tl">
                  <a:srgbClr val="000000">
                    <a:alpha val="43137"/>
                  </a:srgbClr>
                </a:outerShdw>
              </a:effectLst>
              <a:latin typeface="+mj-lt"/>
            </a:rPr>
            <a:t>16</a:t>
          </a:r>
          <a:r>
            <a:rPr lang="en-US" altLang="zh-CN" sz="1400" b="0" kern="1200" dirty="0" smtClean="0">
              <a:effectLst>
                <a:outerShdw blurRad="38100" dist="38100" dir="2700000" algn="tl">
                  <a:srgbClr val="000000">
                    <a:alpha val="43137"/>
                  </a:srgbClr>
                </a:outerShdw>
              </a:effectLst>
              <a:latin typeface="+mj-lt"/>
            </a:rPr>
            <a:t> keys. </a:t>
          </a:r>
          <a:endParaRPr lang="en-US" sz="1400" b="0" kern="1200" dirty="0" smtClean="0">
            <a:effectLst>
              <a:outerShdw blurRad="38100" dist="38100" dir="2700000" algn="tl">
                <a:srgbClr val="000000">
                  <a:alpha val="43137"/>
                </a:srgbClr>
              </a:outerShdw>
            </a:effectLst>
            <a:latin typeface="+mj-lt"/>
          </a:endParaRPr>
        </a:p>
        <a:p>
          <a:pPr marL="806450" lvl="2" indent="-120650" algn="l" defTabSz="622300" rtl="0">
            <a:lnSpc>
              <a:spcPct val="90000"/>
            </a:lnSpc>
            <a:spcBef>
              <a:spcPct val="0"/>
            </a:spcBef>
            <a:spcAft>
              <a:spcPts val="888"/>
            </a:spcAft>
            <a:buChar char="••"/>
          </a:pPr>
          <a:r>
            <a:rPr lang="en-US" sz="1400" b="0" kern="1200" dirty="0" smtClean="0">
              <a:effectLst>
                <a:outerShdw blurRad="38100" dist="38100" dir="2700000" algn="tl">
                  <a:srgbClr val="000000">
                    <a:alpha val="43137"/>
                  </a:srgbClr>
                </a:outerShdw>
              </a:effectLst>
              <a:latin typeface="+mj-lt"/>
            </a:rPr>
            <a:t>Electronic Frontier Foundation (EFF) announced  in July 1998 that it had broken a DES encryption</a:t>
          </a:r>
        </a:p>
        <a:p>
          <a:pPr marL="806450" lvl="2" indent="-120650" algn="l" defTabSz="622300" rtl="0">
            <a:lnSpc>
              <a:spcPct val="90000"/>
            </a:lnSpc>
            <a:spcBef>
              <a:spcPct val="0"/>
            </a:spcBef>
            <a:spcAft>
              <a:spcPts val="888"/>
            </a:spcAft>
            <a:buChar char="••"/>
          </a:pPr>
          <a:r>
            <a:rPr lang="en-US" sz="1400" b="0" kern="1200" dirty="0" smtClean="0">
              <a:effectLst>
                <a:outerShdw blurRad="38100" dist="38100" dir="2700000" algn="tl">
                  <a:srgbClr val="000000">
                    <a:alpha val="43137"/>
                  </a:srgbClr>
                </a:outerShdw>
              </a:effectLst>
              <a:latin typeface="+mj-lt"/>
            </a:rPr>
            <a:t>Should no longer be used in production systems</a:t>
          </a:r>
        </a:p>
        <a:p>
          <a:pPr marL="806450" lvl="1" indent="-120650" algn="l" defTabSz="622300" rtl="0">
            <a:lnSpc>
              <a:spcPct val="90000"/>
            </a:lnSpc>
            <a:spcBef>
              <a:spcPct val="0"/>
            </a:spcBef>
            <a:spcAft>
              <a:spcPts val="888"/>
            </a:spcAft>
            <a:buChar char="••"/>
          </a:pPr>
          <a:endParaRPr lang="en-US" sz="1400" b="0" kern="1200" dirty="0" smtClean="0">
            <a:effectLst>
              <a:outerShdw blurRad="38100" dist="38100" dir="2700000" algn="tl">
                <a:srgbClr val="000000">
                  <a:alpha val="43137"/>
                </a:srgbClr>
              </a:outerShdw>
            </a:effectLst>
            <a:latin typeface="+mj-lt"/>
          </a:endParaRPr>
        </a:p>
      </dsp:txBody>
      <dsp:txXfrm>
        <a:off x="2818647" y="1514116"/>
        <a:ext cx="5307384" cy="362129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1D7F12-172F-E746-B25A-8095484E1922}">
      <dsp:nvSpPr>
        <dsp:cNvPr id="0" name=""/>
        <dsp:cNvSpPr/>
      </dsp:nvSpPr>
      <dsp:spPr>
        <a:xfrm>
          <a:off x="1004" y="0"/>
          <a:ext cx="2611933" cy="4648200"/>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1" kern="1200" dirty="0" smtClean="0">
              <a:effectLst/>
            </a:rPr>
            <a:t>Needed a replacement for 3DES</a:t>
          </a:r>
          <a:endParaRPr lang="en-US" sz="2400" kern="1200" dirty="0">
            <a:effectLst/>
          </a:endParaRPr>
        </a:p>
      </dsp:txBody>
      <dsp:txXfrm>
        <a:off x="1004" y="0"/>
        <a:ext cx="2611933" cy="1394460"/>
      </dsp:txXfrm>
    </dsp:sp>
    <dsp:sp modelId="{8BCCC83A-2845-2C41-8726-C6420FB0B836}">
      <dsp:nvSpPr>
        <dsp:cNvPr id="0" name=""/>
        <dsp:cNvSpPr/>
      </dsp:nvSpPr>
      <dsp:spPr>
        <a:xfrm>
          <a:off x="262197" y="1394460"/>
          <a:ext cx="2089546" cy="3021330"/>
        </a:xfrm>
        <a:prstGeom prst="roundRect">
          <a:avLst>
            <a:gd name="adj" fmla="val 10000"/>
          </a:avLst>
        </a:prstGeom>
        <a:solidFill>
          <a:srgbClr val="FF66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rtl="0">
            <a:lnSpc>
              <a:spcPct val="90000"/>
            </a:lnSpc>
            <a:spcBef>
              <a:spcPct val="0"/>
            </a:spcBef>
            <a:spcAft>
              <a:spcPct val="35000"/>
            </a:spcAft>
          </a:pPr>
          <a:r>
            <a:rPr lang="en-US" sz="1800" b="1" kern="1200" dirty="0" smtClean="0">
              <a:effectLst>
                <a:outerShdw blurRad="38100" dist="38100" dir="2700000" algn="tl">
                  <a:srgbClr val="000000">
                    <a:alpha val="43137"/>
                  </a:srgbClr>
                </a:outerShdw>
              </a:effectLst>
              <a:latin typeface="+mj-lt"/>
            </a:rPr>
            <a:t>3DES was not reasonable for long term use due to performance and block size</a:t>
          </a:r>
        </a:p>
      </dsp:txBody>
      <dsp:txXfrm>
        <a:off x="323398" y="1455661"/>
        <a:ext cx="1967144" cy="2898928"/>
      </dsp:txXfrm>
    </dsp:sp>
    <dsp:sp modelId="{3D24085E-7D27-8342-B893-64784A838C69}">
      <dsp:nvSpPr>
        <dsp:cNvPr id="0" name=""/>
        <dsp:cNvSpPr/>
      </dsp:nvSpPr>
      <dsp:spPr>
        <a:xfrm>
          <a:off x="2808833" y="0"/>
          <a:ext cx="2611933" cy="4648200"/>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1" kern="1200" dirty="0" smtClean="0"/>
            <a:t>NIST called for proposals for a new AES in 1997</a:t>
          </a:r>
          <a:endParaRPr lang="en-US" sz="2400" kern="1200" dirty="0"/>
        </a:p>
      </dsp:txBody>
      <dsp:txXfrm>
        <a:off x="2808833" y="0"/>
        <a:ext cx="2611933" cy="1394460"/>
      </dsp:txXfrm>
    </dsp:sp>
    <dsp:sp modelId="{2F7DD57D-E033-D345-BE20-DA5ED5C15AE0}">
      <dsp:nvSpPr>
        <dsp:cNvPr id="0" name=""/>
        <dsp:cNvSpPr/>
      </dsp:nvSpPr>
      <dsp:spPr>
        <a:xfrm>
          <a:off x="3070026" y="1394573"/>
          <a:ext cx="2089546" cy="677143"/>
        </a:xfrm>
        <a:prstGeom prst="roundRect">
          <a:avLst>
            <a:gd name="adj" fmla="val 10000"/>
          </a:avLst>
        </a:prstGeom>
        <a:solidFill>
          <a:srgbClr val="FF66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b="1" kern="1200" dirty="0" smtClean="0">
              <a:effectLst>
                <a:outerShdw blurRad="38100" dist="38100" dir="2700000" algn="tl">
                  <a:srgbClr val="000000">
                    <a:alpha val="43137"/>
                  </a:srgbClr>
                </a:outerShdw>
              </a:effectLst>
              <a:latin typeface="+mj-lt"/>
            </a:rPr>
            <a:t>Should have a security strength equal to or better than 3DES</a:t>
          </a:r>
          <a:endParaRPr lang="en-US" sz="1300" kern="1200" dirty="0">
            <a:effectLst>
              <a:outerShdw blurRad="38100" dist="38100" dir="2700000" algn="tl">
                <a:srgbClr val="000000">
                  <a:alpha val="43137"/>
                </a:srgbClr>
              </a:outerShdw>
            </a:effectLst>
            <a:latin typeface="+mj-lt"/>
          </a:endParaRPr>
        </a:p>
      </dsp:txBody>
      <dsp:txXfrm>
        <a:off x="3089859" y="1414406"/>
        <a:ext cx="2049880" cy="637477"/>
      </dsp:txXfrm>
    </dsp:sp>
    <dsp:sp modelId="{32502699-8027-A547-B5B5-7795C0A9D368}">
      <dsp:nvSpPr>
        <dsp:cNvPr id="0" name=""/>
        <dsp:cNvSpPr/>
      </dsp:nvSpPr>
      <dsp:spPr>
        <a:xfrm>
          <a:off x="3070026" y="2175893"/>
          <a:ext cx="2089546" cy="677143"/>
        </a:xfrm>
        <a:prstGeom prst="roundRect">
          <a:avLst>
            <a:gd name="adj" fmla="val 10000"/>
          </a:avLst>
        </a:prstGeom>
        <a:solidFill>
          <a:srgbClr val="FF66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b="1" kern="1200" dirty="0" smtClean="0">
              <a:effectLst>
                <a:outerShdw blurRad="38100" dist="38100" dir="2700000" algn="tl">
                  <a:srgbClr val="000000">
                    <a:alpha val="43137"/>
                  </a:srgbClr>
                </a:outerShdw>
              </a:effectLst>
              <a:latin typeface="+mj-lt"/>
            </a:rPr>
            <a:t>Significantly improved efficiency</a:t>
          </a:r>
          <a:endParaRPr lang="en-US" sz="1300" kern="1200" dirty="0">
            <a:effectLst>
              <a:outerShdw blurRad="38100" dist="38100" dir="2700000" algn="tl">
                <a:srgbClr val="000000">
                  <a:alpha val="43137"/>
                </a:srgbClr>
              </a:outerShdw>
            </a:effectLst>
            <a:latin typeface="+mj-lt"/>
          </a:endParaRPr>
        </a:p>
      </dsp:txBody>
      <dsp:txXfrm>
        <a:off x="3089859" y="2195726"/>
        <a:ext cx="2049880" cy="637477"/>
      </dsp:txXfrm>
    </dsp:sp>
    <dsp:sp modelId="{0F5088D2-59EA-5548-80E2-3309C25C7018}">
      <dsp:nvSpPr>
        <dsp:cNvPr id="0" name=""/>
        <dsp:cNvSpPr/>
      </dsp:nvSpPr>
      <dsp:spPr>
        <a:xfrm>
          <a:off x="3070026" y="2957212"/>
          <a:ext cx="2089546" cy="677143"/>
        </a:xfrm>
        <a:prstGeom prst="roundRect">
          <a:avLst>
            <a:gd name="adj" fmla="val 10000"/>
          </a:avLst>
        </a:prstGeom>
        <a:solidFill>
          <a:srgbClr val="FF66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b="1" kern="1200" dirty="0" smtClean="0">
              <a:effectLst>
                <a:outerShdw blurRad="38100" dist="38100" dir="2700000" algn="tl">
                  <a:srgbClr val="000000">
                    <a:alpha val="43137"/>
                  </a:srgbClr>
                </a:outerShdw>
              </a:effectLst>
              <a:latin typeface="+mj-lt"/>
            </a:rPr>
            <a:t>Symmetric block cipher</a:t>
          </a:r>
          <a:endParaRPr lang="en-US" sz="1300" kern="1200" dirty="0">
            <a:effectLst>
              <a:outerShdw blurRad="38100" dist="38100" dir="2700000" algn="tl">
                <a:srgbClr val="000000">
                  <a:alpha val="43137"/>
                </a:srgbClr>
              </a:outerShdw>
            </a:effectLst>
            <a:latin typeface="+mj-lt"/>
          </a:endParaRPr>
        </a:p>
      </dsp:txBody>
      <dsp:txXfrm>
        <a:off x="3089859" y="2977045"/>
        <a:ext cx="2049880" cy="637477"/>
      </dsp:txXfrm>
    </dsp:sp>
    <dsp:sp modelId="{A9F685CA-EF48-034D-871D-D72673837C72}">
      <dsp:nvSpPr>
        <dsp:cNvPr id="0" name=""/>
        <dsp:cNvSpPr/>
      </dsp:nvSpPr>
      <dsp:spPr>
        <a:xfrm>
          <a:off x="3070026" y="3738532"/>
          <a:ext cx="2089546" cy="677143"/>
        </a:xfrm>
        <a:prstGeom prst="roundRect">
          <a:avLst>
            <a:gd name="adj" fmla="val 10000"/>
          </a:avLst>
        </a:prstGeom>
        <a:solidFill>
          <a:srgbClr val="FF66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b="1" kern="1200" dirty="0" smtClean="0">
              <a:effectLst>
                <a:outerShdw blurRad="38100" dist="38100" dir="2700000" algn="tl">
                  <a:srgbClr val="000000">
                    <a:alpha val="43137"/>
                  </a:srgbClr>
                </a:outerShdw>
              </a:effectLst>
              <a:latin typeface="+mj-lt"/>
            </a:rPr>
            <a:t>128 bit data and 128/192/256 bit keys</a:t>
          </a:r>
          <a:endParaRPr lang="en-US" sz="1300" b="1" kern="1200" dirty="0">
            <a:effectLst>
              <a:outerShdw blurRad="38100" dist="38100" dir="2700000" algn="tl">
                <a:srgbClr val="000000">
                  <a:alpha val="43137"/>
                </a:srgbClr>
              </a:outerShdw>
            </a:effectLst>
            <a:latin typeface="+mj-lt"/>
          </a:endParaRPr>
        </a:p>
      </dsp:txBody>
      <dsp:txXfrm>
        <a:off x="3089859" y="3758365"/>
        <a:ext cx="2049880" cy="637477"/>
      </dsp:txXfrm>
    </dsp:sp>
    <dsp:sp modelId="{18147555-F082-0E40-924F-5E712089BBAA}">
      <dsp:nvSpPr>
        <dsp:cNvPr id="0" name=""/>
        <dsp:cNvSpPr/>
      </dsp:nvSpPr>
      <dsp:spPr>
        <a:xfrm>
          <a:off x="5616661" y="0"/>
          <a:ext cx="2611933" cy="4648200"/>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1" kern="1200" dirty="0" smtClean="0"/>
            <a:t>Selected </a:t>
          </a:r>
          <a:r>
            <a:rPr lang="en-US" sz="2400" b="1" kern="1200" dirty="0" err="1" smtClean="0"/>
            <a:t>Rijndael</a:t>
          </a:r>
          <a:r>
            <a:rPr lang="en-US" sz="2400" b="1" kern="1200" dirty="0" smtClean="0"/>
            <a:t> in November 2001</a:t>
          </a:r>
          <a:endParaRPr lang="en-US" sz="2400" kern="1200" dirty="0"/>
        </a:p>
      </dsp:txBody>
      <dsp:txXfrm>
        <a:off x="5616661" y="0"/>
        <a:ext cx="2611933" cy="1394460"/>
      </dsp:txXfrm>
    </dsp:sp>
    <dsp:sp modelId="{576361A2-9C21-E94B-A1A3-52D5EC9C8EEE}">
      <dsp:nvSpPr>
        <dsp:cNvPr id="0" name=""/>
        <dsp:cNvSpPr/>
      </dsp:nvSpPr>
      <dsp:spPr>
        <a:xfrm>
          <a:off x="5877855" y="1394460"/>
          <a:ext cx="2089546" cy="3021330"/>
        </a:xfrm>
        <a:prstGeom prst="roundRect">
          <a:avLst>
            <a:gd name="adj" fmla="val 10000"/>
          </a:avLst>
        </a:prstGeom>
        <a:solidFill>
          <a:srgbClr val="FF66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rtl="0">
            <a:lnSpc>
              <a:spcPct val="90000"/>
            </a:lnSpc>
            <a:spcBef>
              <a:spcPct val="0"/>
            </a:spcBef>
            <a:spcAft>
              <a:spcPct val="35000"/>
            </a:spcAft>
          </a:pPr>
          <a:r>
            <a:rPr lang="en-US" sz="1800" b="1" kern="1200" dirty="0" smtClean="0">
              <a:effectLst>
                <a:outerShdw blurRad="38100" dist="38100" dir="2700000" algn="tl">
                  <a:srgbClr val="000000">
                    <a:alpha val="43137"/>
                  </a:srgbClr>
                </a:outerShdw>
              </a:effectLst>
              <a:latin typeface="+mj-lt"/>
            </a:rPr>
            <a:t>Published as </a:t>
          </a:r>
        </a:p>
        <a:p>
          <a:pPr lvl="0" algn="ctr" defTabSz="800100" rtl="0">
            <a:lnSpc>
              <a:spcPct val="90000"/>
            </a:lnSpc>
            <a:spcBef>
              <a:spcPct val="0"/>
            </a:spcBef>
            <a:spcAft>
              <a:spcPct val="35000"/>
            </a:spcAft>
          </a:pPr>
          <a:r>
            <a:rPr lang="en-US" sz="1800" b="1" kern="1200" dirty="0" smtClean="0">
              <a:effectLst>
                <a:outerShdw blurRad="38100" dist="38100" dir="2700000" algn="tl">
                  <a:srgbClr val="000000">
                    <a:alpha val="43137"/>
                  </a:srgbClr>
                </a:outerShdw>
              </a:effectLst>
              <a:latin typeface="+mj-lt"/>
            </a:rPr>
            <a:t>FIPS 197</a:t>
          </a:r>
        </a:p>
      </dsp:txBody>
      <dsp:txXfrm>
        <a:off x="5939056" y="1455661"/>
        <a:ext cx="1967144" cy="289892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3F313E-08D7-C74C-B243-12C7B35D646B}">
      <dsp:nvSpPr>
        <dsp:cNvPr id="0" name=""/>
        <dsp:cNvSpPr/>
      </dsp:nvSpPr>
      <dsp:spPr>
        <a:xfrm rot="16200000">
          <a:off x="-1287549" y="1289533"/>
          <a:ext cx="4525963" cy="1946895"/>
        </a:xfrm>
        <a:prstGeom prst="flowChartManualOperati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12700" cmpd="sng">
          <a:solidFill>
            <a:schemeClr val="accent2"/>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0" rIns="133350" bIns="0" numCol="1" spcCol="1270" anchor="ctr" anchorCtr="0">
          <a:noAutofit/>
        </a:bodyPr>
        <a:lstStyle/>
        <a:p>
          <a:pPr lvl="0" algn="ctr" defTabSz="933450" rtl="0">
            <a:lnSpc>
              <a:spcPct val="90000"/>
            </a:lnSpc>
            <a:spcBef>
              <a:spcPct val="0"/>
            </a:spcBef>
            <a:spcAft>
              <a:spcPct val="35000"/>
            </a:spcAft>
          </a:pPr>
          <a:r>
            <a:rPr lang="en-US" sz="2100" b="1" kern="1200" dirty="0" smtClean="0">
              <a:solidFill>
                <a:schemeClr val="tx1"/>
              </a:solidFill>
              <a:effectLst>
                <a:outerShdw blurRad="38100" dist="38100" dir="2700000" algn="tl">
                  <a:srgbClr val="000000">
                    <a:alpha val="43137"/>
                  </a:srgbClr>
                </a:outerShdw>
              </a:effectLst>
            </a:rPr>
            <a:t>Publicly proposed by </a:t>
          </a:r>
          <a:r>
            <a:rPr lang="en-US" sz="2100" b="1" kern="1200" dirty="0" err="1" smtClean="0">
              <a:solidFill>
                <a:schemeClr val="tx1"/>
              </a:solidFill>
              <a:effectLst>
                <a:outerShdw blurRad="38100" dist="38100" dir="2700000" algn="tl">
                  <a:srgbClr val="000000">
                    <a:alpha val="43137"/>
                  </a:srgbClr>
                </a:outerShdw>
              </a:effectLst>
            </a:rPr>
            <a:t>Diffie</a:t>
          </a:r>
          <a:r>
            <a:rPr lang="en-US" sz="2100" b="1" kern="1200" dirty="0" smtClean="0">
              <a:solidFill>
                <a:schemeClr val="tx1"/>
              </a:solidFill>
              <a:effectLst>
                <a:outerShdw blurRad="38100" dist="38100" dir="2700000" algn="tl">
                  <a:srgbClr val="000000">
                    <a:alpha val="43137"/>
                  </a:srgbClr>
                </a:outerShdw>
              </a:effectLst>
            </a:rPr>
            <a:t> and Hellman in 1976</a:t>
          </a:r>
        </a:p>
      </dsp:txBody>
      <dsp:txXfrm rot="5400000">
        <a:off x="1985" y="905192"/>
        <a:ext cx="1946895" cy="2715577"/>
      </dsp:txXfrm>
    </dsp:sp>
    <dsp:sp modelId="{9A5CAF2A-FD04-7B45-BE71-389250042074}">
      <dsp:nvSpPr>
        <dsp:cNvPr id="0" name=""/>
        <dsp:cNvSpPr/>
      </dsp:nvSpPr>
      <dsp:spPr>
        <a:xfrm rot="16200000">
          <a:off x="805362" y="1289533"/>
          <a:ext cx="4525963" cy="1946895"/>
        </a:xfrm>
        <a:prstGeom prst="flowChartManualOperati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12700">
          <a:solidFill>
            <a:schemeClr val="accent2"/>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0" rIns="133350" bIns="0" numCol="1" spcCol="1270" anchor="ctr" anchorCtr="0">
          <a:noAutofit/>
        </a:bodyPr>
        <a:lstStyle/>
        <a:p>
          <a:pPr lvl="0" algn="ctr" defTabSz="933450" rtl="0">
            <a:lnSpc>
              <a:spcPct val="90000"/>
            </a:lnSpc>
            <a:spcBef>
              <a:spcPct val="0"/>
            </a:spcBef>
            <a:spcAft>
              <a:spcPct val="35000"/>
            </a:spcAft>
          </a:pPr>
          <a:r>
            <a:rPr lang="en-US" sz="2100" b="1" kern="1200" dirty="0" smtClean="0">
              <a:solidFill>
                <a:srgbClr val="FFFFFF"/>
              </a:solidFill>
              <a:effectLst>
                <a:outerShdw blurRad="38100" dist="38100" dir="2700000" algn="tl">
                  <a:srgbClr val="000000">
                    <a:alpha val="43137"/>
                  </a:srgbClr>
                </a:outerShdw>
              </a:effectLst>
            </a:rPr>
            <a:t>Based on mathematical functions</a:t>
          </a:r>
        </a:p>
      </dsp:txBody>
      <dsp:txXfrm rot="5400000">
        <a:off x="2094896" y="905192"/>
        <a:ext cx="1946895" cy="2715577"/>
      </dsp:txXfrm>
    </dsp:sp>
    <dsp:sp modelId="{A961D2C1-B6A0-5D42-B626-37C7B94374F3}">
      <dsp:nvSpPr>
        <dsp:cNvPr id="0" name=""/>
        <dsp:cNvSpPr/>
      </dsp:nvSpPr>
      <dsp:spPr>
        <a:xfrm rot="16200000">
          <a:off x="2898274" y="1289533"/>
          <a:ext cx="4525963" cy="1946895"/>
        </a:xfrm>
        <a:prstGeom prst="flowChartManualOperati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12700">
          <a:solidFill>
            <a:schemeClr val="accent2"/>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0" rIns="133350" bIns="0" numCol="1" spcCol="1270" anchor="t" anchorCtr="0">
          <a:noAutofit/>
        </a:bodyPr>
        <a:lstStyle/>
        <a:p>
          <a:pPr lvl="0" algn="l" defTabSz="933450" rtl="0">
            <a:lnSpc>
              <a:spcPct val="90000"/>
            </a:lnSpc>
            <a:spcBef>
              <a:spcPct val="0"/>
            </a:spcBef>
            <a:spcAft>
              <a:spcPct val="35000"/>
            </a:spcAft>
          </a:pPr>
          <a:r>
            <a:rPr lang="en-US" sz="2100" b="1" kern="1200" dirty="0" smtClean="0">
              <a:solidFill>
                <a:srgbClr val="FFFFFF"/>
              </a:solidFill>
              <a:effectLst>
                <a:outerShdw blurRad="38100" dist="38100" dir="2700000" algn="tl">
                  <a:srgbClr val="000000">
                    <a:alpha val="43137"/>
                  </a:srgbClr>
                </a:outerShdw>
              </a:effectLst>
            </a:rPr>
            <a:t>Asymmetric</a:t>
          </a:r>
        </a:p>
        <a:p>
          <a:pPr marL="171450" lvl="1" indent="-171450" algn="l" defTabSz="800100" rtl="0">
            <a:lnSpc>
              <a:spcPct val="90000"/>
            </a:lnSpc>
            <a:spcBef>
              <a:spcPct val="0"/>
            </a:spcBef>
            <a:spcAft>
              <a:spcPct val="15000"/>
            </a:spcAft>
            <a:buChar char="••"/>
          </a:pPr>
          <a:r>
            <a:rPr lang="en-US" sz="1800" b="1" kern="1200" dirty="0" smtClean="0">
              <a:solidFill>
                <a:srgbClr val="FFFFFF"/>
              </a:solidFill>
              <a:effectLst>
                <a:outerShdw blurRad="38100" dist="38100" dir="2700000" algn="tl">
                  <a:srgbClr val="000000">
                    <a:alpha val="43137"/>
                  </a:srgbClr>
                </a:outerShdw>
              </a:effectLst>
            </a:rPr>
            <a:t>Uses two separate keys</a:t>
          </a:r>
        </a:p>
        <a:p>
          <a:pPr marL="171450" lvl="1" indent="-171450" algn="l" defTabSz="800100" rtl="0">
            <a:lnSpc>
              <a:spcPct val="90000"/>
            </a:lnSpc>
            <a:spcBef>
              <a:spcPct val="0"/>
            </a:spcBef>
            <a:spcAft>
              <a:spcPct val="15000"/>
            </a:spcAft>
            <a:buChar char="••"/>
          </a:pPr>
          <a:r>
            <a:rPr lang="en-US" sz="1800" b="1" kern="1200" dirty="0" smtClean="0">
              <a:solidFill>
                <a:srgbClr val="FFFFFF"/>
              </a:solidFill>
              <a:effectLst>
                <a:outerShdw blurRad="38100" dist="38100" dir="2700000" algn="tl">
                  <a:srgbClr val="000000">
                    <a:alpha val="43137"/>
                  </a:srgbClr>
                </a:outerShdw>
              </a:effectLst>
            </a:rPr>
            <a:t>Public key and private key</a:t>
          </a:r>
        </a:p>
        <a:p>
          <a:pPr marL="171450" lvl="1" indent="-171450" algn="l" defTabSz="800100" rtl="0">
            <a:lnSpc>
              <a:spcPct val="90000"/>
            </a:lnSpc>
            <a:spcBef>
              <a:spcPct val="0"/>
            </a:spcBef>
            <a:spcAft>
              <a:spcPct val="15000"/>
            </a:spcAft>
            <a:buChar char="••"/>
          </a:pPr>
          <a:r>
            <a:rPr lang="en-US" sz="1800" b="1" kern="1200" dirty="0" smtClean="0">
              <a:solidFill>
                <a:srgbClr val="FFFFFF"/>
              </a:solidFill>
              <a:effectLst>
                <a:outerShdw blurRad="38100" dist="38100" dir="2700000" algn="tl">
                  <a:srgbClr val="000000">
                    <a:alpha val="43137"/>
                  </a:srgbClr>
                </a:outerShdw>
              </a:effectLst>
            </a:rPr>
            <a:t>Public key is made public for others to use</a:t>
          </a:r>
        </a:p>
      </dsp:txBody>
      <dsp:txXfrm rot="5400000">
        <a:off x="4187808" y="905192"/>
        <a:ext cx="1946895" cy="2715577"/>
      </dsp:txXfrm>
    </dsp:sp>
    <dsp:sp modelId="{D91625BD-AF6B-2A40-9E51-4E3EAA7D7071}">
      <dsp:nvSpPr>
        <dsp:cNvPr id="0" name=""/>
        <dsp:cNvSpPr/>
      </dsp:nvSpPr>
      <dsp:spPr>
        <a:xfrm rot="16200000">
          <a:off x="4991186" y="1289533"/>
          <a:ext cx="4525963" cy="1946895"/>
        </a:xfrm>
        <a:prstGeom prst="flowChartManualOperati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12700">
          <a:solidFill>
            <a:schemeClr val="accent2"/>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0" rIns="133350" bIns="0" numCol="1" spcCol="1270" anchor="ctr" anchorCtr="0">
          <a:noAutofit/>
        </a:bodyPr>
        <a:lstStyle/>
        <a:p>
          <a:pPr lvl="0" algn="ctr" defTabSz="933450" rtl="0">
            <a:lnSpc>
              <a:spcPct val="90000"/>
            </a:lnSpc>
            <a:spcBef>
              <a:spcPct val="0"/>
            </a:spcBef>
            <a:spcAft>
              <a:spcPct val="35000"/>
            </a:spcAft>
          </a:pPr>
          <a:r>
            <a:rPr lang="en-US" sz="2100" b="1" kern="1200" dirty="0" smtClean="0">
              <a:solidFill>
                <a:srgbClr val="FFFFFF"/>
              </a:solidFill>
              <a:effectLst>
                <a:outerShdw blurRad="38100" dist="38100" dir="2700000" algn="tl">
                  <a:srgbClr val="000000">
                    <a:alpha val="43137"/>
                  </a:srgbClr>
                </a:outerShdw>
              </a:effectLst>
            </a:rPr>
            <a:t>Some form of protocol is needed for distribution</a:t>
          </a:r>
        </a:p>
      </dsp:txBody>
      <dsp:txXfrm rot="5400000">
        <a:off x="6280720" y="905192"/>
        <a:ext cx="1946895" cy="271557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1D3EC6-63FE-CE49-9217-C94A6FD03A81}">
      <dsp:nvSpPr>
        <dsp:cNvPr id="0" name=""/>
        <dsp:cNvSpPr/>
      </dsp:nvSpPr>
      <dsp:spPr>
        <a:xfrm>
          <a:off x="3351047" y="1140180"/>
          <a:ext cx="1527505" cy="1527505"/>
        </a:xfrm>
        <a:prstGeom prst="ellipse">
          <a:avLst/>
        </a:prstGeom>
        <a:gradFill rotWithShape="0">
          <a:gsLst>
            <a:gs pos="0">
              <a:schemeClr val="accent1">
                <a:alpha val="50000"/>
                <a:hueOff val="0"/>
                <a:satOff val="0"/>
                <a:lumOff val="0"/>
                <a:alphaOff val="0"/>
                <a:shade val="51000"/>
                <a:satMod val="130000"/>
              </a:schemeClr>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sp>
    <dsp:sp modelId="{CBF5CF83-5352-CE44-BE2D-FF6863BB4406}">
      <dsp:nvSpPr>
        <dsp:cNvPr id="0" name=""/>
        <dsp:cNvSpPr/>
      </dsp:nvSpPr>
      <dsp:spPr>
        <a:xfrm>
          <a:off x="3160109" y="0"/>
          <a:ext cx="1909381" cy="104013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800100" rtl="0">
            <a:lnSpc>
              <a:spcPct val="90000"/>
            </a:lnSpc>
            <a:spcBef>
              <a:spcPct val="0"/>
            </a:spcBef>
            <a:spcAft>
              <a:spcPct val="35000"/>
            </a:spcAft>
          </a:pPr>
          <a:r>
            <a:rPr lang="en-US" sz="1800" b="0" kern="1200" dirty="0" smtClean="0">
              <a:latin typeface="+mj-lt"/>
            </a:rPr>
            <a:t>Computationally easy to create key pairs</a:t>
          </a:r>
          <a:endParaRPr lang="en-US" sz="1800" b="0" kern="1200" dirty="0">
            <a:latin typeface="+mj-lt"/>
          </a:endParaRPr>
        </a:p>
      </dsp:txBody>
      <dsp:txXfrm>
        <a:off x="3160109" y="0"/>
        <a:ext cx="1909381" cy="1040130"/>
      </dsp:txXfrm>
    </dsp:sp>
    <dsp:sp modelId="{8E380DE7-B5F0-AA41-8E03-85FF8168D5AC}">
      <dsp:nvSpPr>
        <dsp:cNvPr id="0" name=""/>
        <dsp:cNvSpPr/>
      </dsp:nvSpPr>
      <dsp:spPr>
        <a:xfrm>
          <a:off x="3846850" y="1426464"/>
          <a:ext cx="1527505" cy="1527505"/>
        </a:xfrm>
        <a:prstGeom prst="ellipse">
          <a:avLst/>
        </a:prstGeom>
        <a:gradFill rotWithShape="0">
          <a:gsLst>
            <a:gs pos="0">
              <a:schemeClr val="accent1">
                <a:alpha val="50000"/>
                <a:hueOff val="0"/>
                <a:satOff val="0"/>
                <a:lumOff val="0"/>
                <a:alphaOff val="0"/>
                <a:shade val="51000"/>
                <a:satMod val="130000"/>
              </a:schemeClr>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sp>
    <dsp:sp modelId="{A07820EA-A454-2A40-8E84-932A63A2E7FD}">
      <dsp:nvSpPr>
        <dsp:cNvPr id="0" name=""/>
        <dsp:cNvSpPr/>
      </dsp:nvSpPr>
      <dsp:spPr>
        <a:xfrm>
          <a:off x="5487645" y="990600"/>
          <a:ext cx="1809457" cy="113919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800100" rtl="0">
            <a:lnSpc>
              <a:spcPct val="90000"/>
            </a:lnSpc>
            <a:spcBef>
              <a:spcPct val="0"/>
            </a:spcBef>
            <a:spcAft>
              <a:spcPct val="35000"/>
            </a:spcAft>
          </a:pPr>
          <a:r>
            <a:rPr lang="en-US" sz="1800" b="0" kern="1200" dirty="0" smtClean="0">
              <a:latin typeface="+mj-lt"/>
            </a:rPr>
            <a:t>Computationally easy for sender knowing public key to encrypt messages</a:t>
          </a:r>
          <a:endParaRPr lang="en-US" sz="1800" b="0" kern="1200" dirty="0">
            <a:latin typeface="+mj-lt"/>
          </a:endParaRPr>
        </a:p>
      </dsp:txBody>
      <dsp:txXfrm>
        <a:off x="5487645" y="990600"/>
        <a:ext cx="1809457" cy="1139190"/>
      </dsp:txXfrm>
    </dsp:sp>
    <dsp:sp modelId="{0C8EFBCC-6841-4E4B-9588-BD62D245B7C2}">
      <dsp:nvSpPr>
        <dsp:cNvPr id="0" name=""/>
        <dsp:cNvSpPr/>
      </dsp:nvSpPr>
      <dsp:spPr>
        <a:xfrm>
          <a:off x="3846850" y="1999030"/>
          <a:ext cx="1527505" cy="1527505"/>
        </a:xfrm>
        <a:prstGeom prst="ellipse">
          <a:avLst/>
        </a:prstGeom>
        <a:gradFill rotWithShape="0">
          <a:gsLst>
            <a:gs pos="0">
              <a:schemeClr val="accent1">
                <a:alpha val="50000"/>
                <a:hueOff val="0"/>
                <a:satOff val="0"/>
                <a:lumOff val="0"/>
                <a:alphaOff val="0"/>
                <a:shade val="51000"/>
                <a:satMod val="130000"/>
              </a:schemeClr>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sp>
    <dsp:sp modelId="{33CAA8E1-A546-3A4F-9AB9-830F701D1C87}">
      <dsp:nvSpPr>
        <dsp:cNvPr id="0" name=""/>
        <dsp:cNvSpPr/>
      </dsp:nvSpPr>
      <dsp:spPr>
        <a:xfrm>
          <a:off x="5487645" y="2689478"/>
          <a:ext cx="1809457" cy="127292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800100" rtl="0">
            <a:lnSpc>
              <a:spcPct val="90000"/>
            </a:lnSpc>
            <a:spcBef>
              <a:spcPct val="0"/>
            </a:spcBef>
            <a:spcAft>
              <a:spcPct val="35000"/>
            </a:spcAft>
          </a:pPr>
          <a:r>
            <a:rPr lang="en-US" sz="1800" b="0" kern="1200" dirty="0" smtClean="0">
              <a:latin typeface="+mj-lt"/>
            </a:rPr>
            <a:t>Computationally easy for receiver knowing private key to decrypt </a:t>
          </a:r>
          <a:r>
            <a:rPr lang="en-US" sz="1800" b="0" kern="1200" dirty="0" err="1" smtClean="0">
              <a:latin typeface="+mj-lt"/>
            </a:rPr>
            <a:t>ciphertext</a:t>
          </a:r>
          <a:endParaRPr lang="en-US" sz="1800" b="0" kern="1200" dirty="0">
            <a:latin typeface="+mj-lt"/>
          </a:endParaRPr>
        </a:p>
      </dsp:txBody>
      <dsp:txXfrm>
        <a:off x="5487645" y="2689478"/>
        <a:ext cx="1809457" cy="1272921"/>
      </dsp:txXfrm>
    </dsp:sp>
    <dsp:sp modelId="{0C33194B-EC9D-EA4C-AEE5-41108BF39654}">
      <dsp:nvSpPr>
        <dsp:cNvPr id="0" name=""/>
        <dsp:cNvSpPr/>
      </dsp:nvSpPr>
      <dsp:spPr>
        <a:xfrm>
          <a:off x="3351047" y="2285809"/>
          <a:ext cx="1527505" cy="1527505"/>
        </a:xfrm>
        <a:prstGeom prst="ellipse">
          <a:avLst/>
        </a:prstGeom>
        <a:gradFill rotWithShape="0">
          <a:gsLst>
            <a:gs pos="0">
              <a:schemeClr val="accent1">
                <a:alpha val="50000"/>
                <a:hueOff val="0"/>
                <a:satOff val="0"/>
                <a:lumOff val="0"/>
                <a:alphaOff val="0"/>
                <a:shade val="51000"/>
                <a:satMod val="130000"/>
              </a:schemeClr>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sp>
    <dsp:sp modelId="{50C4CE51-602A-8C44-929E-9A3D13E8D2B5}">
      <dsp:nvSpPr>
        <dsp:cNvPr id="0" name=""/>
        <dsp:cNvSpPr/>
      </dsp:nvSpPr>
      <dsp:spPr>
        <a:xfrm>
          <a:off x="3160109" y="3912870"/>
          <a:ext cx="1909381" cy="104013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800100" rtl="0">
            <a:lnSpc>
              <a:spcPct val="90000"/>
            </a:lnSpc>
            <a:spcBef>
              <a:spcPct val="0"/>
            </a:spcBef>
            <a:spcAft>
              <a:spcPct val="35000"/>
            </a:spcAft>
          </a:pPr>
          <a:r>
            <a:rPr lang="en-US" sz="1800" b="0" kern="1200" dirty="0" smtClean="0">
              <a:latin typeface="+mj-lt"/>
            </a:rPr>
            <a:t>Computationally infeasible for opponent to determine private key from public key</a:t>
          </a:r>
          <a:endParaRPr lang="en-US" sz="1800" b="0" kern="1200" dirty="0">
            <a:latin typeface="+mj-lt"/>
          </a:endParaRPr>
        </a:p>
      </dsp:txBody>
      <dsp:txXfrm>
        <a:off x="3160109" y="3912870"/>
        <a:ext cx="1909381" cy="1040130"/>
      </dsp:txXfrm>
    </dsp:sp>
    <dsp:sp modelId="{A5573CD2-FF88-514C-AE80-F7DA2A3F7661}">
      <dsp:nvSpPr>
        <dsp:cNvPr id="0" name=""/>
        <dsp:cNvSpPr/>
      </dsp:nvSpPr>
      <dsp:spPr>
        <a:xfrm>
          <a:off x="2855244" y="1999030"/>
          <a:ext cx="1527505" cy="1527505"/>
        </a:xfrm>
        <a:prstGeom prst="ellipse">
          <a:avLst/>
        </a:prstGeom>
        <a:gradFill rotWithShape="0">
          <a:gsLst>
            <a:gs pos="0">
              <a:schemeClr val="accent1">
                <a:alpha val="50000"/>
                <a:hueOff val="0"/>
                <a:satOff val="0"/>
                <a:lumOff val="0"/>
                <a:alphaOff val="0"/>
                <a:shade val="51000"/>
                <a:satMod val="130000"/>
              </a:schemeClr>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sp>
    <dsp:sp modelId="{E0AC0021-1596-B148-9E85-4FDA98742B7C}">
      <dsp:nvSpPr>
        <dsp:cNvPr id="0" name=""/>
        <dsp:cNvSpPr/>
      </dsp:nvSpPr>
      <dsp:spPr>
        <a:xfrm>
          <a:off x="932497" y="2689478"/>
          <a:ext cx="1809457" cy="127292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800100" rtl="0">
            <a:lnSpc>
              <a:spcPct val="90000"/>
            </a:lnSpc>
            <a:spcBef>
              <a:spcPct val="0"/>
            </a:spcBef>
            <a:spcAft>
              <a:spcPct val="35000"/>
            </a:spcAft>
          </a:pPr>
          <a:r>
            <a:rPr lang="en-US" sz="1800" b="0" kern="1200" dirty="0" smtClean="0">
              <a:latin typeface="+mj-lt"/>
            </a:rPr>
            <a:t>Computationally infeasible for opponent to otherwise recover original message</a:t>
          </a:r>
          <a:endParaRPr lang="en-US" sz="1800" b="0" kern="1200" dirty="0">
            <a:latin typeface="+mj-lt"/>
          </a:endParaRPr>
        </a:p>
      </dsp:txBody>
      <dsp:txXfrm>
        <a:off x="932497" y="2689478"/>
        <a:ext cx="1809457" cy="1272921"/>
      </dsp:txXfrm>
    </dsp:sp>
    <dsp:sp modelId="{0EBB36E4-F466-8041-B21D-3DCBF2AD481F}">
      <dsp:nvSpPr>
        <dsp:cNvPr id="0" name=""/>
        <dsp:cNvSpPr/>
      </dsp:nvSpPr>
      <dsp:spPr>
        <a:xfrm>
          <a:off x="2855244" y="1426464"/>
          <a:ext cx="1527505" cy="1527505"/>
        </a:xfrm>
        <a:prstGeom prst="ellipse">
          <a:avLst/>
        </a:prstGeom>
        <a:gradFill rotWithShape="0">
          <a:gsLst>
            <a:gs pos="0">
              <a:schemeClr val="accent1">
                <a:alpha val="50000"/>
                <a:hueOff val="0"/>
                <a:satOff val="0"/>
                <a:lumOff val="0"/>
                <a:alphaOff val="0"/>
                <a:shade val="51000"/>
                <a:satMod val="130000"/>
              </a:schemeClr>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sp>
    <dsp:sp modelId="{D3DEA3AD-6883-BC4D-87AF-F9004B2131BB}">
      <dsp:nvSpPr>
        <dsp:cNvPr id="0" name=""/>
        <dsp:cNvSpPr/>
      </dsp:nvSpPr>
      <dsp:spPr>
        <a:xfrm>
          <a:off x="932497" y="990600"/>
          <a:ext cx="1809457" cy="127292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800100" rtl="0">
            <a:lnSpc>
              <a:spcPct val="90000"/>
            </a:lnSpc>
            <a:spcBef>
              <a:spcPct val="0"/>
            </a:spcBef>
            <a:spcAft>
              <a:spcPct val="35000"/>
            </a:spcAft>
          </a:pPr>
          <a:r>
            <a:rPr lang="en-US" sz="1800" b="0" kern="1200" dirty="0" smtClean="0">
              <a:latin typeface="+mj-lt"/>
            </a:rPr>
            <a:t>Useful if either key can be used for each role (public/private key)</a:t>
          </a:r>
          <a:endParaRPr lang="en-US" sz="1800" b="0" kern="1200" dirty="0">
            <a:latin typeface="+mj-lt"/>
          </a:endParaRPr>
        </a:p>
      </dsp:txBody>
      <dsp:txXfrm>
        <a:off x="932497" y="990600"/>
        <a:ext cx="1809457" cy="127292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F903D8-CF10-5C46-AE3C-3F7FB8806E74}">
      <dsp:nvSpPr>
        <dsp:cNvPr id="0" name=""/>
        <dsp:cNvSpPr/>
      </dsp:nvSpPr>
      <dsp:spPr>
        <a:xfrm>
          <a:off x="641286" y="1187"/>
          <a:ext cx="2800126" cy="1120050"/>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1430" rIns="0" bIns="11430" numCol="1" spcCol="1270" anchor="ctr" anchorCtr="0">
          <a:noAutofit/>
        </a:bodyPr>
        <a:lstStyle/>
        <a:p>
          <a:pPr lvl="0" algn="ctr" defTabSz="800100" rtl="0">
            <a:lnSpc>
              <a:spcPct val="90000"/>
            </a:lnSpc>
            <a:spcBef>
              <a:spcPct val="0"/>
            </a:spcBef>
            <a:spcAft>
              <a:spcPct val="35000"/>
            </a:spcAft>
          </a:pPr>
          <a:r>
            <a:rPr lang="en-US" sz="1800" b="1" kern="1200" dirty="0" smtClean="0">
              <a:solidFill>
                <a:schemeClr val="bg1"/>
              </a:solidFill>
            </a:rPr>
            <a:t>RSA (</a:t>
          </a:r>
          <a:r>
            <a:rPr lang="en-US" sz="1800" b="1" kern="1200" dirty="0" err="1" smtClean="0">
              <a:solidFill>
                <a:schemeClr val="bg1"/>
              </a:solidFill>
            </a:rPr>
            <a:t>Rivest</a:t>
          </a:r>
          <a:r>
            <a:rPr lang="en-US" sz="1800" b="1" kern="1200" dirty="0" smtClean="0">
              <a:solidFill>
                <a:schemeClr val="bg1"/>
              </a:solidFill>
            </a:rPr>
            <a:t>, Shamir, </a:t>
          </a:r>
          <a:r>
            <a:rPr lang="en-US" sz="1800" b="1" kern="1200" dirty="0" err="1" smtClean="0">
              <a:solidFill>
                <a:schemeClr val="bg1"/>
              </a:solidFill>
            </a:rPr>
            <a:t>Adleman</a:t>
          </a:r>
          <a:r>
            <a:rPr lang="en-US" sz="1800" b="1" kern="1200" dirty="0" smtClean="0">
              <a:solidFill>
                <a:schemeClr val="bg1"/>
              </a:solidFill>
            </a:rPr>
            <a:t>)</a:t>
          </a:r>
          <a:endParaRPr lang="en-US" sz="1800" b="1" kern="1200" dirty="0">
            <a:solidFill>
              <a:schemeClr val="bg1"/>
            </a:solidFill>
          </a:endParaRPr>
        </a:p>
      </dsp:txBody>
      <dsp:txXfrm>
        <a:off x="1201311" y="1187"/>
        <a:ext cx="1680076" cy="1120050"/>
      </dsp:txXfrm>
    </dsp:sp>
    <dsp:sp modelId="{28A2FC20-6003-8645-9A43-AC37AB0FF304}">
      <dsp:nvSpPr>
        <dsp:cNvPr id="0" name=""/>
        <dsp:cNvSpPr/>
      </dsp:nvSpPr>
      <dsp:spPr>
        <a:xfrm>
          <a:off x="3077397" y="96392"/>
          <a:ext cx="2324105" cy="929642"/>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lvl="0" algn="ctr" defTabSz="711200" rtl="0">
            <a:lnSpc>
              <a:spcPct val="90000"/>
            </a:lnSpc>
            <a:spcBef>
              <a:spcPct val="0"/>
            </a:spcBef>
            <a:spcAft>
              <a:spcPct val="35000"/>
            </a:spcAft>
          </a:pPr>
          <a:r>
            <a:rPr lang="en-US" sz="1600" b="1" kern="1200" dirty="0" smtClean="0">
              <a:latin typeface="+mj-lt"/>
            </a:rPr>
            <a:t>Developed in 1977</a:t>
          </a:r>
          <a:endParaRPr lang="en-US" sz="1600" b="1" kern="1200" dirty="0">
            <a:latin typeface="+mj-lt"/>
          </a:endParaRPr>
        </a:p>
      </dsp:txBody>
      <dsp:txXfrm>
        <a:off x="3542218" y="96392"/>
        <a:ext cx="1394463" cy="929642"/>
      </dsp:txXfrm>
    </dsp:sp>
    <dsp:sp modelId="{4E672BD9-6E78-9049-960D-57B992DC6315}">
      <dsp:nvSpPr>
        <dsp:cNvPr id="0" name=""/>
        <dsp:cNvSpPr/>
      </dsp:nvSpPr>
      <dsp:spPr>
        <a:xfrm>
          <a:off x="5076127" y="96392"/>
          <a:ext cx="2698146" cy="929642"/>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lvl="0" algn="ctr" defTabSz="622300" rtl="0">
            <a:lnSpc>
              <a:spcPct val="90000"/>
            </a:lnSpc>
            <a:spcBef>
              <a:spcPct val="0"/>
            </a:spcBef>
            <a:spcAft>
              <a:spcPct val="35000"/>
            </a:spcAft>
          </a:pPr>
          <a:r>
            <a:rPr lang="en-US" sz="1400" b="1" kern="1200" dirty="0" smtClean="0">
              <a:latin typeface="+mj-lt"/>
            </a:rPr>
            <a:t>Most widely accepted and implemented approach to public-key encryption</a:t>
          </a:r>
          <a:endParaRPr lang="en-US" sz="1400" kern="1200" dirty="0">
            <a:latin typeface="+mj-lt"/>
          </a:endParaRPr>
        </a:p>
      </dsp:txBody>
      <dsp:txXfrm>
        <a:off x="5540948" y="96392"/>
        <a:ext cx="1768504" cy="929642"/>
      </dsp:txXfrm>
    </dsp:sp>
    <dsp:sp modelId="{45A0C42B-B209-CF4E-B484-062F6062FA89}">
      <dsp:nvSpPr>
        <dsp:cNvPr id="0" name=""/>
        <dsp:cNvSpPr/>
      </dsp:nvSpPr>
      <dsp:spPr>
        <a:xfrm>
          <a:off x="641286" y="1278045"/>
          <a:ext cx="2800126" cy="1120050"/>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1430" rIns="0" bIns="11430" numCol="1" spcCol="1270" anchor="ctr" anchorCtr="0">
          <a:noAutofit/>
        </a:bodyPr>
        <a:lstStyle/>
        <a:p>
          <a:pPr lvl="0" algn="ctr" defTabSz="800100" rtl="0">
            <a:lnSpc>
              <a:spcPct val="90000"/>
            </a:lnSpc>
            <a:spcBef>
              <a:spcPct val="0"/>
            </a:spcBef>
            <a:spcAft>
              <a:spcPct val="35000"/>
            </a:spcAft>
          </a:pPr>
          <a:r>
            <a:rPr lang="en-US" sz="1800" b="1" kern="1200" dirty="0" err="1" smtClean="0">
              <a:solidFill>
                <a:schemeClr val="bg1"/>
              </a:solidFill>
            </a:rPr>
            <a:t>Diffie</a:t>
          </a:r>
          <a:r>
            <a:rPr lang="en-US" sz="1800" b="1" kern="1200" dirty="0" smtClean="0">
              <a:solidFill>
                <a:schemeClr val="bg1"/>
              </a:solidFill>
            </a:rPr>
            <a:t>-Hellman key exchange algorithm</a:t>
          </a:r>
          <a:endParaRPr lang="en-US" sz="1800" b="1" kern="1200" dirty="0">
            <a:solidFill>
              <a:schemeClr val="bg1"/>
            </a:solidFill>
          </a:endParaRPr>
        </a:p>
      </dsp:txBody>
      <dsp:txXfrm>
        <a:off x="1201311" y="1278045"/>
        <a:ext cx="1680076" cy="1120050"/>
      </dsp:txXfrm>
    </dsp:sp>
    <dsp:sp modelId="{72A58BE9-107E-8547-9E30-596F655E4AA2}">
      <dsp:nvSpPr>
        <dsp:cNvPr id="0" name=""/>
        <dsp:cNvSpPr/>
      </dsp:nvSpPr>
      <dsp:spPr>
        <a:xfrm>
          <a:off x="3077397" y="1373250"/>
          <a:ext cx="2893185" cy="929642"/>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lvl="0" algn="ctr" defTabSz="466725" rtl="0">
            <a:lnSpc>
              <a:spcPct val="90000"/>
            </a:lnSpc>
            <a:spcBef>
              <a:spcPct val="0"/>
            </a:spcBef>
            <a:spcAft>
              <a:spcPct val="35000"/>
            </a:spcAft>
          </a:pPr>
          <a:r>
            <a:rPr lang="en-US" sz="1050" b="1" kern="1200" dirty="0" smtClean="0">
              <a:latin typeface="+mj-lt"/>
            </a:rPr>
            <a:t>Enables two users to securely reach agreement about a shared secret that can be used as a secret key for subsequent symmetric encryption of messages</a:t>
          </a:r>
          <a:endParaRPr lang="en-US" sz="1050" kern="1200" dirty="0">
            <a:latin typeface="+mj-lt"/>
          </a:endParaRPr>
        </a:p>
      </dsp:txBody>
      <dsp:txXfrm>
        <a:off x="3542218" y="1373250"/>
        <a:ext cx="1963543" cy="929642"/>
      </dsp:txXfrm>
    </dsp:sp>
    <dsp:sp modelId="{BBA6201A-A0D4-FE4F-99EF-FF32F623CC44}">
      <dsp:nvSpPr>
        <dsp:cNvPr id="0" name=""/>
        <dsp:cNvSpPr/>
      </dsp:nvSpPr>
      <dsp:spPr>
        <a:xfrm>
          <a:off x="5645207" y="1373250"/>
          <a:ext cx="2324105" cy="929642"/>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lvl="0" algn="ctr" defTabSz="711200" rtl="0">
            <a:lnSpc>
              <a:spcPct val="90000"/>
            </a:lnSpc>
            <a:spcBef>
              <a:spcPct val="0"/>
            </a:spcBef>
            <a:spcAft>
              <a:spcPct val="35000"/>
            </a:spcAft>
          </a:pPr>
          <a:r>
            <a:rPr lang="en-US" sz="1600" b="1" kern="1200" dirty="0" smtClean="0">
              <a:latin typeface="+mj-lt"/>
            </a:rPr>
            <a:t>Limited to the exchange of the keys</a:t>
          </a:r>
          <a:endParaRPr lang="en-US" sz="1600" kern="1200" dirty="0">
            <a:latin typeface="+mj-lt"/>
          </a:endParaRPr>
        </a:p>
      </dsp:txBody>
      <dsp:txXfrm>
        <a:off x="6110028" y="1373250"/>
        <a:ext cx="1394463" cy="929642"/>
      </dsp:txXfrm>
    </dsp:sp>
    <dsp:sp modelId="{DF9F50C0-44D4-B348-AB9D-EF514E34339F}">
      <dsp:nvSpPr>
        <dsp:cNvPr id="0" name=""/>
        <dsp:cNvSpPr/>
      </dsp:nvSpPr>
      <dsp:spPr>
        <a:xfrm>
          <a:off x="641286" y="2554903"/>
          <a:ext cx="2800126" cy="1120050"/>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1430" rIns="0" bIns="11430" numCol="1" spcCol="1270" anchor="ctr" anchorCtr="0">
          <a:noAutofit/>
        </a:bodyPr>
        <a:lstStyle/>
        <a:p>
          <a:pPr lvl="0" algn="ctr" defTabSz="800100" rtl="0">
            <a:lnSpc>
              <a:spcPct val="90000"/>
            </a:lnSpc>
            <a:spcBef>
              <a:spcPct val="0"/>
            </a:spcBef>
            <a:spcAft>
              <a:spcPct val="35000"/>
            </a:spcAft>
          </a:pPr>
          <a:r>
            <a:rPr lang="en-US" sz="1800" b="1" kern="1200" dirty="0" smtClean="0">
              <a:solidFill>
                <a:schemeClr val="bg1"/>
              </a:solidFill>
            </a:rPr>
            <a:t>Digital Signature Standard (DSS)</a:t>
          </a:r>
          <a:endParaRPr lang="en-US" sz="1800" b="1" kern="1200" dirty="0">
            <a:solidFill>
              <a:schemeClr val="bg1"/>
            </a:solidFill>
          </a:endParaRPr>
        </a:p>
      </dsp:txBody>
      <dsp:txXfrm>
        <a:off x="1201311" y="2554903"/>
        <a:ext cx="1680076" cy="1120050"/>
      </dsp:txXfrm>
    </dsp:sp>
    <dsp:sp modelId="{39C2AA06-02B6-5443-BF51-6BA6751BFB9F}">
      <dsp:nvSpPr>
        <dsp:cNvPr id="0" name=""/>
        <dsp:cNvSpPr/>
      </dsp:nvSpPr>
      <dsp:spPr>
        <a:xfrm>
          <a:off x="3077397" y="2650107"/>
          <a:ext cx="2324105" cy="929642"/>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lvl="0" algn="ctr" defTabSz="622300" rtl="0">
            <a:lnSpc>
              <a:spcPct val="90000"/>
            </a:lnSpc>
            <a:spcBef>
              <a:spcPct val="0"/>
            </a:spcBef>
            <a:spcAft>
              <a:spcPct val="35000"/>
            </a:spcAft>
          </a:pPr>
          <a:r>
            <a:rPr lang="en-US" sz="1400" b="1" kern="1200" dirty="0" smtClean="0">
              <a:latin typeface="+mj-lt"/>
            </a:rPr>
            <a:t>Provides only a </a:t>
          </a:r>
          <a:r>
            <a:rPr lang="en-US" sz="1600" b="1" kern="1200" dirty="0" smtClean="0">
              <a:latin typeface="+mj-lt"/>
            </a:rPr>
            <a:t>digital signature function with </a:t>
          </a:r>
          <a:r>
            <a:rPr lang="en-US" sz="1400" b="1" kern="1200" dirty="0" smtClean="0">
              <a:latin typeface="+mj-lt"/>
            </a:rPr>
            <a:t>SHA-1</a:t>
          </a:r>
          <a:endParaRPr lang="en-US" sz="1400" b="1" kern="1200" dirty="0">
            <a:latin typeface="+mj-lt"/>
          </a:endParaRPr>
        </a:p>
      </dsp:txBody>
      <dsp:txXfrm>
        <a:off x="3542218" y="2650107"/>
        <a:ext cx="1394463" cy="929642"/>
      </dsp:txXfrm>
    </dsp:sp>
    <dsp:sp modelId="{72600144-09A5-2C43-90FB-A1DEEE3E4F9C}">
      <dsp:nvSpPr>
        <dsp:cNvPr id="0" name=""/>
        <dsp:cNvSpPr/>
      </dsp:nvSpPr>
      <dsp:spPr>
        <a:xfrm>
          <a:off x="5076127" y="2650107"/>
          <a:ext cx="2324105" cy="929642"/>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lvl="0" algn="ctr" defTabSz="622300" rtl="0">
            <a:lnSpc>
              <a:spcPct val="90000"/>
            </a:lnSpc>
            <a:spcBef>
              <a:spcPct val="0"/>
            </a:spcBef>
            <a:spcAft>
              <a:spcPct val="35000"/>
            </a:spcAft>
          </a:pPr>
          <a:r>
            <a:rPr lang="en-US" sz="1400" b="1" kern="1200" dirty="0" smtClean="0">
              <a:latin typeface="+mj-lt"/>
            </a:rPr>
            <a:t>Cannot be used for encryption or key exchange</a:t>
          </a:r>
          <a:endParaRPr lang="en-US" sz="1400" b="1" kern="1200" dirty="0">
            <a:latin typeface="+mj-lt"/>
          </a:endParaRPr>
        </a:p>
      </dsp:txBody>
      <dsp:txXfrm>
        <a:off x="5540948" y="2650107"/>
        <a:ext cx="1394463" cy="929642"/>
      </dsp:txXfrm>
    </dsp:sp>
    <dsp:sp modelId="{4034E211-A785-1A4E-A7B1-3EDAEBCAEF14}">
      <dsp:nvSpPr>
        <dsp:cNvPr id="0" name=""/>
        <dsp:cNvSpPr/>
      </dsp:nvSpPr>
      <dsp:spPr>
        <a:xfrm>
          <a:off x="641286" y="3831761"/>
          <a:ext cx="2800126" cy="1120050"/>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1430" rIns="0" bIns="11430" numCol="1" spcCol="1270" anchor="ctr" anchorCtr="0">
          <a:noAutofit/>
        </a:bodyPr>
        <a:lstStyle/>
        <a:p>
          <a:pPr lvl="0" algn="ctr" defTabSz="800100" rtl="0">
            <a:lnSpc>
              <a:spcPct val="90000"/>
            </a:lnSpc>
            <a:spcBef>
              <a:spcPct val="0"/>
            </a:spcBef>
            <a:spcAft>
              <a:spcPct val="35000"/>
            </a:spcAft>
          </a:pPr>
          <a:r>
            <a:rPr lang="en-US" sz="1800" b="1" kern="1200" dirty="0" smtClean="0">
              <a:solidFill>
                <a:schemeClr val="bg1"/>
              </a:solidFill>
            </a:rPr>
            <a:t>Elliptic curve cryptography (ECC)</a:t>
          </a:r>
          <a:endParaRPr lang="en-US" sz="1800" b="1" kern="1200" dirty="0">
            <a:solidFill>
              <a:schemeClr val="bg1"/>
            </a:solidFill>
          </a:endParaRPr>
        </a:p>
      </dsp:txBody>
      <dsp:txXfrm>
        <a:off x="1201311" y="3831761"/>
        <a:ext cx="1680076" cy="1120050"/>
      </dsp:txXfrm>
    </dsp:sp>
    <dsp:sp modelId="{0A76FF4F-63DB-0547-8889-A3810581EB5D}">
      <dsp:nvSpPr>
        <dsp:cNvPr id="0" name=""/>
        <dsp:cNvSpPr/>
      </dsp:nvSpPr>
      <dsp:spPr>
        <a:xfrm>
          <a:off x="3077397" y="3926965"/>
          <a:ext cx="2324105" cy="929642"/>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lvl="0" algn="ctr" defTabSz="711200" rtl="0">
            <a:lnSpc>
              <a:spcPct val="90000"/>
            </a:lnSpc>
            <a:spcBef>
              <a:spcPct val="0"/>
            </a:spcBef>
            <a:spcAft>
              <a:spcPct val="35000"/>
            </a:spcAft>
          </a:pPr>
          <a:r>
            <a:rPr lang="en-US" sz="1600" b="1" kern="1200" dirty="0" smtClean="0">
              <a:latin typeface="+mj-lt"/>
            </a:rPr>
            <a:t>Security like RSA, but with much smaller keys</a:t>
          </a:r>
          <a:endParaRPr lang="en-US" sz="1600" b="1" kern="1200" dirty="0">
            <a:latin typeface="+mj-lt"/>
          </a:endParaRPr>
        </a:p>
      </dsp:txBody>
      <dsp:txXfrm>
        <a:off x="3542218" y="3926965"/>
        <a:ext cx="1394463" cy="92964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2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default#1">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AU"/>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AU"/>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AU"/>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D5545940-966A-6A45-9F48-443597D6B6D4}" type="slidenum">
              <a:rPr lang="en-AU"/>
              <a:pPr/>
              <a:t>‹#›</a:t>
            </a:fld>
            <a:endParaRPr lang="en-AU"/>
          </a:p>
        </p:txBody>
      </p:sp>
    </p:spTree>
    <p:extLst>
      <p:ext uri="{BB962C8B-B14F-4D97-AF65-F5344CB8AC3E}">
        <p14:creationId xmlns:p14="http://schemas.microsoft.com/office/powerpoint/2010/main" val="229829523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110" charset="0"/>
        <a:ea typeface="+mn-ea"/>
        <a:cs typeface="+mn-cs"/>
      </a:defRPr>
    </a:lvl1pPr>
    <a:lvl2pPr marL="457200" algn="l" rtl="0" fontAlgn="base">
      <a:spcBef>
        <a:spcPct val="30000"/>
      </a:spcBef>
      <a:spcAft>
        <a:spcPct val="0"/>
      </a:spcAft>
      <a:defRPr sz="1200" kern="1200">
        <a:solidFill>
          <a:schemeClr val="tx1"/>
        </a:solidFill>
        <a:latin typeface="Arial" pitchFamily="-110" charset="0"/>
        <a:ea typeface="ＭＳ Ｐゴシック" pitchFamily="-110" charset="-128"/>
        <a:cs typeface="+mn-cs"/>
      </a:defRPr>
    </a:lvl2pPr>
    <a:lvl3pPr marL="914400" algn="l" rtl="0" fontAlgn="base">
      <a:spcBef>
        <a:spcPct val="30000"/>
      </a:spcBef>
      <a:spcAft>
        <a:spcPct val="0"/>
      </a:spcAft>
      <a:defRPr sz="1200" kern="1200">
        <a:solidFill>
          <a:schemeClr val="tx1"/>
        </a:solidFill>
        <a:latin typeface="Arial" pitchFamily="-110" charset="0"/>
        <a:ea typeface="ＭＳ Ｐゴシック" pitchFamily="-110" charset="-128"/>
        <a:cs typeface="+mn-cs"/>
      </a:defRPr>
    </a:lvl3pPr>
    <a:lvl4pPr marL="1371600" algn="l" rtl="0" fontAlgn="base">
      <a:spcBef>
        <a:spcPct val="30000"/>
      </a:spcBef>
      <a:spcAft>
        <a:spcPct val="0"/>
      </a:spcAft>
      <a:defRPr sz="1200" kern="1200">
        <a:solidFill>
          <a:schemeClr val="tx1"/>
        </a:solidFill>
        <a:latin typeface="Arial" pitchFamily="-110" charset="0"/>
        <a:ea typeface="ＭＳ Ｐゴシック" pitchFamily="-110" charset="-128"/>
        <a:cs typeface="+mn-cs"/>
      </a:defRPr>
    </a:lvl4pPr>
    <a:lvl5pPr marL="1828800" algn="l" rtl="0" fontAlgn="base">
      <a:spcBef>
        <a:spcPct val="30000"/>
      </a:spcBef>
      <a:spcAft>
        <a:spcPct val="0"/>
      </a:spcAft>
      <a:defRPr sz="1200" kern="1200">
        <a:solidFill>
          <a:schemeClr val="tx1"/>
        </a:solidFill>
        <a:latin typeface="Arial"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0" i="0" u="none" strike="noStrike" kern="1200" baseline="0" dirty="0" smtClean="0">
                <a:solidFill>
                  <a:schemeClr val="tx1"/>
                </a:solidFill>
                <a:latin typeface="Arial" pitchFamily="-107" charset="0"/>
                <a:ea typeface="+mn-ea"/>
                <a:cs typeface="+mn-cs"/>
              </a:rPr>
              <a:t>This chapter provides an overview of computer security. We begin with a discussion</a:t>
            </a:r>
          </a:p>
          <a:p>
            <a:r>
              <a:rPr lang="en-US" sz="1200" b="0" i="0" u="none" strike="noStrike" kern="1200" baseline="0" dirty="0" smtClean="0">
                <a:solidFill>
                  <a:schemeClr val="tx1"/>
                </a:solidFill>
                <a:latin typeface="Arial" pitchFamily="-107" charset="0"/>
                <a:ea typeface="+mn-ea"/>
                <a:cs typeface="+mn-cs"/>
              </a:rPr>
              <a:t>of what we mean by computer security. In essence, computer security deals</a:t>
            </a:r>
          </a:p>
          <a:p>
            <a:r>
              <a:rPr lang="en-US" sz="1200" b="0" i="0" u="none" strike="noStrike" kern="1200" baseline="0" dirty="0" smtClean="0">
                <a:solidFill>
                  <a:schemeClr val="tx1"/>
                </a:solidFill>
                <a:latin typeface="Arial" pitchFamily="-107" charset="0"/>
                <a:ea typeface="+mn-ea"/>
                <a:cs typeface="+mn-cs"/>
              </a:rPr>
              <a:t>with computer-related assets that are subject to a variety of threats and for which</a:t>
            </a:r>
          </a:p>
          <a:p>
            <a:r>
              <a:rPr lang="en-US" sz="1200" b="0" i="0" u="none" strike="noStrike" kern="1200" baseline="0" dirty="0" smtClean="0">
                <a:solidFill>
                  <a:schemeClr val="tx1"/>
                </a:solidFill>
                <a:latin typeface="Arial" pitchFamily="-107" charset="0"/>
                <a:ea typeface="+mn-ea"/>
                <a:cs typeface="+mn-cs"/>
              </a:rPr>
              <a:t>various measures are taken to protect those assets. Accordingly, the next section of</a:t>
            </a:r>
          </a:p>
          <a:p>
            <a:r>
              <a:rPr lang="en-US" sz="1200" b="0" i="0" u="none" strike="noStrike" kern="1200" baseline="0" dirty="0" smtClean="0">
                <a:solidFill>
                  <a:schemeClr val="tx1"/>
                </a:solidFill>
                <a:latin typeface="Arial" pitchFamily="-107" charset="0"/>
                <a:ea typeface="+mn-ea"/>
                <a:cs typeface="+mn-cs"/>
              </a:rPr>
              <a:t>this chapter provides a brief overview of the categories of computer-related assets</a:t>
            </a:r>
          </a:p>
          <a:p>
            <a:r>
              <a:rPr lang="en-US" sz="1200" b="0" i="0" u="none" strike="noStrike" kern="1200" baseline="0" dirty="0" smtClean="0">
                <a:solidFill>
                  <a:schemeClr val="tx1"/>
                </a:solidFill>
                <a:latin typeface="Arial" pitchFamily="-107" charset="0"/>
                <a:ea typeface="+mn-ea"/>
                <a:cs typeface="+mn-cs"/>
              </a:rPr>
              <a:t>that users and system managers wish to preserve and protect, and a look at the</a:t>
            </a:r>
          </a:p>
          <a:p>
            <a:r>
              <a:rPr lang="en-US" sz="1200" b="0" i="0" u="none" strike="noStrike" kern="1200" baseline="0" dirty="0" smtClean="0">
                <a:solidFill>
                  <a:schemeClr val="tx1"/>
                </a:solidFill>
                <a:latin typeface="Arial" pitchFamily="-107" charset="0"/>
                <a:ea typeface="+mn-ea"/>
                <a:cs typeface="+mn-cs"/>
              </a:rPr>
              <a:t>various threats and attacks that can be made on those assets. Then, we survey the</a:t>
            </a:r>
          </a:p>
          <a:p>
            <a:r>
              <a:rPr lang="en-US" sz="1200" b="0" i="0" u="none" strike="noStrike" kern="1200" baseline="0" dirty="0" smtClean="0">
                <a:solidFill>
                  <a:schemeClr val="tx1"/>
                </a:solidFill>
                <a:latin typeface="Arial" pitchFamily="-107" charset="0"/>
                <a:ea typeface="+mn-ea"/>
                <a:cs typeface="+mn-cs"/>
              </a:rPr>
              <a:t>measures that can be taken to deal with such threats and attacks. This we do from</a:t>
            </a:r>
          </a:p>
          <a:p>
            <a:r>
              <a:rPr lang="en-US" sz="1200" b="0" i="0" u="none" strike="noStrike" kern="1200" baseline="0" dirty="0" smtClean="0">
                <a:solidFill>
                  <a:schemeClr val="tx1"/>
                </a:solidFill>
                <a:latin typeface="Arial" pitchFamily="-107" charset="0"/>
                <a:ea typeface="+mn-ea"/>
                <a:cs typeface="+mn-cs"/>
              </a:rPr>
              <a:t>three different viewpoints, in Sections 1.3 through 1.5. We then lay out in general</a:t>
            </a:r>
          </a:p>
          <a:p>
            <a:r>
              <a:rPr lang="en-US" sz="1200" b="0" i="0" u="none" strike="noStrike" kern="1200" baseline="0" dirty="0" smtClean="0">
                <a:solidFill>
                  <a:schemeClr val="tx1"/>
                </a:solidFill>
                <a:latin typeface="Arial" pitchFamily="-107" charset="0"/>
                <a:ea typeface="+mn-ea"/>
                <a:cs typeface="+mn-cs"/>
              </a:rPr>
              <a:t>terms a computer security strategy.</a:t>
            </a:r>
          </a:p>
          <a:p>
            <a:endParaRPr lang="en-US" sz="120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The focus of this chapter, and indeed this book, is on three fundamental</a:t>
            </a:r>
          </a:p>
          <a:p>
            <a:r>
              <a:rPr lang="en-US" sz="1200" b="0" kern="1200" baseline="0" dirty="0" smtClean="0">
                <a:solidFill>
                  <a:schemeClr val="tx1"/>
                </a:solidFill>
                <a:latin typeface="Arial" pitchFamily="-107" charset="0"/>
                <a:ea typeface="+mn-ea"/>
                <a:cs typeface="+mn-cs"/>
              </a:rPr>
              <a:t>questions:</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1. What assets do we need to protect?</a:t>
            </a:r>
          </a:p>
          <a:p>
            <a:r>
              <a:rPr lang="en-US" sz="1200" b="0" kern="1200" baseline="0" dirty="0" smtClean="0">
                <a:solidFill>
                  <a:schemeClr val="tx1"/>
                </a:solidFill>
                <a:latin typeface="Arial" pitchFamily="-107" charset="0"/>
                <a:ea typeface="+mn-ea"/>
                <a:cs typeface="+mn-cs"/>
              </a:rPr>
              <a:t>2. How are those assets threatened?</a:t>
            </a:r>
          </a:p>
          <a:p>
            <a:r>
              <a:rPr lang="en-US" sz="1200" b="0" kern="1200" baseline="0" dirty="0" smtClean="0">
                <a:solidFill>
                  <a:schemeClr val="tx1"/>
                </a:solidFill>
                <a:latin typeface="Arial" pitchFamily="-107" charset="0"/>
                <a:ea typeface="+mn-ea"/>
                <a:cs typeface="+mn-cs"/>
              </a:rPr>
              <a:t>3. What can we do to counter those threats?</a:t>
            </a:r>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37243148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92500" lnSpcReduction="10000"/>
          </a:bodyPr>
          <a:lstStyle/>
          <a:p>
            <a:pPr>
              <a:defRPr/>
            </a:pPr>
            <a:r>
              <a:rPr lang="en-US" dirty="0" smtClean="0"/>
              <a:t>A </a:t>
            </a:r>
            <a:r>
              <a:rPr lang="en-US" i="1" dirty="0" smtClean="0"/>
              <a:t>block cipher processes the input one block of elements at a time, producing an</a:t>
            </a:r>
          </a:p>
          <a:p>
            <a:pPr>
              <a:defRPr/>
            </a:pPr>
            <a:r>
              <a:rPr lang="en-US" dirty="0" smtClean="0"/>
              <a:t>output block for each input block. A </a:t>
            </a:r>
            <a:r>
              <a:rPr lang="en-US" i="1" dirty="0" smtClean="0"/>
              <a:t>stream cipher processes the input elements</a:t>
            </a:r>
          </a:p>
          <a:p>
            <a:pPr>
              <a:defRPr/>
            </a:pPr>
            <a:r>
              <a:rPr lang="en-US" dirty="0" smtClean="0"/>
              <a:t>continuously, producing output one element at a time, as it goes along. Although</a:t>
            </a:r>
          </a:p>
          <a:p>
            <a:pPr>
              <a:defRPr/>
            </a:pPr>
            <a:r>
              <a:rPr lang="en-US" dirty="0" smtClean="0"/>
              <a:t>block ciphers are far more common, there are certain applications in which a stream</a:t>
            </a:r>
          </a:p>
          <a:p>
            <a:pPr>
              <a:defRPr/>
            </a:pPr>
            <a:r>
              <a:rPr lang="en-US" dirty="0" smtClean="0"/>
              <a:t>cipher is more appropriate. Examples are given subsequently in this book.</a:t>
            </a:r>
          </a:p>
          <a:p>
            <a:pPr>
              <a:defRPr/>
            </a:pPr>
            <a:endParaRPr lang="en-US" dirty="0" smtClean="0"/>
          </a:p>
          <a:p>
            <a:pPr>
              <a:defRPr/>
            </a:pPr>
            <a:r>
              <a:rPr lang="en-US" dirty="0" smtClean="0"/>
              <a:t>A typical stream cipher encrypts plaintext one byte at a time, although a stream</a:t>
            </a:r>
          </a:p>
          <a:p>
            <a:pPr>
              <a:defRPr/>
            </a:pPr>
            <a:r>
              <a:rPr lang="en-US" dirty="0" smtClean="0"/>
              <a:t>cipher may be designed to operate on one bit at a time or on units larger than a byte</a:t>
            </a:r>
          </a:p>
          <a:p>
            <a:pPr>
              <a:defRPr/>
            </a:pPr>
            <a:r>
              <a:rPr lang="en-US" dirty="0" smtClean="0"/>
              <a:t>at a time. </a:t>
            </a:r>
          </a:p>
          <a:p>
            <a:pPr>
              <a:defRPr/>
            </a:pPr>
            <a:endParaRPr lang="en-US" dirty="0" smtClean="0"/>
          </a:p>
          <a:p>
            <a:pPr>
              <a:defRPr/>
            </a:pPr>
            <a:r>
              <a:rPr lang="en-US" dirty="0" smtClean="0"/>
              <a:t>With a properly designed pseudorandom number generator, a stream cipher</a:t>
            </a:r>
          </a:p>
          <a:p>
            <a:pPr>
              <a:defRPr/>
            </a:pPr>
            <a:r>
              <a:rPr lang="en-US" dirty="0" smtClean="0"/>
              <a:t>can be as secure as block cipher of comparable key length. The primary advantage</a:t>
            </a:r>
          </a:p>
          <a:p>
            <a:pPr>
              <a:defRPr/>
            </a:pPr>
            <a:r>
              <a:rPr lang="en-US" dirty="0" smtClean="0"/>
              <a:t>of a stream cipher is that stream ciphers are almost always faster and use far less</a:t>
            </a:r>
          </a:p>
          <a:p>
            <a:pPr>
              <a:defRPr/>
            </a:pPr>
            <a:r>
              <a:rPr lang="en-US" dirty="0" smtClean="0"/>
              <a:t>code than do block ciphers. The advantage of a block cipher is that you can reuse</a:t>
            </a:r>
          </a:p>
          <a:p>
            <a:pPr>
              <a:defRPr/>
            </a:pPr>
            <a:r>
              <a:rPr lang="en-US" dirty="0" smtClean="0"/>
              <a:t>keys. For applications that require encryption/decryption of a stream of data, such as</a:t>
            </a:r>
          </a:p>
          <a:p>
            <a:pPr>
              <a:defRPr/>
            </a:pPr>
            <a:r>
              <a:rPr lang="en-US" dirty="0" smtClean="0"/>
              <a:t>over a data communications channel or a browser/Web link, a stream cipher might</a:t>
            </a:r>
          </a:p>
          <a:p>
            <a:pPr>
              <a:defRPr/>
            </a:pPr>
            <a:r>
              <a:rPr lang="en-US" dirty="0" smtClean="0"/>
              <a:t>be the better alternative. For applications that deal with blocks of data, such as file</a:t>
            </a:r>
          </a:p>
          <a:p>
            <a:pPr>
              <a:defRPr/>
            </a:pPr>
            <a:r>
              <a:rPr lang="en-US" dirty="0" smtClean="0"/>
              <a:t>transfer, e-mail, and database, block ciphers may be more appropriate. However,</a:t>
            </a:r>
          </a:p>
          <a:p>
            <a:pPr>
              <a:defRPr/>
            </a:pPr>
            <a:r>
              <a:rPr lang="en-US" dirty="0" smtClean="0"/>
              <a:t>either type of cipher can be used in virtually any application.</a:t>
            </a:r>
            <a:endParaRPr lang="en-US" dirty="0"/>
          </a:p>
        </p:txBody>
      </p:sp>
      <p:sp>
        <p:nvSpPr>
          <p:cNvPr id="43012" name="Slide Number Placeholder 3"/>
          <p:cNvSpPr>
            <a:spLocks noGrp="1"/>
          </p:cNvSpPr>
          <p:nvPr>
            <p:ph type="sldNum" sz="quarter" idx="5"/>
          </p:nvPr>
        </p:nvSpPr>
        <p:spPr>
          <a:noFill/>
        </p:spPr>
        <p:txBody>
          <a:bodyPr/>
          <a:lstStyle/>
          <a:p>
            <a:fld id="{79F9FE99-24B7-7F45-B59C-4161A610A12D}" type="slidenum">
              <a:rPr lang="en-AU" smtClean="0">
                <a:latin typeface="Arial" pitchFamily="-110" charset="0"/>
              </a:rPr>
              <a:pPr/>
              <a:t>10</a:t>
            </a:fld>
            <a:endParaRPr lang="en-AU" smtClean="0">
              <a:latin typeface="Arial" pitchFamily="-110" charset="0"/>
            </a:endParaRPr>
          </a:p>
        </p:txBody>
      </p:sp>
    </p:spTree>
    <p:extLst>
      <p:ext uri="{BB962C8B-B14F-4D97-AF65-F5344CB8AC3E}">
        <p14:creationId xmlns:p14="http://schemas.microsoft.com/office/powerpoint/2010/main" val="238630196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87EE17-C1DC-6C45-B857-F14F532937C8}" type="slidenum">
              <a:rPr lang="en-AU"/>
              <a:pPr/>
              <a:t>107</a:t>
            </a:fld>
            <a:endParaRPr lang="en-AU"/>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r>
              <a:rPr lang="en-US" sz="1200" b="0" kern="1200" baseline="0" dirty="0" smtClean="0">
                <a:solidFill>
                  <a:schemeClr val="tx1"/>
                </a:solidFill>
                <a:latin typeface="Arial" pitchFamily="-110" charset="0"/>
                <a:ea typeface="+mn-ea"/>
                <a:cs typeface="+mn-cs"/>
              </a:rPr>
              <a:t>The term injection attack refers to a wide variety of program</a:t>
            </a:r>
          </a:p>
          <a:p>
            <a:r>
              <a:rPr lang="en-US" sz="1200" b="0" kern="1200" baseline="0" dirty="0" smtClean="0">
                <a:solidFill>
                  <a:schemeClr val="tx1"/>
                </a:solidFill>
                <a:latin typeface="Arial" pitchFamily="-110" charset="0"/>
                <a:ea typeface="+mn-ea"/>
                <a:cs typeface="+mn-cs"/>
              </a:rPr>
              <a:t>flaws related to invalid handling of input data. Specifically, this problem occurs</a:t>
            </a:r>
          </a:p>
          <a:p>
            <a:r>
              <a:rPr lang="en-US" sz="1200" b="0" kern="1200" baseline="0" dirty="0" smtClean="0">
                <a:solidFill>
                  <a:schemeClr val="tx1"/>
                </a:solidFill>
                <a:latin typeface="Arial" pitchFamily="-110" charset="0"/>
                <a:ea typeface="+mn-ea"/>
                <a:cs typeface="+mn-cs"/>
              </a:rPr>
              <a:t>when program input data can accidentally or deliberately influence the flow of</a:t>
            </a:r>
          </a:p>
          <a:p>
            <a:r>
              <a:rPr lang="en-US" sz="1200" b="0" kern="1200" baseline="0" dirty="0" smtClean="0">
                <a:solidFill>
                  <a:schemeClr val="tx1"/>
                </a:solidFill>
                <a:latin typeface="Arial" pitchFamily="-110" charset="0"/>
                <a:ea typeface="+mn-ea"/>
                <a:cs typeface="+mn-cs"/>
              </a:rPr>
              <a:t>execution of the program. There are a wide variety of mechanisms by which this</a:t>
            </a:r>
          </a:p>
          <a:p>
            <a:r>
              <a:rPr lang="en-US" sz="1200" b="0" kern="1200" baseline="0" dirty="0" smtClean="0">
                <a:solidFill>
                  <a:schemeClr val="tx1"/>
                </a:solidFill>
                <a:latin typeface="Arial" pitchFamily="-110" charset="0"/>
                <a:ea typeface="+mn-ea"/>
                <a:cs typeface="+mn-cs"/>
              </a:rPr>
              <a:t>can occur. One of the most common is when input data are passed as a parameter</a:t>
            </a:r>
          </a:p>
          <a:p>
            <a:r>
              <a:rPr lang="en-US" sz="1200" b="0" kern="1200" baseline="0" dirty="0" smtClean="0">
                <a:solidFill>
                  <a:schemeClr val="tx1"/>
                </a:solidFill>
                <a:latin typeface="Arial" pitchFamily="-110" charset="0"/>
                <a:ea typeface="+mn-ea"/>
                <a:cs typeface="+mn-cs"/>
              </a:rPr>
              <a:t>to another helper program on the system, whose output is then processed and used</a:t>
            </a:r>
          </a:p>
          <a:p>
            <a:r>
              <a:rPr lang="en-US" sz="1200" b="0" kern="1200" baseline="0" dirty="0" smtClean="0">
                <a:solidFill>
                  <a:schemeClr val="tx1"/>
                </a:solidFill>
                <a:latin typeface="Arial" pitchFamily="-110" charset="0"/>
                <a:ea typeface="+mn-ea"/>
                <a:cs typeface="+mn-cs"/>
              </a:rPr>
              <a:t>by the original program. This most often occurs when programs are </a:t>
            </a:r>
            <a:r>
              <a:rPr lang="en-US" sz="1200" kern="1200" baseline="0" dirty="0" smtClean="0">
                <a:solidFill>
                  <a:schemeClr val="tx1"/>
                </a:solidFill>
                <a:latin typeface="Arial" pitchFamily="-110" charset="0"/>
                <a:ea typeface="+mn-ea"/>
                <a:cs typeface="+mn-cs"/>
              </a:rPr>
              <a:t>developed using</a:t>
            </a:r>
          </a:p>
          <a:p>
            <a:r>
              <a:rPr lang="en-US" sz="1200" kern="1200" baseline="0" dirty="0" smtClean="0">
                <a:solidFill>
                  <a:schemeClr val="tx1"/>
                </a:solidFill>
                <a:latin typeface="Arial" pitchFamily="-110" charset="0"/>
                <a:ea typeface="+mn-ea"/>
                <a:cs typeface="+mn-cs"/>
              </a:rPr>
              <a:t>scripting languages such as </a:t>
            </a:r>
            <a:r>
              <a:rPr lang="en-US" sz="1200" kern="1200" baseline="0" dirty="0" err="1" smtClean="0">
                <a:solidFill>
                  <a:schemeClr val="tx1"/>
                </a:solidFill>
                <a:latin typeface="Arial" pitchFamily="-110" charset="0"/>
                <a:ea typeface="+mn-ea"/>
                <a:cs typeface="+mn-cs"/>
              </a:rPr>
              <a:t>perl</a:t>
            </a:r>
            <a:r>
              <a:rPr lang="en-US" sz="1200" kern="1200" baseline="0" dirty="0" smtClean="0">
                <a:solidFill>
                  <a:schemeClr val="tx1"/>
                </a:solidFill>
                <a:latin typeface="Arial" pitchFamily="-110" charset="0"/>
                <a:ea typeface="+mn-ea"/>
                <a:cs typeface="+mn-cs"/>
              </a:rPr>
              <a:t>, PHP, python, </a:t>
            </a:r>
            <a:r>
              <a:rPr lang="en-US" sz="1200" kern="1200" baseline="0" dirty="0" err="1" smtClean="0">
                <a:solidFill>
                  <a:schemeClr val="tx1"/>
                </a:solidFill>
                <a:latin typeface="Arial" pitchFamily="-110" charset="0"/>
                <a:ea typeface="+mn-ea"/>
                <a:cs typeface="+mn-cs"/>
              </a:rPr>
              <a:t>sh</a:t>
            </a:r>
            <a:r>
              <a:rPr lang="en-US" sz="1200" kern="1200" baseline="0" dirty="0" smtClean="0">
                <a:solidFill>
                  <a:schemeClr val="tx1"/>
                </a:solidFill>
                <a:latin typeface="Arial" pitchFamily="-110" charset="0"/>
                <a:ea typeface="+mn-ea"/>
                <a:cs typeface="+mn-cs"/>
              </a:rPr>
              <a:t>, and many others. Such languages</a:t>
            </a:r>
          </a:p>
          <a:p>
            <a:r>
              <a:rPr lang="en-US" sz="1200" kern="1200" baseline="0" dirty="0" smtClean="0">
                <a:solidFill>
                  <a:schemeClr val="tx1"/>
                </a:solidFill>
                <a:latin typeface="Arial" pitchFamily="-110" charset="0"/>
                <a:ea typeface="+mn-ea"/>
                <a:cs typeface="+mn-cs"/>
              </a:rPr>
              <a:t>encourage the reuse of other existing programs and system utilities where possible</a:t>
            </a:r>
          </a:p>
          <a:p>
            <a:r>
              <a:rPr lang="en-US" sz="1200" kern="1200" baseline="0" dirty="0" smtClean="0">
                <a:solidFill>
                  <a:schemeClr val="tx1"/>
                </a:solidFill>
                <a:latin typeface="Arial" pitchFamily="-110" charset="0"/>
                <a:ea typeface="+mn-ea"/>
                <a:cs typeface="+mn-cs"/>
              </a:rPr>
              <a:t>to save coding effort. They may be used to develop applications on some system.</a:t>
            </a:r>
          </a:p>
          <a:p>
            <a:r>
              <a:rPr lang="en-US" sz="1200" kern="1200" baseline="0" dirty="0" smtClean="0">
                <a:solidFill>
                  <a:schemeClr val="tx1"/>
                </a:solidFill>
                <a:latin typeface="Arial" pitchFamily="-110" charset="0"/>
                <a:ea typeface="+mn-ea"/>
                <a:cs typeface="+mn-cs"/>
              </a:rPr>
              <a:t>More commonly, they are now often used as Web CGI scripts to process data</a:t>
            </a:r>
          </a:p>
          <a:p>
            <a:r>
              <a:rPr lang="en-US" sz="1200" kern="1200" baseline="0" dirty="0" smtClean="0">
                <a:solidFill>
                  <a:schemeClr val="tx1"/>
                </a:solidFill>
                <a:latin typeface="Arial" pitchFamily="-110" charset="0"/>
                <a:ea typeface="+mn-ea"/>
                <a:cs typeface="+mn-cs"/>
              </a:rPr>
              <a:t>supplied from HTML forms.</a:t>
            </a:r>
          </a:p>
          <a:p>
            <a:endParaRPr lang="en-US" sz="1200" kern="1200" baseline="0" dirty="0" smtClean="0">
              <a:solidFill>
                <a:schemeClr val="tx1"/>
              </a:solidFill>
              <a:latin typeface="Arial" pitchFamily="-110" charset="0"/>
              <a:ea typeface="+mn-ea"/>
              <a:cs typeface="+mn-cs"/>
            </a:endParaRPr>
          </a:p>
          <a:p>
            <a:endParaRPr lang="en-US" dirty="0"/>
          </a:p>
        </p:txBody>
      </p:sp>
    </p:spTree>
    <p:extLst>
      <p:ext uri="{BB962C8B-B14F-4D97-AF65-F5344CB8AC3E}">
        <p14:creationId xmlns:p14="http://schemas.microsoft.com/office/powerpoint/2010/main" val="123931195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6F2AF5-D609-3B49-B745-3BE864973727}" type="slidenum">
              <a:rPr lang="en-AU"/>
              <a:pPr/>
              <a:t>108</a:t>
            </a:fld>
            <a:endParaRPr lang="en-AU"/>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p:txBody>
          <a:bodyPr/>
          <a:lstStyle/>
          <a:p>
            <a:r>
              <a:rPr lang="en-US" sz="1200" kern="1200" baseline="0" dirty="0" smtClean="0">
                <a:solidFill>
                  <a:schemeClr val="tx1"/>
                </a:solidFill>
                <a:latin typeface="Arial" pitchFamily="-110" charset="0"/>
                <a:ea typeface="+mn-ea"/>
                <a:cs typeface="+mn-cs"/>
              </a:rPr>
              <a:t>Consider the example </a:t>
            </a:r>
            <a:r>
              <a:rPr lang="en-US" sz="1200" kern="1200" baseline="0" dirty="0" err="1" smtClean="0">
                <a:solidFill>
                  <a:schemeClr val="tx1"/>
                </a:solidFill>
                <a:latin typeface="Arial" pitchFamily="-110" charset="0"/>
                <a:ea typeface="+mn-ea"/>
                <a:cs typeface="+mn-cs"/>
              </a:rPr>
              <a:t>perl</a:t>
            </a:r>
            <a:r>
              <a:rPr lang="en-US" sz="1200" kern="1200" baseline="0" dirty="0" smtClean="0">
                <a:solidFill>
                  <a:schemeClr val="tx1"/>
                </a:solidFill>
                <a:latin typeface="Arial" pitchFamily="-110" charset="0"/>
                <a:ea typeface="+mn-ea"/>
                <a:cs typeface="+mn-cs"/>
              </a:rPr>
              <a:t> CGI script shown in Figure 11.2a , which is</a:t>
            </a:r>
          </a:p>
          <a:p>
            <a:r>
              <a:rPr lang="en-US" sz="1200" kern="1200" baseline="0" dirty="0" smtClean="0">
                <a:solidFill>
                  <a:schemeClr val="tx1"/>
                </a:solidFill>
                <a:latin typeface="Arial" pitchFamily="-110" charset="0"/>
                <a:ea typeface="+mn-ea"/>
                <a:cs typeface="+mn-cs"/>
              </a:rPr>
              <a:t>designed to return some basic details on the specified user using the UNIX finger</a:t>
            </a:r>
          </a:p>
          <a:p>
            <a:r>
              <a:rPr lang="en-US" sz="1200" kern="1200" baseline="0" dirty="0" smtClean="0">
                <a:solidFill>
                  <a:schemeClr val="tx1"/>
                </a:solidFill>
                <a:latin typeface="Arial" pitchFamily="-110" charset="0"/>
                <a:ea typeface="+mn-ea"/>
                <a:cs typeface="+mn-cs"/>
              </a:rPr>
              <a:t>command. This script would be placed in a suitable location on the Web server</a:t>
            </a:r>
          </a:p>
          <a:p>
            <a:r>
              <a:rPr lang="en-US" sz="1200" kern="1200" baseline="0" dirty="0" smtClean="0">
                <a:solidFill>
                  <a:schemeClr val="tx1"/>
                </a:solidFill>
                <a:latin typeface="Arial" pitchFamily="-110" charset="0"/>
                <a:ea typeface="+mn-ea"/>
                <a:cs typeface="+mn-cs"/>
              </a:rPr>
              <a:t>and invoked in response to a simple form, such as that shown in Figure 11.2b .</a:t>
            </a:r>
          </a:p>
          <a:p>
            <a:r>
              <a:rPr lang="en-US" sz="1200" kern="1200" baseline="0" dirty="0" smtClean="0">
                <a:solidFill>
                  <a:schemeClr val="tx1"/>
                </a:solidFill>
                <a:latin typeface="Arial" pitchFamily="-110" charset="0"/>
                <a:ea typeface="+mn-ea"/>
                <a:cs typeface="+mn-cs"/>
              </a:rPr>
              <a:t>The script retrieves the desired information by running a program on the server</a:t>
            </a:r>
          </a:p>
          <a:p>
            <a:r>
              <a:rPr lang="en-US" sz="1200" kern="1200" baseline="0" dirty="0" smtClean="0">
                <a:solidFill>
                  <a:schemeClr val="tx1"/>
                </a:solidFill>
                <a:latin typeface="Arial" pitchFamily="-110" charset="0"/>
                <a:ea typeface="+mn-ea"/>
                <a:cs typeface="+mn-cs"/>
              </a:rPr>
              <a:t>system, and returning the output of that program, suitably reformatted if necessary,</a:t>
            </a:r>
          </a:p>
          <a:p>
            <a:r>
              <a:rPr lang="en-US" sz="1200" kern="1200" baseline="0" dirty="0" smtClean="0">
                <a:solidFill>
                  <a:schemeClr val="tx1"/>
                </a:solidFill>
                <a:latin typeface="Arial" pitchFamily="-110" charset="0"/>
                <a:ea typeface="+mn-ea"/>
                <a:cs typeface="+mn-cs"/>
              </a:rPr>
              <a:t>in a HTML Web page. This type of simple form and associated handler</a:t>
            </a:r>
          </a:p>
          <a:p>
            <a:r>
              <a:rPr lang="en-US" sz="1200" kern="1200" baseline="0" dirty="0" smtClean="0">
                <a:solidFill>
                  <a:schemeClr val="tx1"/>
                </a:solidFill>
                <a:latin typeface="Arial" pitchFamily="-110" charset="0"/>
                <a:ea typeface="+mn-ea"/>
                <a:cs typeface="+mn-cs"/>
              </a:rPr>
              <a:t>were widely seen and were often presented as simple examples of how to write</a:t>
            </a:r>
          </a:p>
          <a:p>
            <a:r>
              <a:rPr lang="en-US" sz="1200" kern="1200" baseline="0" dirty="0" smtClean="0">
                <a:solidFill>
                  <a:schemeClr val="tx1"/>
                </a:solidFill>
                <a:latin typeface="Arial" pitchFamily="-110" charset="0"/>
                <a:ea typeface="+mn-ea"/>
                <a:cs typeface="+mn-cs"/>
              </a:rPr>
              <a:t>and use CGI scripts. Unfortunately, this script contains a critical vulnerability.</a:t>
            </a:r>
          </a:p>
          <a:p>
            <a:r>
              <a:rPr lang="en-US" sz="1200" kern="1200" baseline="0" dirty="0" smtClean="0">
                <a:solidFill>
                  <a:schemeClr val="tx1"/>
                </a:solidFill>
                <a:latin typeface="Arial" pitchFamily="-110" charset="0"/>
                <a:ea typeface="+mn-ea"/>
                <a:cs typeface="+mn-cs"/>
              </a:rPr>
              <a:t>The value of the user is passed directly to the finger program as a parameter. If</a:t>
            </a:r>
          </a:p>
          <a:p>
            <a:r>
              <a:rPr lang="en-US" sz="1200" kern="1200" baseline="0" dirty="0" smtClean="0">
                <a:solidFill>
                  <a:schemeClr val="tx1"/>
                </a:solidFill>
                <a:latin typeface="Arial" pitchFamily="-110" charset="0"/>
                <a:ea typeface="+mn-ea"/>
                <a:cs typeface="+mn-cs"/>
              </a:rPr>
              <a:t>the identifier of a legitimate user is supplied, for example, </a:t>
            </a:r>
            <a:r>
              <a:rPr lang="en-US" sz="1200" kern="1200" baseline="0" dirty="0" err="1" smtClean="0">
                <a:solidFill>
                  <a:schemeClr val="tx1"/>
                </a:solidFill>
                <a:latin typeface="Arial" pitchFamily="-110" charset="0"/>
                <a:ea typeface="+mn-ea"/>
                <a:cs typeface="+mn-cs"/>
              </a:rPr>
              <a:t>lpb</a:t>
            </a:r>
            <a:r>
              <a:rPr lang="en-US" sz="1200" kern="1200" baseline="0" dirty="0" smtClean="0">
                <a:solidFill>
                  <a:schemeClr val="tx1"/>
                </a:solidFill>
                <a:latin typeface="Arial" pitchFamily="-110" charset="0"/>
                <a:ea typeface="+mn-ea"/>
                <a:cs typeface="+mn-cs"/>
              </a:rPr>
              <a:t>, then the output</a:t>
            </a:r>
          </a:p>
          <a:p>
            <a:r>
              <a:rPr lang="en-US" sz="1200" kern="1200" baseline="0" dirty="0" smtClean="0">
                <a:solidFill>
                  <a:schemeClr val="tx1"/>
                </a:solidFill>
                <a:latin typeface="Arial" pitchFamily="-110" charset="0"/>
                <a:ea typeface="+mn-ea"/>
                <a:cs typeface="+mn-cs"/>
              </a:rPr>
              <a:t>will be the information on that user, as shown first in Figure 11.2c . </a:t>
            </a:r>
          </a:p>
          <a:p>
            <a:r>
              <a:rPr lang="en-US" sz="1200" kern="1200" baseline="0" dirty="0" smtClean="0">
                <a:solidFill>
                  <a:schemeClr val="tx1"/>
                </a:solidFill>
                <a:latin typeface="Arial" pitchFamily="-110" charset="0"/>
                <a:ea typeface="+mn-ea"/>
                <a:cs typeface="+mn-cs"/>
              </a:rPr>
              <a:t>However, if an attacker provides a value that includes shell meta-characters, for example, xxx;</a:t>
            </a:r>
          </a:p>
          <a:p>
            <a:r>
              <a:rPr lang="en-US" sz="1200" kern="1200" baseline="0" dirty="0" smtClean="0">
                <a:solidFill>
                  <a:schemeClr val="tx1"/>
                </a:solidFill>
                <a:latin typeface="Arial" pitchFamily="-110" charset="0"/>
                <a:ea typeface="+mn-ea"/>
                <a:cs typeface="+mn-cs"/>
              </a:rPr>
              <a:t>echo attack success; </a:t>
            </a:r>
            <a:r>
              <a:rPr lang="en-US" sz="1200" kern="1200" baseline="0" dirty="0" err="1" smtClean="0">
                <a:solidFill>
                  <a:schemeClr val="tx1"/>
                </a:solidFill>
                <a:latin typeface="Arial" pitchFamily="-110" charset="0"/>
                <a:ea typeface="+mn-ea"/>
                <a:cs typeface="+mn-cs"/>
              </a:rPr>
              <a:t>ls</a:t>
            </a:r>
            <a:r>
              <a:rPr lang="en-US" sz="1200" kern="1200" baseline="0" dirty="0" smtClean="0">
                <a:solidFill>
                  <a:schemeClr val="tx1"/>
                </a:solidFill>
                <a:latin typeface="Arial" pitchFamily="-110" charset="0"/>
                <a:ea typeface="+mn-ea"/>
                <a:cs typeface="+mn-cs"/>
              </a:rPr>
              <a:t> -1 finger*, then the result is then shown in</a:t>
            </a:r>
          </a:p>
          <a:p>
            <a:r>
              <a:rPr lang="en-US" sz="1200" kern="1200" baseline="0" dirty="0" smtClean="0">
                <a:solidFill>
                  <a:schemeClr val="tx1"/>
                </a:solidFill>
                <a:latin typeface="Arial" pitchFamily="-110" charset="0"/>
                <a:ea typeface="+mn-ea"/>
                <a:cs typeface="+mn-cs"/>
              </a:rPr>
              <a:t>Figure 11.2c . The attacker is able to run any program on the system with the privileges</a:t>
            </a:r>
          </a:p>
          <a:p>
            <a:r>
              <a:rPr lang="en-US" sz="1200" kern="1200" baseline="0" dirty="0" smtClean="0">
                <a:solidFill>
                  <a:schemeClr val="tx1"/>
                </a:solidFill>
                <a:latin typeface="Arial" pitchFamily="-110" charset="0"/>
                <a:ea typeface="+mn-ea"/>
                <a:cs typeface="+mn-cs"/>
              </a:rPr>
              <a:t>of the Web server. In this example the extra commands were just to display a</a:t>
            </a:r>
          </a:p>
          <a:p>
            <a:r>
              <a:rPr lang="en-US" sz="1200" kern="1200" baseline="0" dirty="0" smtClean="0">
                <a:solidFill>
                  <a:schemeClr val="tx1"/>
                </a:solidFill>
                <a:latin typeface="Arial" pitchFamily="-110" charset="0"/>
                <a:ea typeface="+mn-ea"/>
                <a:cs typeface="+mn-cs"/>
              </a:rPr>
              <a:t>message and list some files in the Web directory. But any command could be used.</a:t>
            </a:r>
          </a:p>
          <a:p>
            <a:endParaRPr lang="en-US" sz="1200"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This is known as a command injection  attack, because the input is used in the</a:t>
            </a:r>
          </a:p>
          <a:p>
            <a:r>
              <a:rPr lang="en-US" sz="1200" b="0" i="0" u="none" strike="noStrike" kern="1200" baseline="0" dirty="0" smtClean="0">
                <a:solidFill>
                  <a:schemeClr val="tx1"/>
                </a:solidFill>
                <a:latin typeface="Arial" pitchFamily="-110" charset="0"/>
                <a:ea typeface="+mn-ea"/>
                <a:cs typeface="+mn-cs"/>
              </a:rPr>
              <a:t>construction of a command that is subsequently executed by the system with the</a:t>
            </a:r>
          </a:p>
          <a:p>
            <a:r>
              <a:rPr lang="en-US" sz="1200" b="0" i="0" u="none" strike="noStrike" kern="1200" baseline="0" dirty="0" smtClean="0">
                <a:solidFill>
                  <a:schemeClr val="tx1"/>
                </a:solidFill>
                <a:latin typeface="Arial" pitchFamily="-110" charset="0"/>
                <a:ea typeface="+mn-ea"/>
                <a:cs typeface="+mn-cs"/>
              </a:rPr>
              <a:t>privileges of the Web server. It illustrates the problem caused by insufficient checking</a:t>
            </a:r>
          </a:p>
          <a:p>
            <a:r>
              <a:rPr lang="en-US" sz="1200" b="0" i="0" u="none" strike="noStrike" kern="1200" baseline="0" dirty="0" smtClean="0">
                <a:solidFill>
                  <a:schemeClr val="tx1"/>
                </a:solidFill>
                <a:latin typeface="Arial" pitchFamily="-110" charset="0"/>
                <a:ea typeface="+mn-ea"/>
                <a:cs typeface="+mn-cs"/>
              </a:rPr>
              <a:t>of program input. The main concern of this script’s designer was to provide</a:t>
            </a:r>
          </a:p>
          <a:p>
            <a:r>
              <a:rPr lang="en-US" sz="1200" b="0" i="0" u="none" strike="noStrike" kern="1200" baseline="0" dirty="0" smtClean="0">
                <a:solidFill>
                  <a:schemeClr val="tx1"/>
                </a:solidFill>
                <a:latin typeface="Arial" pitchFamily="-110" charset="0"/>
                <a:ea typeface="+mn-ea"/>
                <a:cs typeface="+mn-cs"/>
              </a:rPr>
              <a:t>Web access to an existing system utility. The expectation was that the input supplied</a:t>
            </a:r>
          </a:p>
          <a:p>
            <a:r>
              <a:rPr lang="en-US" sz="1200" b="0" i="0" u="none" strike="noStrike" kern="1200" baseline="0" dirty="0" smtClean="0">
                <a:solidFill>
                  <a:schemeClr val="tx1"/>
                </a:solidFill>
                <a:latin typeface="Arial" pitchFamily="-110" charset="0"/>
                <a:ea typeface="+mn-ea"/>
                <a:cs typeface="+mn-cs"/>
              </a:rPr>
              <a:t>would be the login or name of some user, as it is when a user on the system runs the</a:t>
            </a:r>
          </a:p>
          <a:p>
            <a:r>
              <a:rPr lang="en-US" sz="1200" b="0" i="0" u="none" strike="noStrike" kern="1200" baseline="0" dirty="0" smtClean="0">
                <a:solidFill>
                  <a:schemeClr val="tx1"/>
                </a:solidFill>
                <a:latin typeface="Arial" pitchFamily="-110" charset="0"/>
                <a:ea typeface="+mn-ea"/>
                <a:cs typeface="+mn-cs"/>
              </a:rPr>
              <a:t>finger program. Such a user could clearly supply the values used in the command</a:t>
            </a:r>
          </a:p>
          <a:p>
            <a:r>
              <a:rPr lang="en-US" sz="1200" b="0" i="0" u="none" strike="noStrike" kern="1200" baseline="0" dirty="0" smtClean="0">
                <a:solidFill>
                  <a:schemeClr val="tx1"/>
                </a:solidFill>
                <a:latin typeface="Arial" pitchFamily="-110" charset="0"/>
                <a:ea typeface="+mn-ea"/>
                <a:cs typeface="+mn-cs"/>
              </a:rPr>
              <a:t>injection attack, but the result is to run the programs with their existing privileges. It</a:t>
            </a:r>
          </a:p>
          <a:p>
            <a:r>
              <a:rPr lang="en-US" sz="1200" b="0" i="0" u="none" strike="noStrike" kern="1200" baseline="0" dirty="0" smtClean="0">
                <a:solidFill>
                  <a:schemeClr val="tx1"/>
                </a:solidFill>
                <a:latin typeface="Arial" pitchFamily="-110" charset="0"/>
                <a:ea typeface="+mn-ea"/>
                <a:cs typeface="+mn-cs"/>
              </a:rPr>
              <a:t>is only when the Web interface is provided, where the program is now run with the</a:t>
            </a:r>
          </a:p>
          <a:p>
            <a:r>
              <a:rPr lang="en-US" sz="1200" b="0" i="0" u="none" strike="noStrike" kern="1200" baseline="0" dirty="0" smtClean="0">
                <a:solidFill>
                  <a:schemeClr val="tx1"/>
                </a:solidFill>
                <a:latin typeface="Arial" pitchFamily="-110" charset="0"/>
                <a:ea typeface="+mn-ea"/>
                <a:cs typeface="+mn-cs"/>
              </a:rPr>
              <a:t>privileges of the Web server but with parameters supplied by an unknown external</a:t>
            </a:r>
          </a:p>
          <a:p>
            <a:r>
              <a:rPr lang="en-US" sz="1200" b="0" i="0" u="none" strike="noStrike" kern="1200" baseline="0" dirty="0" smtClean="0">
                <a:solidFill>
                  <a:schemeClr val="tx1"/>
                </a:solidFill>
                <a:latin typeface="Arial" pitchFamily="-110" charset="0"/>
                <a:ea typeface="+mn-ea"/>
                <a:cs typeface="+mn-cs"/>
              </a:rPr>
              <a:t>user, that the security concerns arise.</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To counter this attack, a defensive programmer needs to explicitly identify</a:t>
            </a:r>
          </a:p>
          <a:p>
            <a:r>
              <a:rPr lang="en-US" sz="1200" b="0" i="0" u="none" strike="noStrike" kern="1200" baseline="0" dirty="0" smtClean="0">
                <a:solidFill>
                  <a:schemeClr val="tx1"/>
                </a:solidFill>
                <a:latin typeface="Arial" pitchFamily="-110" charset="0"/>
                <a:ea typeface="+mn-ea"/>
                <a:cs typeface="+mn-cs"/>
              </a:rPr>
              <a:t>any assumptions as to the form of input and to verify that any input data conform</a:t>
            </a:r>
          </a:p>
          <a:p>
            <a:r>
              <a:rPr lang="en-US" sz="1200" b="0" i="0" u="none" strike="noStrike" kern="1200" baseline="0" dirty="0" smtClean="0">
                <a:solidFill>
                  <a:schemeClr val="tx1"/>
                </a:solidFill>
                <a:latin typeface="Arial" pitchFamily="-110" charset="0"/>
                <a:ea typeface="+mn-ea"/>
                <a:cs typeface="+mn-cs"/>
              </a:rPr>
              <a:t>to those assumptions before any use of the data. This is usually done by comparing</a:t>
            </a:r>
          </a:p>
          <a:p>
            <a:r>
              <a:rPr lang="en-US" sz="1200" b="0" i="0" u="none" strike="noStrike" kern="1200" baseline="0" dirty="0" smtClean="0">
                <a:solidFill>
                  <a:schemeClr val="tx1"/>
                </a:solidFill>
                <a:latin typeface="Arial" pitchFamily="-110" charset="0"/>
                <a:ea typeface="+mn-ea"/>
                <a:cs typeface="+mn-cs"/>
              </a:rPr>
              <a:t>the input data to a pattern that describes the data’s assumed form and rejecting any</a:t>
            </a:r>
          </a:p>
          <a:p>
            <a:r>
              <a:rPr lang="en-US" sz="1200" b="0" i="0" u="none" strike="noStrike" kern="1200" baseline="0" dirty="0" smtClean="0">
                <a:solidFill>
                  <a:schemeClr val="tx1"/>
                </a:solidFill>
                <a:latin typeface="Arial" pitchFamily="-110" charset="0"/>
                <a:ea typeface="+mn-ea"/>
                <a:cs typeface="+mn-cs"/>
              </a:rPr>
              <a:t>input that fails this test. We discuss the use of pattern matching in the subsection on</a:t>
            </a:r>
          </a:p>
          <a:p>
            <a:r>
              <a:rPr lang="en-US" sz="1200" b="0" i="0" u="none" strike="noStrike" kern="1200" baseline="0" dirty="0" smtClean="0">
                <a:solidFill>
                  <a:schemeClr val="tx1"/>
                </a:solidFill>
                <a:latin typeface="Arial" pitchFamily="-110" charset="0"/>
                <a:ea typeface="+mn-ea"/>
                <a:cs typeface="+mn-cs"/>
              </a:rPr>
              <a:t>input validation later in this section. A suitable extension of the vulnerable finger</a:t>
            </a:r>
          </a:p>
          <a:p>
            <a:r>
              <a:rPr lang="en-US" sz="1200" b="0" i="0" u="none" strike="noStrike" kern="1200" baseline="0" dirty="0" smtClean="0">
                <a:solidFill>
                  <a:schemeClr val="tx1"/>
                </a:solidFill>
                <a:latin typeface="Arial" pitchFamily="-110" charset="0"/>
                <a:ea typeface="+mn-ea"/>
                <a:cs typeface="+mn-cs"/>
              </a:rPr>
              <a:t>CGI script is shown in Figure 11.2d. This adds a test that ensures that the user input</a:t>
            </a:r>
          </a:p>
          <a:p>
            <a:r>
              <a:rPr lang="en-US" sz="1200" b="0" i="0" u="none" strike="noStrike" kern="1200" baseline="0" dirty="0" smtClean="0">
                <a:solidFill>
                  <a:schemeClr val="tx1"/>
                </a:solidFill>
                <a:latin typeface="Arial" pitchFamily="-110" charset="0"/>
                <a:ea typeface="+mn-ea"/>
                <a:cs typeface="+mn-cs"/>
              </a:rPr>
              <a:t>contains just alphanumeric characters. If not, the script terminates with an error</a:t>
            </a:r>
          </a:p>
          <a:p>
            <a:r>
              <a:rPr lang="en-US" sz="1200" b="0" i="0" u="none" strike="noStrike" kern="1200" baseline="0" dirty="0" smtClean="0">
                <a:solidFill>
                  <a:schemeClr val="tx1"/>
                </a:solidFill>
                <a:latin typeface="Arial" pitchFamily="-110" charset="0"/>
                <a:ea typeface="+mn-ea"/>
                <a:cs typeface="+mn-cs"/>
              </a:rPr>
              <a:t>message specifying that the supplied input contained illegal characters.  Note that</a:t>
            </a:r>
          </a:p>
          <a:p>
            <a:r>
              <a:rPr lang="en-US" sz="1200" b="0" i="0" u="none" strike="noStrike" kern="1200" baseline="0" dirty="0" smtClean="0">
                <a:solidFill>
                  <a:schemeClr val="tx1"/>
                </a:solidFill>
                <a:latin typeface="Arial" pitchFamily="-110" charset="0"/>
                <a:ea typeface="+mn-ea"/>
                <a:cs typeface="+mn-cs"/>
              </a:rPr>
              <a:t>while this example uses </a:t>
            </a:r>
            <a:r>
              <a:rPr lang="en-US" sz="1200" b="0" i="0" u="none" strike="noStrike" kern="1200" baseline="0" dirty="0" err="1" smtClean="0">
                <a:solidFill>
                  <a:schemeClr val="tx1"/>
                </a:solidFill>
                <a:latin typeface="Arial" pitchFamily="-110" charset="0"/>
                <a:ea typeface="+mn-ea"/>
                <a:cs typeface="+mn-cs"/>
              </a:rPr>
              <a:t>perl</a:t>
            </a:r>
            <a:r>
              <a:rPr lang="en-US" sz="1200" b="0" i="0" u="none" strike="noStrike" kern="1200" baseline="0" dirty="0" smtClean="0">
                <a:solidFill>
                  <a:schemeClr val="tx1"/>
                </a:solidFill>
                <a:latin typeface="Arial" pitchFamily="-110" charset="0"/>
                <a:ea typeface="+mn-ea"/>
                <a:cs typeface="+mn-cs"/>
              </a:rPr>
              <a:t>, the same type of error can occur in a CGI program</a:t>
            </a:r>
          </a:p>
          <a:p>
            <a:r>
              <a:rPr lang="en-US" sz="1200" b="0" i="0" u="none" strike="noStrike" kern="1200" baseline="0" dirty="0" smtClean="0">
                <a:solidFill>
                  <a:schemeClr val="tx1"/>
                </a:solidFill>
                <a:latin typeface="Arial" pitchFamily="-110" charset="0"/>
                <a:ea typeface="+mn-ea"/>
                <a:cs typeface="+mn-cs"/>
              </a:rPr>
              <a:t>written in any language. While the solution details differ, they all involve checking</a:t>
            </a:r>
          </a:p>
          <a:p>
            <a:r>
              <a:rPr lang="en-US" sz="1200" b="0" i="0" u="none" strike="noStrike" kern="1200" baseline="0" dirty="0" smtClean="0">
                <a:solidFill>
                  <a:schemeClr val="tx1"/>
                </a:solidFill>
                <a:latin typeface="Arial" pitchFamily="-110" charset="0"/>
                <a:ea typeface="+mn-ea"/>
                <a:cs typeface="+mn-cs"/>
              </a:rPr>
              <a:t>that the input matches assumptions about its form.</a:t>
            </a:r>
            <a:endParaRPr lang="en-US" sz="1200" kern="1200" baseline="0" dirty="0" smtClean="0">
              <a:solidFill>
                <a:schemeClr val="tx1"/>
              </a:solidFill>
              <a:latin typeface="Arial" pitchFamily="-110" charset="0"/>
              <a:ea typeface="+mn-ea"/>
              <a:cs typeface="+mn-cs"/>
            </a:endParaRPr>
          </a:p>
          <a:p>
            <a:endParaRPr lang="en-US" dirty="0">
              <a:latin typeface="Times" pitchFamily="-110" charset="0"/>
            </a:endParaRPr>
          </a:p>
        </p:txBody>
      </p:sp>
    </p:spTree>
    <p:extLst>
      <p:ext uri="{BB962C8B-B14F-4D97-AF65-F5344CB8AC3E}">
        <p14:creationId xmlns:p14="http://schemas.microsoft.com/office/powerpoint/2010/main" val="387609512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184B84-23F2-2A4C-964E-7C5BEF8C3A53}" type="slidenum">
              <a:rPr lang="en-AU"/>
              <a:pPr/>
              <a:t>109</a:t>
            </a:fld>
            <a:endParaRPr lang="en-AU"/>
          </a:p>
        </p:txBody>
      </p:sp>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p:txBody>
          <a:bodyPr/>
          <a:lstStyle/>
          <a:p>
            <a:r>
              <a:rPr lang="en-US" sz="1200" b="0" kern="1200" baseline="0" dirty="0" smtClean="0">
                <a:solidFill>
                  <a:schemeClr val="tx1"/>
                </a:solidFill>
                <a:latin typeface="Arial" pitchFamily="-110" charset="0"/>
                <a:ea typeface="+mn-ea"/>
                <a:cs typeface="+mn-cs"/>
              </a:rPr>
              <a:t>Another widely exploited variant of this attack is SQL injection . In this attack,</a:t>
            </a:r>
          </a:p>
          <a:p>
            <a:r>
              <a:rPr lang="en-US" sz="1200" b="0" kern="1200" baseline="0" dirty="0" smtClean="0">
                <a:solidFill>
                  <a:schemeClr val="tx1"/>
                </a:solidFill>
                <a:latin typeface="Arial" pitchFamily="-110" charset="0"/>
                <a:ea typeface="+mn-ea"/>
                <a:cs typeface="+mn-cs"/>
              </a:rPr>
              <a:t>the user-supplied input is used to construct a SQL request to retrieve information</a:t>
            </a:r>
          </a:p>
          <a:p>
            <a:r>
              <a:rPr lang="en-US" sz="1200" b="0" kern="1200" baseline="0" dirty="0" smtClean="0">
                <a:solidFill>
                  <a:schemeClr val="tx1"/>
                </a:solidFill>
                <a:latin typeface="Arial" pitchFamily="-110" charset="0"/>
                <a:ea typeface="+mn-ea"/>
                <a:cs typeface="+mn-cs"/>
              </a:rPr>
              <a:t>from a database. Consider </a:t>
            </a:r>
            <a:r>
              <a:rPr lang="en-US" sz="1200" kern="1200" baseline="0" dirty="0" smtClean="0">
                <a:solidFill>
                  <a:schemeClr val="tx1"/>
                </a:solidFill>
                <a:latin typeface="Arial" pitchFamily="-110" charset="0"/>
                <a:ea typeface="+mn-ea"/>
                <a:cs typeface="+mn-cs"/>
              </a:rPr>
              <a:t>the excerpt of PHP code from a CGI script shown in</a:t>
            </a:r>
          </a:p>
          <a:p>
            <a:r>
              <a:rPr lang="en-US" sz="1200" kern="1200" baseline="0" dirty="0" smtClean="0">
                <a:solidFill>
                  <a:schemeClr val="tx1"/>
                </a:solidFill>
                <a:latin typeface="Arial" pitchFamily="-110" charset="0"/>
                <a:ea typeface="+mn-ea"/>
                <a:cs typeface="+mn-cs"/>
              </a:rPr>
              <a:t>Figure 11.3a . It takes a name provided as input to the script, typically from a form</a:t>
            </a:r>
          </a:p>
          <a:p>
            <a:r>
              <a:rPr lang="en-US" sz="1200" kern="1200" baseline="0" dirty="0" smtClean="0">
                <a:solidFill>
                  <a:schemeClr val="tx1"/>
                </a:solidFill>
                <a:latin typeface="Arial" pitchFamily="-110" charset="0"/>
                <a:ea typeface="+mn-ea"/>
                <a:cs typeface="+mn-cs"/>
              </a:rPr>
              <a:t>field similar to that shown in Figure 11.2b . It uses this value to construct a request</a:t>
            </a:r>
          </a:p>
          <a:p>
            <a:r>
              <a:rPr lang="en-US" sz="1200" kern="1200" baseline="0" dirty="0" smtClean="0">
                <a:solidFill>
                  <a:schemeClr val="tx1"/>
                </a:solidFill>
                <a:latin typeface="Arial" pitchFamily="-110" charset="0"/>
                <a:ea typeface="+mn-ea"/>
                <a:cs typeface="+mn-cs"/>
              </a:rPr>
              <a:t>to retrieve the records relating to that name from the database. The vulnerability in</a:t>
            </a:r>
          </a:p>
          <a:p>
            <a:r>
              <a:rPr lang="en-US" sz="1200" kern="1200" baseline="0" dirty="0" smtClean="0">
                <a:solidFill>
                  <a:schemeClr val="tx1"/>
                </a:solidFill>
                <a:latin typeface="Arial" pitchFamily="-110" charset="0"/>
                <a:ea typeface="+mn-ea"/>
                <a:cs typeface="+mn-cs"/>
              </a:rPr>
              <a:t>this code is very similar to that in the command injection example. The difference</a:t>
            </a:r>
          </a:p>
          <a:p>
            <a:r>
              <a:rPr lang="en-US" sz="1200" kern="1200" baseline="0" dirty="0" smtClean="0">
                <a:solidFill>
                  <a:schemeClr val="tx1"/>
                </a:solidFill>
                <a:latin typeface="Arial" pitchFamily="-110" charset="0"/>
                <a:ea typeface="+mn-ea"/>
                <a:cs typeface="+mn-cs"/>
              </a:rPr>
              <a:t>is that SQL metacharacters are used, rather than shell metacharacters. If a suitable</a:t>
            </a:r>
          </a:p>
          <a:p>
            <a:r>
              <a:rPr lang="en-US" sz="1200" kern="1200" baseline="0" dirty="0" smtClean="0">
                <a:solidFill>
                  <a:schemeClr val="tx1"/>
                </a:solidFill>
                <a:latin typeface="Arial" pitchFamily="-110" charset="0"/>
                <a:ea typeface="+mn-ea"/>
                <a:cs typeface="+mn-cs"/>
              </a:rPr>
              <a:t>name is provided, for example, Bob, then the code works as intended, retrieving</a:t>
            </a:r>
          </a:p>
          <a:p>
            <a:r>
              <a:rPr lang="en-US" sz="1200" kern="1200" baseline="0" dirty="0" smtClean="0">
                <a:solidFill>
                  <a:schemeClr val="tx1"/>
                </a:solidFill>
                <a:latin typeface="Arial" pitchFamily="-110" charset="0"/>
                <a:ea typeface="+mn-ea"/>
                <a:cs typeface="+mn-cs"/>
              </a:rPr>
              <a:t>the desired record. However, an input such as Bob'; drop table suppliers</a:t>
            </a:r>
          </a:p>
          <a:p>
            <a:r>
              <a:rPr lang="en-US" sz="1200" kern="1200" baseline="0" dirty="0" smtClean="0">
                <a:solidFill>
                  <a:schemeClr val="tx1"/>
                </a:solidFill>
                <a:latin typeface="Arial" pitchFamily="-110" charset="0"/>
                <a:ea typeface="+mn-ea"/>
                <a:cs typeface="+mn-cs"/>
              </a:rPr>
              <a:t>results in the specified record being retrieved, followed by deletion of the entire</a:t>
            </a:r>
          </a:p>
          <a:p>
            <a:r>
              <a:rPr lang="en-US" sz="1200" kern="1200" baseline="0" dirty="0" smtClean="0">
                <a:solidFill>
                  <a:schemeClr val="tx1"/>
                </a:solidFill>
                <a:latin typeface="Arial" pitchFamily="-110" charset="0"/>
                <a:ea typeface="+mn-ea"/>
                <a:cs typeface="+mn-cs"/>
              </a:rPr>
              <a:t>table! This would have rather unfortunate consequences for subsequent users. To</a:t>
            </a:r>
          </a:p>
          <a:p>
            <a:r>
              <a:rPr lang="en-US" sz="1200" kern="1200" baseline="0" dirty="0" smtClean="0">
                <a:solidFill>
                  <a:schemeClr val="tx1"/>
                </a:solidFill>
                <a:latin typeface="Arial" pitchFamily="-110" charset="0"/>
                <a:ea typeface="+mn-ea"/>
                <a:cs typeface="+mn-cs"/>
              </a:rPr>
              <a:t>prevent this type of attack, the input must be validated before use. Any metacharacters</a:t>
            </a:r>
          </a:p>
          <a:p>
            <a:r>
              <a:rPr lang="en-US" sz="1200" kern="1200" baseline="0" dirty="0" smtClean="0">
                <a:solidFill>
                  <a:schemeClr val="tx1"/>
                </a:solidFill>
                <a:latin typeface="Arial" pitchFamily="-110" charset="0"/>
                <a:ea typeface="+mn-ea"/>
                <a:cs typeface="+mn-cs"/>
              </a:rPr>
              <a:t>must either be escaped, canceling their effect, or the input rejected entirely.</a:t>
            </a:r>
          </a:p>
          <a:p>
            <a:r>
              <a:rPr lang="en-US" sz="1200" kern="1200" baseline="0" dirty="0" smtClean="0">
                <a:solidFill>
                  <a:schemeClr val="tx1"/>
                </a:solidFill>
                <a:latin typeface="Arial" pitchFamily="-110" charset="0"/>
                <a:ea typeface="+mn-ea"/>
                <a:cs typeface="+mn-cs"/>
              </a:rPr>
              <a:t>Given the widespread recognition of SQL injection attacks, many languages used</a:t>
            </a:r>
          </a:p>
          <a:p>
            <a:r>
              <a:rPr lang="en-US" sz="1200" kern="1200" baseline="0" dirty="0" smtClean="0">
                <a:solidFill>
                  <a:schemeClr val="tx1"/>
                </a:solidFill>
                <a:latin typeface="Arial" pitchFamily="-110" charset="0"/>
                <a:ea typeface="+mn-ea"/>
                <a:cs typeface="+mn-cs"/>
              </a:rPr>
              <a:t>by CGI scripts contain functions that can sanitize any input that is subsequently</a:t>
            </a:r>
          </a:p>
          <a:p>
            <a:r>
              <a:rPr lang="en-US" sz="1200" kern="1200" baseline="0" dirty="0" smtClean="0">
                <a:solidFill>
                  <a:schemeClr val="tx1"/>
                </a:solidFill>
                <a:latin typeface="Arial" pitchFamily="-110" charset="0"/>
                <a:ea typeface="+mn-ea"/>
                <a:cs typeface="+mn-cs"/>
              </a:rPr>
              <a:t>included in a SQL request. The code shown in Figure 11.3b illustrates the use of a</a:t>
            </a:r>
          </a:p>
          <a:p>
            <a:r>
              <a:rPr lang="en-US" sz="1200" kern="1200" baseline="0" dirty="0" smtClean="0">
                <a:solidFill>
                  <a:schemeClr val="tx1"/>
                </a:solidFill>
                <a:latin typeface="Arial" pitchFamily="-110" charset="0"/>
                <a:ea typeface="+mn-ea"/>
                <a:cs typeface="+mn-cs"/>
              </a:rPr>
              <a:t>suitable PHP function to correct this vulnerability. </a:t>
            </a:r>
            <a:r>
              <a:rPr lang="en-US" sz="1200" b="0" i="0" u="none" strike="noStrike" kern="1200" baseline="0" dirty="0" smtClean="0">
                <a:solidFill>
                  <a:schemeClr val="tx1"/>
                </a:solidFill>
                <a:latin typeface="Arial" pitchFamily="-110" charset="0"/>
                <a:ea typeface="+mn-ea"/>
                <a:cs typeface="+mn-cs"/>
              </a:rPr>
              <a:t>Alternatively, rather than constructing SQL statements</a:t>
            </a:r>
          </a:p>
          <a:p>
            <a:r>
              <a:rPr lang="en-US" sz="1200" b="0" i="0" u="none" strike="noStrike" kern="1200" baseline="0" dirty="0" smtClean="0">
                <a:solidFill>
                  <a:schemeClr val="tx1"/>
                </a:solidFill>
                <a:latin typeface="Arial" pitchFamily="-110" charset="0"/>
                <a:ea typeface="+mn-ea"/>
                <a:cs typeface="+mn-cs"/>
              </a:rPr>
              <a:t>directly by concatenating values, recent advisories recommend the use of SQL</a:t>
            </a:r>
          </a:p>
          <a:p>
            <a:r>
              <a:rPr lang="en-US" sz="1200" b="0" i="0" u="none" strike="noStrike" kern="1200" baseline="0" dirty="0" smtClean="0">
                <a:solidFill>
                  <a:schemeClr val="tx1"/>
                </a:solidFill>
                <a:latin typeface="Arial" pitchFamily="-110" charset="0"/>
                <a:ea typeface="+mn-ea"/>
                <a:cs typeface="+mn-cs"/>
              </a:rPr>
              <a:t>placeholders or parameters to securely build SQL statements. Combined with the</a:t>
            </a:r>
          </a:p>
          <a:p>
            <a:r>
              <a:rPr lang="en-US" sz="1200" b="0" i="0" u="none" strike="noStrike" kern="1200" baseline="0" dirty="0" smtClean="0">
                <a:solidFill>
                  <a:schemeClr val="tx1"/>
                </a:solidFill>
                <a:latin typeface="Arial" pitchFamily="-110" charset="0"/>
                <a:ea typeface="+mn-ea"/>
                <a:cs typeface="+mn-cs"/>
              </a:rPr>
              <a:t>use of stored procedures, this can result in more robust and secure code.</a:t>
            </a:r>
            <a:endParaRPr lang="en-US" dirty="0"/>
          </a:p>
        </p:txBody>
      </p:sp>
    </p:spTree>
    <p:extLst>
      <p:ext uri="{BB962C8B-B14F-4D97-AF65-F5344CB8AC3E}">
        <p14:creationId xmlns:p14="http://schemas.microsoft.com/office/powerpoint/2010/main" val="18916765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B680F4-4326-4149-8CAB-0E8771F5CC6D}" type="slidenum">
              <a:rPr lang="en-AU"/>
              <a:pPr/>
              <a:t>110</a:t>
            </a:fld>
            <a:endParaRPr lang="en-AU"/>
          </a:p>
        </p:txBody>
      </p:sp>
      <p:sp>
        <p:nvSpPr>
          <p:cNvPr id="222210" name="Rectangle 2"/>
          <p:cNvSpPr>
            <a:spLocks noGrp="1" noRot="1" noChangeAspect="1" noChangeArrowheads="1" noTextEdit="1"/>
          </p:cNvSpPr>
          <p:nvPr>
            <p:ph type="sldImg"/>
          </p:nvPr>
        </p:nvSpPr>
        <p:spPr>
          <a:ln/>
        </p:spPr>
      </p:sp>
      <p:sp>
        <p:nvSpPr>
          <p:cNvPr id="222211" name="Rectangle 3"/>
          <p:cNvSpPr>
            <a:spLocks noGrp="1" noChangeArrowheads="1"/>
          </p:cNvSpPr>
          <p:nvPr>
            <p:ph type="body" idx="1"/>
          </p:nvPr>
        </p:nvSpPr>
        <p:spPr/>
        <p:txBody>
          <a:bodyPr/>
          <a:lstStyle/>
          <a:p>
            <a:r>
              <a:rPr lang="en-US" altLang="zh-CN" dirty="0" smtClean="0"/>
              <a:t>SELECT * FROM users WHERE user='</a:t>
            </a:r>
            <a:r>
              <a:rPr lang="en-US" altLang="zh-CN" dirty="0" err="1" smtClean="0"/>
              <a:t>aidan</a:t>
            </a:r>
            <a:r>
              <a:rPr lang="en-US" altLang="zh-CN" dirty="0" smtClean="0"/>
              <a:t>' AND password='' OR ''='‘</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The other key concern with program input is its meaning and interpretation.</a:t>
            </a:r>
          </a:p>
          <a:p>
            <a:r>
              <a:rPr lang="en-US" sz="1200" kern="1200" baseline="0" dirty="0" smtClean="0">
                <a:solidFill>
                  <a:schemeClr val="tx1"/>
                </a:solidFill>
                <a:latin typeface="Arial" pitchFamily="-110" charset="0"/>
                <a:ea typeface="+mn-ea"/>
                <a:cs typeface="+mn-cs"/>
              </a:rPr>
              <a:t>Program input data may be broadly classified as textual or binary. When processing</a:t>
            </a:r>
          </a:p>
          <a:p>
            <a:r>
              <a:rPr lang="en-US" sz="1200" kern="1200" baseline="0" dirty="0" smtClean="0">
                <a:solidFill>
                  <a:schemeClr val="tx1"/>
                </a:solidFill>
                <a:latin typeface="Arial" pitchFamily="-110" charset="0"/>
                <a:ea typeface="+mn-ea"/>
                <a:cs typeface="+mn-cs"/>
              </a:rPr>
              <a:t>binary data, the program assumes some interpretation of the raw binary values</a:t>
            </a:r>
          </a:p>
          <a:p>
            <a:r>
              <a:rPr lang="en-US" sz="1200" kern="1200" baseline="0" dirty="0" smtClean="0">
                <a:solidFill>
                  <a:schemeClr val="tx1"/>
                </a:solidFill>
                <a:latin typeface="Arial" pitchFamily="-110" charset="0"/>
                <a:ea typeface="+mn-ea"/>
                <a:cs typeface="+mn-cs"/>
              </a:rPr>
              <a:t>as representing integers, floating-point numbers, character strings, or some more</a:t>
            </a:r>
          </a:p>
          <a:p>
            <a:r>
              <a:rPr lang="en-US" sz="1200" kern="1200" baseline="0" dirty="0" smtClean="0">
                <a:solidFill>
                  <a:schemeClr val="tx1"/>
                </a:solidFill>
                <a:latin typeface="Arial" pitchFamily="-110" charset="0"/>
                <a:ea typeface="+mn-ea"/>
                <a:cs typeface="+mn-cs"/>
              </a:rPr>
              <a:t>complex structured data representation. The assumed interpretation must be validated</a:t>
            </a:r>
          </a:p>
          <a:p>
            <a:r>
              <a:rPr lang="en-US" sz="1200" kern="1200" baseline="0" dirty="0" smtClean="0">
                <a:solidFill>
                  <a:schemeClr val="tx1"/>
                </a:solidFill>
                <a:latin typeface="Arial" pitchFamily="-110" charset="0"/>
                <a:ea typeface="+mn-ea"/>
                <a:cs typeface="+mn-cs"/>
              </a:rPr>
              <a:t>as the binary values are read. The details of how this is done will depend</a:t>
            </a:r>
          </a:p>
          <a:p>
            <a:r>
              <a:rPr lang="en-US" sz="1200" kern="1200" baseline="0" dirty="0" smtClean="0">
                <a:solidFill>
                  <a:schemeClr val="tx1"/>
                </a:solidFill>
                <a:latin typeface="Arial" pitchFamily="-110" charset="0"/>
                <a:ea typeface="+mn-ea"/>
                <a:cs typeface="+mn-cs"/>
              </a:rPr>
              <a:t>very much on the particular interpretation of encoding of the information. As an</a:t>
            </a:r>
          </a:p>
          <a:p>
            <a:r>
              <a:rPr lang="en-US" sz="1200" kern="1200" baseline="0" dirty="0" smtClean="0">
                <a:solidFill>
                  <a:schemeClr val="tx1"/>
                </a:solidFill>
                <a:latin typeface="Arial" pitchFamily="-110" charset="0"/>
                <a:ea typeface="+mn-ea"/>
                <a:cs typeface="+mn-cs"/>
              </a:rPr>
              <a:t>example, consider the complex binary structures used by network protocols in</a:t>
            </a:r>
          </a:p>
          <a:p>
            <a:r>
              <a:rPr lang="en-US" sz="1200" kern="1200" baseline="0" dirty="0" smtClean="0">
                <a:solidFill>
                  <a:schemeClr val="tx1"/>
                </a:solidFill>
                <a:latin typeface="Arial" pitchFamily="-110" charset="0"/>
                <a:ea typeface="+mn-ea"/>
                <a:cs typeface="+mn-cs"/>
              </a:rPr>
              <a:t>Ethernet frames, IP packets, and TCP segments, which the networking code must</a:t>
            </a:r>
          </a:p>
          <a:p>
            <a:r>
              <a:rPr lang="en-US" sz="1200" kern="1200" baseline="0" dirty="0" smtClean="0">
                <a:solidFill>
                  <a:schemeClr val="tx1"/>
                </a:solidFill>
                <a:latin typeface="Arial" pitchFamily="-110" charset="0"/>
                <a:ea typeface="+mn-ea"/>
                <a:cs typeface="+mn-cs"/>
              </a:rPr>
              <a:t>carefully construct and validate. At a higher layer, DNS, SNMP, NFS, and other</a:t>
            </a:r>
          </a:p>
          <a:p>
            <a:r>
              <a:rPr lang="en-US" sz="1200" kern="1200" baseline="0" dirty="0" smtClean="0">
                <a:solidFill>
                  <a:schemeClr val="tx1"/>
                </a:solidFill>
                <a:latin typeface="Arial" pitchFamily="-110" charset="0"/>
                <a:ea typeface="+mn-ea"/>
                <a:cs typeface="+mn-cs"/>
              </a:rPr>
              <a:t>protocols use binary encoding of the requests and responses exchanged between</a:t>
            </a:r>
          </a:p>
          <a:p>
            <a:r>
              <a:rPr lang="en-US" sz="1200" kern="1200" baseline="0" dirty="0" smtClean="0">
                <a:solidFill>
                  <a:schemeClr val="tx1"/>
                </a:solidFill>
                <a:latin typeface="Arial" pitchFamily="-110" charset="0"/>
                <a:ea typeface="+mn-ea"/>
                <a:cs typeface="+mn-cs"/>
              </a:rPr>
              <a:t>parties using these protocols. These are often specified using some abstract syntax</a:t>
            </a:r>
          </a:p>
          <a:p>
            <a:r>
              <a:rPr lang="en-US" sz="1200" kern="1200" baseline="0" dirty="0" smtClean="0">
                <a:solidFill>
                  <a:schemeClr val="tx1"/>
                </a:solidFill>
                <a:latin typeface="Arial" pitchFamily="-110" charset="0"/>
                <a:ea typeface="+mn-ea"/>
                <a:cs typeface="+mn-cs"/>
              </a:rPr>
              <a:t>language, and any specified values must be validated against this specification.</a:t>
            </a:r>
          </a:p>
          <a:p>
            <a:endParaRPr lang="en-US" sz="1200"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The 2014 </a:t>
            </a:r>
            <a:r>
              <a:rPr lang="en-US" sz="1200" b="0" i="0" u="none" strike="noStrike" kern="1200" baseline="0" dirty="0" err="1" smtClean="0">
                <a:solidFill>
                  <a:schemeClr val="tx1"/>
                </a:solidFill>
                <a:latin typeface="Arial" pitchFamily="-110" charset="0"/>
                <a:ea typeface="+mn-ea"/>
                <a:cs typeface="+mn-cs"/>
              </a:rPr>
              <a:t>Heartbleed</a:t>
            </a:r>
            <a:r>
              <a:rPr lang="en-US" sz="1200" b="0" i="0" u="none" strike="noStrike" kern="1200" baseline="0" dirty="0" smtClean="0">
                <a:solidFill>
                  <a:schemeClr val="tx1"/>
                </a:solidFill>
                <a:latin typeface="Arial" pitchFamily="-110" charset="0"/>
                <a:ea typeface="+mn-ea"/>
                <a:cs typeface="+mn-cs"/>
              </a:rPr>
              <a:t> </a:t>
            </a:r>
            <a:r>
              <a:rPr lang="en-US" sz="1200" b="0" i="0" u="none" strike="noStrike" kern="1200" baseline="0" dirty="0" err="1" smtClean="0">
                <a:solidFill>
                  <a:schemeClr val="tx1"/>
                </a:solidFill>
                <a:latin typeface="Arial" pitchFamily="-110" charset="0"/>
                <a:ea typeface="+mn-ea"/>
                <a:cs typeface="+mn-cs"/>
              </a:rPr>
              <a:t>OpenSSL</a:t>
            </a:r>
            <a:r>
              <a:rPr lang="en-US" sz="1200" b="0" i="0" u="none" strike="noStrike" kern="1200" baseline="0" dirty="0" smtClean="0">
                <a:solidFill>
                  <a:schemeClr val="tx1"/>
                </a:solidFill>
                <a:latin typeface="Arial" pitchFamily="-110" charset="0"/>
                <a:ea typeface="+mn-ea"/>
                <a:cs typeface="+mn-cs"/>
              </a:rPr>
              <a:t> bug, that we discuss further in Section 22.3, is</a:t>
            </a:r>
          </a:p>
          <a:p>
            <a:r>
              <a:rPr lang="en-US" sz="1200" b="0" i="0" u="none" strike="noStrike" kern="1200" baseline="0" dirty="0" smtClean="0">
                <a:solidFill>
                  <a:schemeClr val="tx1"/>
                </a:solidFill>
                <a:latin typeface="Arial" pitchFamily="-110" charset="0"/>
                <a:ea typeface="+mn-ea"/>
                <a:cs typeface="+mn-cs"/>
              </a:rPr>
              <a:t>a recent example of a failure to check the validity of a binary input value. Because</a:t>
            </a:r>
          </a:p>
          <a:p>
            <a:r>
              <a:rPr lang="en-US" sz="1200" b="0" i="0" u="none" strike="noStrike" kern="1200" baseline="0" dirty="0" smtClean="0">
                <a:solidFill>
                  <a:schemeClr val="tx1"/>
                </a:solidFill>
                <a:latin typeface="Arial" pitchFamily="-110" charset="0"/>
                <a:ea typeface="+mn-ea"/>
                <a:cs typeface="+mn-cs"/>
              </a:rPr>
              <a:t>of a coding error, failing to check the amount of data requested for return against</a:t>
            </a:r>
          </a:p>
          <a:p>
            <a:r>
              <a:rPr lang="en-US" sz="1200" b="0" i="0" u="none" strike="noStrike" kern="1200" baseline="0" dirty="0" smtClean="0">
                <a:solidFill>
                  <a:schemeClr val="tx1"/>
                </a:solidFill>
                <a:latin typeface="Arial" pitchFamily="-110" charset="0"/>
                <a:ea typeface="+mn-ea"/>
                <a:cs typeface="+mn-cs"/>
              </a:rPr>
              <a:t>the amount supplied, an attacker could access the contents of adjacent memory.</a:t>
            </a:r>
          </a:p>
          <a:p>
            <a:r>
              <a:rPr lang="en-US" sz="1200" b="0" i="0" u="none" strike="noStrike" kern="1200" baseline="0" dirty="0" smtClean="0">
                <a:solidFill>
                  <a:schemeClr val="tx1"/>
                </a:solidFill>
                <a:latin typeface="Arial" pitchFamily="-110" charset="0"/>
                <a:ea typeface="+mn-ea"/>
                <a:cs typeface="+mn-cs"/>
              </a:rPr>
              <a:t>This memory could contain information such as user names and passwords, private</a:t>
            </a:r>
          </a:p>
          <a:p>
            <a:r>
              <a:rPr lang="en-US" sz="1200" b="0" i="0" u="none" strike="noStrike" kern="1200" baseline="0" dirty="0" smtClean="0">
                <a:solidFill>
                  <a:schemeClr val="tx1"/>
                </a:solidFill>
                <a:latin typeface="Arial" pitchFamily="-110" charset="0"/>
                <a:ea typeface="+mn-ea"/>
                <a:cs typeface="+mn-cs"/>
              </a:rPr>
              <a:t>keys, and other sensitive information. This bug potentially compromised a very</a:t>
            </a:r>
          </a:p>
          <a:p>
            <a:r>
              <a:rPr lang="en-US" sz="1200" b="0" i="0" u="none" strike="noStrike" kern="1200" baseline="0" dirty="0" smtClean="0">
                <a:solidFill>
                  <a:schemeClr val="tx1"/>
                </a:solidFill>
                <a:latin typeface="Arial" pitchFamily="-110" charset="0"/>
                <a:ea typeface="+mn-ea"/>
                <a:cs typeface="+mn-cs"/>
              </a:rPr>
              <a:t>large numbers of servers and their users. It is an example of a buffer over-read.</a:t>
            </a:r>
            <a:endParaRPr lang="en-US" sz="1200" kern="1200" baseline="0" dirty="0" smtClean="0">
              <a:solidFill>
                <a:schemeClr val="tx1"/>
              </a:solidFill>
              <a:latin typeface="Arial" pitchFamily="-110" charset="0"/>
              <a:ea typeface="+mn-ea"/>
              <a:cs typeface="+mn-cs"/>
            </a:endParaRP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More commonly, programs process textual data as input. The raw binary</a:t>
            </a:r>
          </a:p>
          <a:p>
            <a:r>
              <a:rPr lang="en-US" sz="1200" kern="1200" baseline="0" dirty="0" smtClean="0">
                <a:solidFill>
                  <a:schemeClr val="tx1"/>
                </a:solidFill>
                <a:latin typeface="Arial" pitchFamily="-110" charset="0"/>
                <a:ea typeface="+mn-ea"/>
                <a:cs typeface="+mn-cs"/>
              </a:rPr>
              <a:t>values are interpreted as representing characters, according to some character set.</a:t>
            </a:r>
          </a:p>
          <a:p>
            <a:r>
              <a:rPr lang="en-US" sz="1200" kern="1200" baseline="0" dirty="0" smtClean="0">
                <a:solidFill>
                  <a:schemeClr val="tx1"/>
                </a:solidFill>
                <a:latin typeface="Arial" pitchFamily="-110" charset="0"/>
                <a:ea typeface="+mn-ea"/>
                <a:cs typeface="+mn-cs"/>
              </a:rPr>
              <a:t>Traditionally, the ASCII character set was assumed, although common systems like</a:t>
            </a:r>
          </a:p>
          <a:p>
            <a:r>
              <a:rPr lang="en-US" sz="1200" kern="1200" baseline="0" dirty="0" smtClean="0">
                <a:solidFill>
                  <a:schemeClr val="tx1"/>
                </a:solidFill>
                <a:latin typeface="Arial" pitchFamily="-110" charset="0"/>
                <a:ea typeface="+mn-ea"/>
                <a:cs typeface="+mn-cs"/>
              </a:rPr>
              <a:t>Windows and Mac OS X both use different extensions to manage accented characters.</a:t>
            </a:r>
          </a:p>
          <a:p>
            <a:r>
              <a:rPr lang="en-US" sz="1200" kern="1200" baseline="0" dirty="0" smtClean="0">
                <a:solidFill>
                  <a:schemeClr val="tx1"/>
                </a:solidFill>
                <a:latin typeface="Arial" pitchFamily="-110" charset="0"/>
                <a:ea typeface="+mn-ea"/>
                <a:cs typeface="+mn-cs"/>
              </a:rPr>
              <a:t>With increasing internationalization of programs, there is an increasing variety</a:t>
            </a:r>
          </a:p>
          <a:p>
            <a:r>
              <a:rPr lang="en-US" sz="1200" kern="1200" baseline="0" dirty="0" smtClean="0">
                <a:solidFill>
                  <a:schemeClr val="tx1"/>
                </a:solidFill>
                <a:latin typeface="Arial" pitchFamily="-110" charset="0"/>
                <a:ea typeface="+mn-ea"/>
                <a:cs typeface="+mn-cs"/>
              </a:rPr>
              <a:t>of character sets being used. Care is needed to identify just which set is being used,</a:t>
            </a:r>
          </a:p>
          <a:p>
            <a:r>
              <a:rPr lang="en-US" sz="1200" kern="1200" baseline="0" dirty="0" smtClean="0">
                <a:solidFill>
                  <a:schemeClr val="tx1"/>
                </a:solidFill>
                <a:latin typeface="Arial" pitchFamily="-110" charset="0"/>
                <a:ea typeface="+mn-ea"/>
                <a:cs typeface="+mn-cs"/>
              </a:rPr>
              <a:t>and hence just what characters are being read.</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Beyond identifying which characters are input, their meaning must be identified.</a:t>
            </a:r>
          </a:p>
          <a:p>
            <a:r>
              <a:rPr lang="en-US" sz="1200" kern="1200" baseline="0" dirty="0" smtClean="0">
                <a:solidFill>
                  <a:schemeClr val="tx1"/>
                </a:solidFill>
                <a:latin typeface="Arial" pitchFamily="-110" charset="0"/>
                <a:ea typeface="+mn-ea"/>
                <a:cs typeface="+mn-cs"/>
              </a:rPr>
              <a:t>They may represent an integer or floating-point number. They might be a filename,</a:t>
            </a:r>
          </a:p>
          <a:p>
            <a:r>
              <a:rPr lang="en-US" sz="1200" kern="1200" baseline="0" dirty="0" smtClean="0">
                <a:solidFill>
                  <a:schemeClr val="tx1"/>
                </a:solidFill>
                <a:latin typeface="Arial" pitchFamily="-110" charset="0"/>
                <a:ea typeface="+mn-ea"/>
                <a:cs typeface="+mn-cs"/>
              </a:rPr>
              <a:t>a URL, an e-mail address, or an identifier of some form. Depending on how these</a:t>
            </a:r>
          </a:p>
          <a:p>
            <a:r>
              <a:rPr lang="en-US" sz="1200" kern="1200" baseline="0" dirty="0" smtClean="0">
                <a:solidFill>
                  <a:schemeClr val="tx1"/>
                </a:solidFill>
                <a:latin typeface="Arial" pitchFamily="-110" charset="0"/>
                <a:ea typeface="+mn-ea"/>
                <a:cs typeface="+mn-cs"/>
              </a:rPr>
              <a:t>inputs are used, it may be necessary to confirm that the values entered do indeed</a:t>
            </a:r>
          </a:p>
          <a:p>
            <a:r>
              <a:rPr lang="en-US" sz="1200" kern="1200" baseline="0" dirty="0" smtClean="0">
                <a:solidFill>
                  <a:schemeClr val="tx1"/>
                </a:solidFill>
                <a:latin typeface="Arial" pitchFamily="-110" charset="0"/>
                <a:ea typeface="+mn-ea"/>
                <a:cs typeface="+mn-cs"/>
              </a:rPr>
              <a:t>represent the expected type of data. Failure to do so could result in a vulnerability</a:t>
            </a:r>
          </a:p>
          <a:p>
            <a:r>
              <a:rPr lang="en-US" sz="1200" kern="1200" baseline="0" dirty="0" smtClean="0">
                <a:solidFill>
                  <a:schemeClr val="tx1"/>
                </a:solidFill>
                <a:latin typeface="Arial" pitchFamily="-110" charset="0"/>
                <a:ea typeface="+mn-ea"/>
                <a:cs typeface="+mn-cs"/>
              </a:rPr>
              <a:t>that permits an attacker to influence the operation of the program, with possibly</a:t>
            </a:r>
          </a:p>
          <a:p>
            <a:r>
              <a:rPr lang="en-US" sz="1200" kern="1200" baseline="0" dirty="0" smtClean="0">
                <a:solidFill>
                  <a:schemeClr val="tx1"/>
                </a:solidFill>
                <a:latin typeface="Arial" pitchFamily="-110" charset="0"/>
                <a:ea typeface="+mn-ea"/>
                <a:cs typeface="+mn-cs"/>
              </a:rPr>
              <a:t>serious consequences.</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To illustrate the problems with interpretation of textual input data, we first</a:t>
            </a:r>
          </a:p>
          <a:p>
            <a:r>
              <a:rPr lang="en-US" sz="1200" kern="1200" baseline="0" dirty="0" smtClean="0">
                <a:solidFill>
                  <a:schemeClr val="tx1"/>
                </a:solidFill>
                <a:latin typeface="Arial" pitchFamily="-110" charset="0"/>
                <a:ea typeface="+mn-ea"/>
                <a:cs typeface="+mn-cs"/>
              </a:rPr>
              <a:t>discuss the general class of injection attacks that exploit failure to validate the interpretation</a:t>
            </a:r>
          </a:p>
          <a:p>
            <a:r>
              <a:rPr lang="en-US" sz="1200" kern="1200" baseline="0" dirty="0" smtClean="0">
                <a:solidFill>
                  <a:schemeClr val="tx1"/>
                </a:solidFill>
                <a:latin typeface="Arial" pitchFamily="-110" charset="0"/>
                <a:ea typeface="+mn-ea"/>
                <a:cs typeface="+mn-cs"/>
              </a:rPr>
              <a:t>of input. We then review mechanisms for validating input data and the</a:t>
            </a:r>
          </a:p>
          <a:p>
            <a:r>
              <a:rPr lang="en-US" sz="1200" kern="1200" baseline="0" dirty="0" smtClean="0">
                <a:solidFill>
                  <a:schemeClr val="tx1"/>
                </a:solidFill>
                <a:latin typeface="Arial" pitchFamily="-110" charset="0"/>
                <a:ea typeface="+mn-ea"/>
                <a:cs typeface="+mn-cs"/>
              </a:rPr>
              <a:t>handling of internationalized inputs using a variety of character sets.</a:t>
            </a:r>
            <a:endParaRPr lang="en-US" dirty="0"/>
          </a:p>
        </p:txBody>
      </p:sp>
    </p:spTree>
    <p:extLst>
      <p:ext uri="{BB962C8B-B14F-4D97-AF65-F5344CB8AC3E}">
        <p14:creationId xmlns:p14="http://schemas.microsoft.com/office/powerpoint/2010/main" val="174047018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B680F4-4326-4149-8CAB-0E8771F5CC6D}" type="slidenum">
              <a:rPr lang="en-AU"/>
              <a:pPr/>
              <a:t>111</a:t>
            </a:fld>
            <a:endParaRPr lang="en-AU"/>
          </a:p>
        </p:txBody>
      </p:sp>
      <p:sp>
        <p:nvSpPr>
          <p:cNvPr id="222210" name="Rectangle 2"/>
          <p:cNvSpPr>
            <a:spLocks noGrp="1" noRot="1" noChangeAspect="1" noChangeArrowheads="1" noTextEdit="1"/>
          </p:cNvSpPr>
          <p:nvPr>
            <p:ph type="sldImg"/>
          </p:nvPr>
        </p:nvSpPr>
        <p:spPr>
          <a:ln/>
        </p:spPr>
      </p:sp>
      <p:sp>
        <p:nvSpPr>
          <p:cNvPr id="222211" name="Rectangle 3"/>
          <p:cNvSpPr>
            <a:spLocks noGrp="1" noChangeArrowheads="1"/>
          </p:cNvSpPr>
          <p:nvPr>
            <p:ph type="body" idx="1"/>
          </p:nvPr>
        </p:nvSpPr>
        <p:spPr/>
        <p:txBody>
          <a:bodyPr/>
          <a:lstStyle/>
          <a:p>
            <a:r>
              <a:rPr lang="en-US" altLang="zh-CN" dirty="0" smtClean="0"/>
              <a:t>SELECT * FROM users WHERE user='</a:t>
            </a:r>
            <a:r>
              <a:rPr lang="en-US" altLang="zh-CN" dirty="0" err="1" smtClean="0"/>
              <a:t>aidan</a:t>
            </a:r>
            <a:r>
              <a:rPr lang="en-US" altLang="zh-CN" dirty="0" smtClean="0"/>
              <a:t>' AND password='' OR ''='‘</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The other key concern with program input is its meaning and interpretation.</a:t>
            </a:r>
          </a:p>
          <a:p>
            <a:r>
              <a:rPr lang="en-US" sz="1200" kern="1200" baseline="0" dirty="0" smtClean="0">
                <a:solidFill>
                  <a:schemeClr val="tx1"/>
                </a:solidFill>
                <a:latin typeface="Arial" pitchFamily="-110" charset="0"/>
                <a:ea typeface="+mn-ea"/>
                <a:cs typeface="+mn-cs"/>
              </a:rPr>
              <a:t>Program input data may be broadly classified as textual or binary. When processing</a:t>
            </a:r>
          </a:p>
          <a:p>
            <a:r>
              <a:rPr lang="en-US" sz="1200" kern="1200" baseline="0" dirty="0" smtClean="0">
                <a:solidFill>
                  <a:schemeClr val="tx1"/>
                </a:solidFill>
                <a:latin typeface="Arial" pitchFamily="-110" charset="0"/>
                <a:ea typeface="+mn-ea"/>
                <a:cs typeface="+mn-cs"/>
              </a:rPr>
              <a:t>binary data, the program assumes some interpretation of the raw binary values</a:t>
            </a:r>
          </a:p>
          <a:p>
            <a:r>
              <a:rPr lang="en-US" sz="1200" kern="1200" baseline="0" dirty="0" smtClean="0">
                <a:solidFill>
                  <a:schemeClr val="tx1"/>
                </a:solidFill>
                <a:latin typeface="Arial" pitchFamily="-110" charset="0"/>
                <a:ea typeface="+mn-ea"/>
                <a:cs typeface="+mn-cs"/>
              </a:rPr>
              <a:t>as representing integers, floating-point numbers, character strings, or some more</a:t>
            </a:r>
          </a:p>
          <a:p>
            <a:r>
              <a:rPr lang="en-US" sz="1200" kern="1200" baseline="0" dirty="0" smtClean="0">
                <a:solidFill>
                  <a:schemeClr val="tx1"/>
                </a:solidFill>
                <a:latin typeface="Arial" pitchFamily="-110" charset="0"/>
                <a:ea typeface="+mn-ea"/>
                <a:cs typeface="+mn-cs"/>
              </a:rPr>
              <a:t>complex structured data representation. The assumed interpretation must be validated</a:t>
            </a:r>
          </a:p>
          <a:p>
            <a:r>
              <a:rPr lang="en-US" sz="1200" kern="1200" baseline="0" dirty="0" smtClean="0">
                <a:solidFill>
                  <a:schemeClr val="tx1"/>
                </a:solidFill>
                <a:latin typeface="Arial" pitchFamily="-110" charset="0"/>
                <a:ea typeface="+mn-ea"/>
                <a:cs typeface="+mn-cs"/>
              </a:rPr>
              <a:t>as the binary values are read. The details of how this is done will depend</a:t>
            </a:r>
          </a:p>
          <a:p>
            <a:r>
              <a:rPr lang="en-US" sz="1200" kern="1200" baseline="0" dirty="0" smtClean="0">
                <a:solidFill>
                  <a:schemeClr val="tx1"/>
                </a:solidFill>
                <a:latin typeface="Arial" pitchFamily="-110" charset="0"/>
                <a:ea typeface="+mn-ea"/>
                <a:cs typeface="+mn-cs"/>
              </a:rPr>
              <a:t>very much on the particular interpretation of encoding of the information. As an</a:t>
            </a:r>
          </a:p>
          <a:p>
            <a:r>
              <a:rPr lang="en-US" sz="1200" kern="1200" baseline="0" dirty="0" smtClean="0">
                <a:solidFill>
                  <a:schemeClr val="tx1"/>
                </a:solidFill>
                <a:latin typeface="Arial" pitchFamily="-110" charset="0"/>
                <a:ea typeface="+mn-ea"/>
                <a:cs typeface="+mn-cs"/>
              </a:rPr>
              <a:t>example, consider the complex binary structures used by network protocols in</a:t>
            </a:r>
          </a:p>
          <a:p>
            <a:r>
              <a:rPr lang="en-US" sz="1200" kern="1200" baseline="0" dirty="0" smtClean="0">
                <a:solidFill>
                  <a:schemeClr val="tx1"/>
                </a:solidFill>
                <a:latin typeface="Arial" pitchFamily="-110" charset="0"/>
                <a:ea typeface="+mn-ea"/>
                <a:cs typeface="+mn-cs"/>
              </a:rPr>
              <a:t>Ethernet frames, IP packets, and TCP segments, which the networking code must</a:t>
            </a:r>
          </a:p>
          <a:p>
            <a:r>
              <a:rPr lang="en-US" sz="1200" kern="1200" baseline="0" dirty="0" smtClean="0">
                <a:solidFill>
                  <a:schemeClr val="tx1"/>
                </a:solidFill>
                <a:latin typeface="Arial" pitchFamily="-110" charset="0"/>
                <a:ea typeface="+mn-ea"/>
                <a:cs typeface="+mn-cs"/>
              </a:rPr>
              <a:t>carefully construct and validate. At a higher layer, DNS, SNMP, NFS, and other</a:t>
            </a:r>
          </a:p>
          <a:p>
            <a:r>
              <a:rPr lang="en-US" sz="1200" kern="1200" baseline="0" dirty="0" smtClean="0">
                <a:solidFill>
                  <a:schemeClr val="tx1"/>
                </a:solidFill>
                <a:latin typeface="Arial" pitchFamily="-110" charset="0"/>
                <a:ea typeface="+mn-ea"/>
                <a:cs typeface="+mn-cs"/>
              </a:rPr>
              <a:t>protocols use binary encoding of the requests and responses exchanged between</a:t>
            </a:r>
          </a:p>
          <a:p>
            <a:r>
              <a:rPr lang="en-US" sz="1200" kern="1200" baseline="0" dirty="0" smtClean="0">
                <a:solidFill>
                  <a:schemeClr val="tx1"/>
                </a:solidFill>
                <a:latin typeface="Arial" pitchFamily="-110" charset="0"/>
                <a:ea typeface="+mn-ea"/>
                <a:cs typeface="+mn-cs"/>
              </a:rPr>
              <a:t>parties using these protocols. These are often specified using some abstract syntax</a:t>
            </a:r>
          </a:p>
          <a:p>
            <a:r>
              <a:rPr lang="en-US" sz="1200" kern="1200" baseline="0" dirty="0" smtClean="0">
                <a:solidFill>
                  <a:schemeClr val="tx1"/>
                </a:solidFill>
                <a:latin typeface="Arial" pitchFamily="-110" charset="0"/>
                <a:ea typeface="+mn-ea"/>
                <a:cs typeface="+mn-cs"/>
              </a:rPr>
              <a:t>language, and any specified values must be validated against this specification.</a:t>
            </a:r>
          </a:p>
          <a:p>
            <a:endParaRPr lang="en-US" sz="1200"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The 2014 </a:t>
            </a:r>
            <a:r>
              <a:rPr lang="en-US" sz="1200" b="0" i="0" u="none" strike="noStrike" kern="1200" baseline="0" dirty="0" err="1" smtClean="0">
                <a:solidFill>
                  <a:schemeClr val="tx1"/>
                </a:solidFill>
                <a:latin typeface="Arial" pitchFamily="-110" charset="0"/>
                <a:ea typeface="+mn-ea"/>
                <a:cs typeface="+mn-cs"/>
              </a:rPr>
              <a:t>Heartbleed</a:t>
            </a:r>
            <a:r>
              <a:rPr lang="en-US" sz="1200" b="0" i="0" u="none" strike="noStrike" kern="1200" baseline="0" dirty="0" smtClean="0">
                <a:solidFill>
                  <a:schemeClr val="tx1"/>
                </a:solidFill>
                <a:latin typeface="Arial" pitchFamily="-110" charset="0"/>
                <a:ea typeface="+mn-ea"/>
                <a:cs typeface="+mn-cs"/>
              </a:rPr>
              <a:t> </a:t>
            </a:r>
            <a:r>
              <a:rPr lang="en-US" sz="1200" b="0" i="0" u="none" strike="noStrike" kern="1200" baseline="0" dirty="0" err="1" smtClean="0">
                <a:solidFill>
                  <a:schemeClr val="tx1"/>
                </a:solidFill>
                <a:latin typeface="Arial" pitchFamily="-110" charset="0"/>
                <a:ea typeface="+mn-ea"/>
                <a:cs typeface="+mn-cs"/>
              </a:rPr>
              <a:t>OpenSSL</a:t>
            </a:r>
            <a:r>
              <a:rPr lang="en-US" sz="1200" b="0" i="0" u="none" strike="noStrike" kern="1200" baseline="0" dirty="0" smtClean="0">
                <a:solidFill>
                  <a:schemeClr val="tx1"/>
                </a:solidFill>
                <a:latin typeface="Arial" pitchFamily="-110" charset="0"/>
                <a:ea typeface="+mn-ea"/>
                <a:cs typeface="+mn-cs"/>
              </a:rPr>
              <a:t> bug, that we discuss further in Section 22.3, is</a:t>
            </a:r>
          </a:p>
          <a:p>
            <a:r>
              <a:rPr lang="en-US" sz="1200" b="0" i="0" u="none" strike="noStrike" kern="1200" baseline="0" dirty="0" smtClean="0">
                <a:solidFill>
                  <a:schemeClr val="tx1"/>
                </a:solidFill>
                <a:latin typeface="Arial" pitchFamily="-110" charset="0"/>
                <a:ea typeface="+mn-ea"/>
                <a:cs typeface="+mn-cs"/>
              </a:rPr>
              <a:t>a recent example of a failure to check the validity of a binary input value. Because</a:t>
            </a:r>
          </a:p>
          <a:p>
            <a:r>
              <a:rPr lang="en-US" sz="1200" b="0" i="0" u="none" strike="noStrike" kern="1200" baseline="0" dirty="0" smtClean="0">
                <a:solidFill>
                  <a:schemeClr val="tx1"/>
                </a:solidFill>
                <a:latin typeface="Arial" pitchFamily="-110" charset="0"/>
                <a:ea typeface="+mn-ea"/>
                <a:cs typeface="+mn-cs"/>
              </a:rPr>
              <a:t>of a coding error, failing to check the amount of data requested for return against</a:t>
            </a:r>
          </a:p>
          <a:p>
            <a:r>
              <a:rPr lang="en-US" sz="1200" b="0" i="0" u="none" strike="noStrike" kern="1200" baseline="0" dirty="0" smtClean="0">
                <a:solidFill>
                  <a:schemeClr val="tx1"/>
                </a:solidFill>
                <a:latin typeface="Arial" pitchFamily="-110" charset="0"/>
                <a:ea typeface="+mn-ea"/>
                <a:cs typeface="+mn-cs"/>
              </a:rPr>
              <a:t>the amount supplied, an attacker could access the contents of adjacent memory.</a:t>
            </a:r>
          </a:p>
          <a:p>
            <a:r>
              <a:rPr lang="en-US" sz="1200" b="0" i="0" u="none" strike="noStrike" kern="1200" baseline="0" dirty="0" smtClean="0">
                <a:solidFill>
                  <a:schemeClr val="tx1"/>
                </a:solidFill>
                <a:latin typeface="Arial" pitchFamily="-110" charset="0"/>
                <a:ea typeface="+mn-ea"/>
                <a:cs typeface="+mn-cs"/>
              </a:rPr>
              <a:t>This memory could contain information such as user names and passwords, private</a:t>
            </a:r>
          </a:p>
          <a:p>
            <a:r>
              <a:rPr lang="en-US" sz="1200" b="0" i="0" u="none" strike="noStrike" kern="1200" baseline="0" dirty="0" smtClean="0">
                <a:solidFill>
                  <a:schemeClr val="tx1"/>
                </a:solidFill>
                <a:latin typeface="Arial" pitchFamily="-110" charset="0"/>
                <a:ea typeface="+mn-ea"/>
                <a:cs typeface="+mn-cs"/>
              </a:rPr>
              <a:t>keys, and other sensitive information. This bug potentially compromised a very</a:t>
            </a:r>
          </a:p>
          <a:p>
            <a:r>
              <a:rPr lang="en-US" sz="1200" b="0" i="0" u="none" strike="noStrike" kern="1200" baseline="0" dirty="0" smtClean="0">
                <a:solidFill>
                  <a:schemeClr val="tx1"/>
                </a:solidFill>
                <a:latin typeface="Arial" pitchFamily="-110" charset="0"/>
                <a:ea typeface="+mn-ea"/>
                <a:cs typeface="+mn-cs"/>
              </a:rPr>
              <a:t>large numbers of servers and their users. It is an example of a buffer over-read.</a:t>
            </a:r>
            <a:endParaRPr lang="en-US" sz="1200" kern="1200" baseline="0" dirty="0" smtClean="0">
              <a:solidFill>
                <a:schemeClr val="tx1"/>
              </a:solidFill>
              <a:latin typeface="Arial" pitchFamily="-110" charset="0"/>
              <a:ea typeface="+mn-ea"/>
              <a:cs typeface="+mn-cs"/>
            </a:endParaRP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More commonly, programs process textual data as input. The raw binary</a:t>
            </a:r>
          </a:p>
          <a:p>
            <a:r>
              <a:rPr lang="en-US" sz="1200" kern="1200" baseline="0" dirty="0" smtClean="0">
                <a:solidFill>
                  <a:schemeClr val="tx1"/>
                </a:solidFill>
                <a:latin typeface="Arial" pitchFamily="-110" charset="0"/>
                <a:ea typeface="+mn-ea"/>
                <a:cs typeface="+mn-cs"/>
              </a:rPr>
              <a:t>values are interpreted as representing characters, according to some character set.</a:t>
            </a:r>
          </a:p>
          <a:p>
            <a:r>
              <a:rPr lang="en-US" sz="1200" kern="1200" baseline="0" dirty="0" smtClean="0">
                <a:solidFill>
                  <a:schemeClr val="tx1"/>
                </a:solidFill>
                <a:latin typeface="Arial" pitchFamily="-110" charset="0"/>
                <a:ea typeface="+mn-ea"/>
                <a:cs typeface="+mn-cs"/>
              </a:rPr>
              <a:t>Traditionally, the ASCII character set was assumed, although common systems like</a:t>
            </a:r>
          </a:p>
          <a:p>
            <a:r>
              <a:rPr lang="en-US" sz="1200" kern="1200" baseline="0" dirty="0" smtClean="0">
                <a:solidFill>
                  <a:schemeClr val="tx1"/>
                </a:solidFill>
                <a:latin typeface="Arial" pitchFamily="-110" charset="0"/>
                <a:ea typeface="+mn-ea"/>
                <a:cs typeface="+mn-cs"/>
              </a:rPr>
              <a:t>Windows and Mac OS X both use different extensions to manage accented characters.</a:t>
            </a:r>
          </a:p>
          <a:p>
            <a:r>
              <a:rPr lang="en-US" sz="1200" kern="1200" baseline="0" dirty="0" smtClean="0">
                <a:solidFill>
                  <a:schemeClr val="tx1"/>
                </a:solidFill>
                <a:latin typeface="Arial" pitchFamily="-110" charset="0"/>
                <a:ea typeface="+mn-ea"/>
                <a:cs typeface="+mn-cs"/>
              </a:rPr>
              <a:t>With increasing internationalization of programs, there is an increasing variety</a:t>
            </a:r>
          </a:p>
          <a:p>
            <a:r>
              <a:rPr lang="en-US" sz="1200" kern="1200" baseline="0" dirty="0" smtClean="0">
                <a:solidFill>
                  <a:schemeClr val="tx1"/>
                </a:solidFill>
                <a:latin typeface="Arial" pitchFamily="-110" charset="0"/>
                <a:ea typeface="+mn-ea"/>
                <a:cs typeface="+mn-cs"/>
              </a:rPr>
              <a:t>of character sets being used. Care is needed to identify just which set is being used,</a:t>
            </a:r>
          </a:p>
          <a:p>
            <a:r>
              <a:rPr lang="en-US" sz="1200" kern="1200" baseline="0" dirty="0" smtClean="0">
                <a:solidFill>
                  <a:schemeClr val="tx1"/>
                </a:solidFill>
                <a:latin typeface="Arial" pitchFamily="-110" charset="0"/>
                <a:ea typeface="+mn-ea"/>
                <a:cs typeface="+mn-cs"/>
              </a:rPr>
              <a:t>and hence just what characters are being read.</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Beyond identifying which characters are input, their meaning must be identified.</a:t>
            </a:r>
          </a:p>
          <a:p>
            <a:r>
              <a:rPr lang="en-US" sz="1200" kern="1200" baseline="0" dirty="0" smtClean="0">
                <a:solidFill>
                  <a:schemeClr val="tx1"/>
                </a:solidFill>
                <a:latin typeface="Arial" pitchFamily="-110" charset="0"/>
                <a:ea typeface="+mn-ea"/>
                <a:cs typeface="+mn-cs"/>
              </a:rPr>
              <a:t>They may represent an integer or floating-point number. They might be a filename,</a:t>
            </a:r>
          </a:p>
          <a:p>
            <a:r>
              <a:rPr lang="en-US" sz="1200" kern="1200" baseline="0" dirty="0" smtClean="0">
                <a:solidFill>
                  <a:schemeClr val="tx1"/>
                </a:solidFill>
                <a:latin typeface="Arial" pitchFamily="-110" charset="0"/>
                <a:ea typeface="+mn-ea"/>
                <a:cs typeface="+mn-cs"/>
              </a:rPr>
              <a:t>a URL, an e-mail address, or an identifier of some form. Depending on how these</a:t>
            </a:r>
          </a:p>
          <a:p>
            <a:r>
              <a:rPr lang="en-US" sz="1200" kern="1200" baseline="0" dirty="0" smtClean="0">
                <a:solidFill>
                  <a:schemeClr val="tx1"/>
                </a:solidFill>
                <a:latin typeface="Arial" pitchFamily="-110" charset="0"/>
                <a:ea typeface="+mn-ea"/>
                <a:cs typeface="+mn-cs"/>
              </a:rPr>
              <a:t>inputs are used, it may be necessary to confirm that the values entered do indeed</a:t>
            </a:r>
          </a:p>
          <a:p>
            <a:r>
              <a:rPr lang="en-US" sz="1200" kern="1200" baseline="0" dirty="0" smtClean="0">
                <a:solidFill>
                  <a:schemeClr val="tx1"/>
                </a:solidFill>
                <a:latin typeface="Arial" pitchFamily="-110" charset="0"/>
                <a:ea typeface="+mn-ea"/>
                <a:cs typeface="+mn-cs"/>
              </a:rPr>
              <a:t>represent the expected type of data. Failure to do so could result in a vulnerability</a:t>
            </a:r>
          </a:p>
          <a:p>
            <a:r>
              <a:rPr lang="en-US" sz="1200" kern="1200" baseline="0" dirty="0" smtClean="0">
                <a:solidFill>
                  <a:schemeClr val="tx1"/>
                </a:solidFill>
                <a:latin typeface="Arial" pitchFamily="-110" charset="0"/>
                <a:ea typeface="+mn-ea"/>
                <a:cs typeface="+mn-cs"/>
              </a:rPr>
              <a:t>that permits an attacker to influence the operation of the program, with possibly</a:t>
            </a:r>
          </a:p>
          <a:p>
            <a:r>
              <a:rPr lang="en-US" sz="1200" kern="1200" baseline="0" dirty="0" smtClean="0">
                <a:solidFill>
                  <a:schemeClr val="tx1"/>
                </a:solidFill>
                <a:latin typeface="Arial" pitchFamily="-110" charset="0"/>
                <a:ea typeface="+mn-ea"/>
                <a:cs typeface="+mn-cs"/>
              </a:rPr>
              <a:t>serious consequences.</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To illustrate the problems with interpretation of textual input data, we first</a:t>
            </a:r>
          </a:p>
          <a:p>
            <a:r>
              <a:rPr lang="en-US" sz="1200" kern="1200" baseline="0" dirty="0" smtClean="0">
                <a:solidFill>
                  <a:schemeClr val="tx1"/>
                </a:solidFill>
                <a:latin typeface="Arial" pitchFamily="-110" charset="0"/>
                <a:ea typeface="+mn-ea"/>
                <a:cs typeface="+mn-cs"/>
              </a:rPr>
              <a:t>discuss the general class of injection attacks that exploit failure to validate the interpretation</a:t>
            </a:r>
          </a:p>
          <a:p>
            <a:r>
              <a:rPr lang="en-US" sz="1200" kern="1200" baseline="0" dirty="0" smtClean="0">
                <a:solidFill>
                  <a:schemeClr val="tx1"/>
                </a:solidFill>
                <a:latin typeface="Arial" pitchFamily="-110" charset="0"/>
                <a:ea typeface="+mn-ea"/>
                <a:cs typeface="+mn-cs"/>
              </a:rPr>
              <a:t>of input. We then review mechanisms for validating input data and the</a:t>
            </a:r>
          </a:p>
          <a:p>
            <a:r>
              <a:rPr lang="en-US" sz="1200" kern="1200" baseline="0" dirty="0" smtClean="0">
                <a:solidFill>
                  <a:schemeClr val="tx1"/>
                </a:solidFill>
                <a:latin typeface="Arial" pitchFamily="-110" charset="0"/>
                <a:ea typeface="+mn-ea"/>
                <a:cs typeface="+mn-cs"/>
              </a:rPr>
              <a:t>handling of internationalized inputs using a variety of character sets.</a:t>
            </a:r>
            <a:endParaRPr lang="en-US" dirty="0"/>
          </a:p>
        </p:txBody>
      </p:sp>
    </p:spTree>
    <p:extLst>
      <p:ext uri="{BB962C8B-B14F-4D97-AF65-F5344CB8AC3E}">
        <p14:creationId xmlns:p14="http://schemas.microsoft.com/office/powerpoint/2010/main" val="11567350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442E9B-2AEF-A843-A3C4-7CE345426EEE}" type="slidenum">
              <a:rPr lang="en-AU"/>
              <a:pPr/>
              <a:t>112</a:t>
            </a:fld>
            <a:endParaRPr lang="en-AU"/>
          </a:p>
        </p:txBody>
      </p:sp>
      <p:sp>
        <p:nvSpPr>
          <p:cNvPr id="244738" name="Rectangle 2"/>
          <p:cNvSpPr>
            <a:spLocks noGrp="1" noRot="1" noChangeAspect="1" noChangeArrowheads="1" noTextEdit="1"/>
          </p:cNvSpPr>
          <p:nvPr>
            <p:ph type="sldImg"/>
          </p:nvPr>
        </p:nvSpPr>
        <p:spPr>
          <a:ln/>
        </p:spPr>
      </p:sp>
      <p:sp>
        <p:nvSpPr>
          <p:cNvPr id="244739"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dirty="0" smtClean="0"/>
              <a:t>Developed by Professor Barton Miller at the University of Wisconsin Madison in 1989</a:t>
            </a:r>
          </a:p>
          <a:p>
            <a:endParaRPr lang="en-US" sz="1200" b="0" kern="1200" baseline="0" dirty="0" smtClean="0">
              <a:solidFill>
                <a:schemeClr val="tx1"/>
              </a:solidFill>
              <a:latin typeface="Arial" pitchFamily="-110" charset="0"/>
              <a:ea typeface="+mn-ea"/>
              <a:cs typeface="+mn-cs"/>
            </a:endParaRP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Clearly, there is a problem anticipating and testing for all potential types of nonstandard</a:t>
            </a:r>
          </a:p>
          <a:p>
            <a:r>
              <a:rPr lang="en-US" sz="1200" b="0" kern="1200" baseline="0" dirty="0" smtClean="0">
                <a:solidFill>
                  <a:schemeClr val="tx1"/>
                </a:solidFill>
                <a:latin typeface="Arial" pitchFamily="-110" charset="0"/>
                <a:ea typeface="+mn-ea"/>
                <a:cs typeface="+mn-cs"/>
              </a:rPr>
              <a:t>inputs that might be exploited by an attacker to subvert a program.</a:t>
            </a:r>
          </a:p>
          <a:p>
            <a:r>
              <a:rPr lang="en-US" sz="1200" b="0" kern="1200" baseline="0" dirty="0" smtClean="0">
                <a:solidFill>
                  <a:schemeClr val="tx1"/>
                </a:solidFill>
                <a:latin typeface="Arial" pitchFamily="-110" charset="0"/>
                <a:ea typeface="+mn-ea"/>
                <a:cs typeface="+mn-cs"/>
              </a:rPr>
              <a:t>A powerful, alternative approach called </a:t>
            </a:r>
            <a:r>
              <a:rPr lang="en-US" sz="1200" b="0" kern="1200" baseline="0" dirty="0" err="1" smtClean="0">
                <a:solidFill>
                  <a:schemeClr val="tx1"/>
                </a:solidFill>
                <a:latin typeface="Arial" pitchFamily="-110" charset="0"/>
                <a:ea typeface="+mn-ea"/>
                <a:cs typeface="+mn-cs"/>
              </a:rPr>
              <a:t>fuzzing</a:t>
            </a:r>
            <a:r>
              <a:rPr lang="en-US" sz="1200" b="0" kern="1200" baseline="0" dirty="0" smtClean="0">
                <a:solidFill>
                  <a:schemeClr val="tx1"/>
                </a:solidFill>
                <a:latin typeface="Arial" pitchFamily="-110" charset="0"/>
                <a:ea typeface="+mn-ea"/>
                <a:cs typeface="+mn-cs"/>
              </a:rPr>
              <a:t> was developed by Professor Barton</a:t>
            </a:r>
          </a:p>
          <a:p>
            <a:r>
              <a:rPr lang="en-US" sz="1200" b="0" kern="1200" baseline="0" dirty="0" smtClean="0">
                <a:solidFill>
                  <a:schemeClr val="tx1"/>
                </a:solidFill>
                <a:latin typeface="Arial" pitchFamily="-110" charset="0"/>
                <a:ea typeface="+mn-ea"/>
                <a:cs typeface="+mn-cs"/>
              </a:rPr>
              <a:t>Miller at the University of Wisconsin Madison in 1989. This is a software testing</a:t>
            </a:r>
          </a:p>
          <a:p>
            <a:r>
              <a:rPr lang="en-US" sz="1200" b="0" kern="1200" baseline="0" dirty="0" smtClean="0">
                <a:solidFill>
                  <a:schemeClr val="tx1"/>
                </a:solidFill>
                <a:latin typeface="Arial" pitchFamily="-110" charset="0"/>
                <a:ea typeface="+mn-ea"/>
                <a:cs typeface="+mn-cs"/>
              </a:rPr>
              <a:t>technique that uses randomly generated data as inputs to a program. The range of</a:t>
            </a:r>
          </a:p>
          <a:p>
            <a:r>
              <a:rPr lang="en-US" sz="1200" b="0" kern="1200" baseline="0" dirty="0" smtClean="0">
                <a:solidFill>
                  <a:schemeClr val="tx1"/>
                </a:solidFill>
                <a:latin typeface="Arial" pitchFamily="-110" charset="0"/>
                <a:ea typeface="+mn-ea"/>
                <a:cs typeface="+mn-cs"/>
              </a:rPr>
              <a:t>inputs that may be explored is very large. They include direct textual or graphic</a:t>
            </a:r>
          </a:p>
          <a:p>
            <a:r>
              <a:rPr lang="en-US" sz="1200" b="0" kern="1200" baseline="0" dirty="0" smtClean="0">
                <a:solidFill>
                  <a:schemeClr val="tx1"/>
                </a:solidFill>
                <a:latin typeface="Arial" pitchFamily="-110" charset="0"/>
                <a:ea typeface="+mn-ea"/>
                <a:cs typeface="+mn-cs"/>
              </a:rPr>
              <a:t>input to a program, random network requests directed at a Web or other distributed</a:t>
            </a:r>
          </a:p>
          <a:p>
            <a:r>
              <a:rPr lang="en-US" sz="1200" b="0" kern="1200" baseline="0" dirty="0" smtClean="0">
                <a:solidFill>
                  <a:schemeClr val="tx1"/>
                </a:solidFill>
                <a:latin typeface="Arial" pitchFamily="-110" charset="0"/>
                <a:ea typeface="+mn-ea"/>
                <a:cs typeface="+mn-cs"/>
              </a:rPr>
              <a:t>service, or random parameters values passed to standard library or system functions.</a:t>
            </a:r>
          </a:p>
          <a:p>
            <a:r>
              <a:rPr lang="en-US" sz="1200" b="0" kern="1200" baseline="0" dirty="0" smtClean="0">
                <a:solidFill>
                  <a:schemeClr val="tx1"/>
                </a:solidFill>
                <a:latin typeface="Arial" pitchFamily="-110" charset="0"/>
                <a:ea typeface="+mn-ea"/>
                <a:cs typeface="+mn-cs"/>
              </a:rPr>
              <a:t>The intent is to determine whether the program or function correctly handles</a:t>
            </a:r>
          </a:p>
          <a:p>
            <a:r>
              <a:rPr lang="en-US" sz="1200" b="0" kern="1200" baseline="0" dirty="0" smtClean="0">
                <a:solidFill>
                  <a:schemeClr val="tx1"/>
                </a:solidFill>
                <a:latin typeface="Arial" pitchFamily="-110" charset="0"/>
                <a:ea typeface="+mn-ea"/>
                <a:cs typeface="+mn-cs"/>
              </a:rPr>
              <a:t>all such abnormal inputs or whether it crashes or otherwise fails to respond appropriately.</a:t>
            </a:r>
          </a:p>
          <a:p>
            <a:r>
              <a:rPr lang="en-US" sz="1200" b="0" kern="1200" baseline="0" dirty="0" smtClean="0">
                <a:solidFill>
                  <a:schemeClr val="tx1"/>
                </a:solidFill>
                <a:latin typeface="Arial" pitchFamily="-110" charset="0"/>
                <a:ea typeface="+mn-ea"/>
                <a:cs typeface="+mn-cs"/>
              </a:rPr>
              <a:t>In the latter cases the program or function clearly has a bug that needs to</a:t>
            </a:r>
          </a:p>
          <a:p>
            <a:r>
              <a:rPr lang="en-US" sz="1200" b="0" kern="1200" baseline="0" dirty="0" smtClean="0">
                <a:solidFill>
                  <a:schemeClr val="tx1"/>
                </a:solidFill>
                <a:latin typeface="Arial" pitchFamily="-110" charset="0"/>
                <a:ea typeface="+mn-ea"/>
                <a:cs typeface="+mn-cs"/>
              </a:rPr>
              <a:t>be corrected. The major advantage of </a:t>
            </a:r>
            <a:r>
              <a:rPr lang="en-US" sz="1200" b="0" kern="1200" baseline="0" dirty="0" err="1" smtClean="0">
                <a:solidFill>
                  <a:schemeClr val="tx1"/>
                </a:solidFill>
                <a:latin typeface="Arial" pitchFamily="-110" charset="0"/>
                <a:ea typeface="+mn-ea"/>
                <a:cs typeface="+mn-cs"/>
              </a:rPr>
              <a:t>fuzzing</a:t>
            </a:r>
            <a:r>
              <a:rPr lang="en-US" sz="1200" b="0" kern="1200" baseline="0" dirty="0" smtClean="0">
                <a:solidFill>
                  <a:schemeClr val="tx1"/>
                </a:solidFill>
                <a:latin typeface="Arial" pitchFamily="-110" charset="0"/>
                <a:ea typeface="+mn-ea"/>
                <a:cs typeface="+mn-cs"/>
              </a:rPr>
              <a:t> is its simplicity and its freedom from</a:t>
            </a:r>
          </a:p>
          <a:p>
            <a:r>
              <a:rPr lang="en-US" sz="1200" b="0" kern="1200" baseline="0" dirty="0" smtClean="0">
                <a:solidFill>
                  <a:schemeClr val="tx1"/>
                </a:solidFill>
                <a:latin typeface="Arial" pitchFamily="-110" charset="0"/>
                <a:ea typeface="+mn-ea"/>
                <a:cs typeface="+mn-cs"/>
              </a:rPr>
              <a:t>assumptions about the expected input to any program, service, or function. The cost</a:t>
            </a:r>
          </a:p>
          <a:p>
            <a:r>
              <a:rPr lang="en-US" sz="1200" b="0" kern="1200" baseline="0" dirty="0" smtClean="0">
                <a:solidFill>
                  <a:schemeClr val="tx1"/>
                </a:solidFill>
                <a:latin typeface="Arial" pitchFamily="-110" charset="0"/>
                <a:ea typeface="+mn-ea"/>
                <a:cs typeface="+mn-cs"/>
              </a:rPr>
              <a:t>of generating large numbers of tests is very low. Further, such testing assists in identifying</a:t>
            </a:r>
          </a:p>
          <a:p>
            <a:r>
              <a:rPr lang="en-US" sz="1200" b="0" kern="1200" baseline="0" dirty="0" smtClean="0">
                <a:solidFill>
                  <a:schemeClr val="tx1"/>
                </a:solidFill>
                <a:latin typeface="Arial" pitchFamily="-110" charset="0"/>
                <a:ea typeface="+mn-ea"/>
                <a:cs typeface="+mn-cs"/>
              </a:rPr>
              <a:t>reliability as well as security deficiencies in programs.</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While the input can be completely randomly generated, it may also be randomly</a:t>
            </a:r>
          </a:p>
          <a:p>
            <a:r>
              <a:rPr lang="en-US" sz="1200" b="0" kern="1200" baseline="0" dirty="0" smtClean="0">
                <a:solidFill>
                  <a:schemeClr val="tx1"/>
                </a:solidFill>
                <a:latin typeface="Arial" pitchFamily="-110" charset="0"/>
                <a:ea typeface="+mn-ea"/>
                <a:cs typeface="+mn-cs"/>
              </a:rPr>
              <a:t>generated according to some template. Such templates are designed to examine</a:t>
            </a:r>
          </a:p>
          <a:p>
            <a:r>
              <a:rPr lang="en-US" sz="1200" b="0" kern="1200" baseline="0" dirty="0" smtClean="0">
                <a:solidFill>
                  <a:schemeClr val="tx1"/>
                </a:solidFill>
                <a:latin typeface="Arial" pitchFamily="-110" charset="0"/>
                <a:ea typeface="+mn-ea"/>
                <a:cs typeface="+mn-cs"/>
              </a:rPr>
              <a:t>likely scenarios for bugs. This might include excessively long inputs or textual</a:t>
            </a:r>
          </a:p>
          <a:p>
            <a:r>
              <a:rPr lang="en-US" sz="1200" b="0" kern="1200" baseline="0" dirty="0" smtClean="0">
                <a:solidFill>
                  <a:schemeClr val="tx1"/>
                </a:solidFill>
                <a:latin typeface="Arial" pitchFamily="-110" charset="0"/>
                <a:ea typeface="+mn-ea"/>
                <a:cs typeface="+mn-cs"/>
              </a:rPr>
              <a:t>inputs that contain no spaces or other word boundaries, for example. When used</a:t>
            </a:r>
          </a:p>
          <a:p>
            <a:r>
              <a:rPr lang="en-US" sz="1200" b="0" kern="1200" baseline="0" dirty="0" smtClean="0">
                <a:solidFill>
                  <a:schemeClr val="tx1"/>
                </a:solidFill>
                <a:latin typeface="Arial" pitchFamily="-110" charset="0"/>
                <a:ea typeface="+mn-ea"/>
                <a:cs typeface="+mn-cs"/>
              </a:rPr>
              <a:t>with network protocols, a template might specifically target critical aspects of the</a:t>
            </a:r>
          </a:p>
          <a:p>
            <a:r>
              <a:rPr lang="en-US" sz="1200" b="0" kern="1200" baseline="0" dirty="0" smtClean="0">
                <a:solidFill>
                  <a:schemeClr val="tx1"/>
                </a:solidFill>
                <a:latin typeface="Arial" pitchFamily="-110" charset="0"/>
                <a:ea typeface="+mn-ea"/>
                <a:cs typeface="+mn-cs"/>
              </a:rPr>
              <a:t>protocol. The intent of using such templates is to increase the likelihood of locating</a:t>
            </a:r>
          </a:p>
          <a:p>
            <a:r>
              <a:rPr lang="en-US" sz="1200" b="0" kern="1200" baseline="0" dirty="0" smtClean="0">
                <a:solidFill>
                  <a:schemeClr val="tx1"/>
                </a:solidFill>
                <a:latin typeface="Arial" pitchFamily="-110" charset="0"/>
                <a:ea typeface="+mn-ea"/>
                <a:cs typeface="+mn-cs"/>
              </a:rPr>
              <a:t>bugs. The disadvantage is that the templates incorporate assumptions about the</a:t>
            </a:r>
          </a:p>
          <a:p>
            <a:r>
              <a:rPr lang="en-US" sz="1200" b="0" kern="1200" baseline="0" dirty="0" smtClean="0">
                <a:solidFill>
                  <a:schemeClr val="tx1"/>
                </a:solidFill>
                <a:latin typeface="Arial" pitchFamily="-110" charset="0"/>
                <a:ea typeface="+mn-ea"/>
                <a:cs typeface="+mn-cs"/>
              </a:rPr>
              <a:t>input. Hence bugs triggered by other forms of input would be missed. This suggests</a:t>
            </a:r>
          </a:p>
          <a:p>
            <a:r>
              <a:rPr lang="en-US" sz="1200" b="0" kern="1200" baseline="0" dirty="0" smtClean="0">
                <a:solidFill>
                  <a:schemeClr val="tx1"/>
                </a:solidFill>
                <a:latin typeface="Arial" pitchFamily="-110" charset="0"/>
                <a:ea typeface="+mn-ea"/>
                <a:cs typeface="+mn-cs"/>
              </a:rPr>
              <a:t>that a combination of these approaches is needed for a reasonably comprehensive</a:t>
            </a:r>
          </a:p>
          <a:p>
            <a:r>
              <a:rPr lang="en-US" sz="1200" b="0" kern="1200" baseline="0" dirty="0" smtClean="0">
                <a:solidFill>
                  <a:schemeClr val="tx1"/>
                </a:solidFill>
                <a:latin typeface="Arial" pitchFamily="-110" charset="0"/>
                <a:ea typeface="+mn-ea"/>
                <a:cs typeface="+mn-cs"/>
              </a:rPr>
              <a:t>coverage of the inputs.</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Professor Miller’s team has applied </a:t>
            </a:r>
            <a:r>
              <a:rPr lang="en-US" sz="1200" b="0" kern="1200" baseline="0" dirty="0" err="1" smtClean="0">
                <a:solidFill>
                  <a:schemeClr val="tx1"/>
                </a:solidFill>
                <a:latin typeface="Arial" pitchFamily="-110" charset="0"/>
                <a:ea typeface="+mn-ea"/>
                <a:cs typeface="+mn-cs"/>
              </a:rPr>
              <a:t>fuzzing</a:t>
            </a:r>
            <a:r>
              <a:rPr lang="en-US" sz="1200" b="0" kern="1200" baseline="0" dirty="0" smtClean="0">
                <a:solidFill>
                  <a:schemeClr val="tx1"/>
                </a:solidFill>
                <a:latin typeface="Arial" pitchFamily="-110" charset="0"/>
                <a:ea typeface="+mn-ea"/>
                <a:cs typeface="+mn-cs"/>
              </a:rPr>
              <a:t> tests to a number of common</a:t>
            </a:r>
          </a:p>
          <a:p>
            <a:r>
              <a:rPr lang="en-US" sz="1200" b="0" kern="1200" baseline="0" dirty="0" smtClean="0">
                <a:solidFill>
                  <a:schemeClr val="tx1"/>
                </a:solidFill>
                <a:latin typeface="Arial" pitchFamily="-110" charset="0"/>
                <a:ea typeface="+mn-ea"/>
                <a:cs typeface="+mn-cs"/>
              </a:rPr>
              <a:t>operating systems and applications. These include common command-line and GUI</a:t>
            </a:r>
          </a:p>
          <a:p>
            <a:r>
              <a:rPr lang="en-US" sz="1200" b="0" kern="1200" baseline="0" dirty="0" smtClean="0">
                <a:solidFill>
                  <a:schemeClr val="tx1"/>
                </a:solidFill>
                <a:latin typeface="Arial" pitchFamily="-110" charset="0"/>
                <a:ea typeface="+mn-ea"/>
                <a:cs typeface="+mn-cs"/>
              </a:rPr>
              <a:t>applications running on Linux, Windows NT, and, most recently, Mac OS X. The</a:t>
            </a:r>
          </a:p>
          <a:p>
            <a:r>
              <a:rPr lang="en-US" sz="1200" b="0" kern="1200" baseline="0" dirty="0" smtClean="0">
                <a:solidFill>
                  <a:schemeClr val="tx1"/>
                </a:solidFill>
                <a:latin typeface="Arial" pitchFamily="-110" charset="0"/>
                <a:ea typeface="+mn-ea"/>
                <a:cs typeface="+mn-cs"/>
              </a:rPr>
              <a:t>results of the latest tests are summarized in [MILL07], which identifies a number of</a:t>
            </a:r>
          </a:p>
          <a:p>
            <a:r>
              <a:rPr lang="en-US" sz="1200" b="0" kern="1200" baseline="0" dirty="0" smtClean="0">
                <a:solidFill>
                  <a:schemeClr val="tx1"/>
                </a:solidFill>
                <a:latin typeface="Arial" pitchFamily="-110" charset="0"/>
                <a:ea typeface="+mn-ea"/>
                <a:cs typeface="+mn-cs"/>
              </a:rPr>
              <a:t>programs with bugs in these various systems. Other organizations have used these</a:t>
            </a:r>
          </a:p>
          <a:p>
            <a:r>
              <a:rPr lang="en-US" sz="1200" b="0" kern="1200" baseline="0" dirty="0" smtClean="0">
                <a:solidFill>
                  <a:schemeClr val="tx1"/>
                </a:solidFill>
                <a:latin typeface="Arial" pitchFamily="-110" charset="0"/>
                <a:ea typeface="+mn-ea"/>
                <a:cs typeface="+mn-cs"/>
              </a:rPr>
              <a:t>tests on a variety of systems and software.</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While </a:t>
            </a:r>
            <a:r>
              <a:rPr lang="en-US" sz="1200" b="0" kern="1200" baseline="0" dirty="0" err="1" smtClean="0">
                <a:solidFill>
                  <a:schemeClr val="tx1"/>
                </a:solidFill>
                <a:latin typeface="Arial" pitchFamily="-110" charset="0"/>
                <a:ea typeface="+mn-ea"/>
                <a:cs typeface="+mn-cs"/>
              </a:rPr>
              <a:t>fuzzing</a:t>
            </a:r>
            <a:r>
              <a:rPr lang="en-US" sz="1200" b="0" kern="1200" baseline="0" dirty="0" smtClean="0">
                <a:solidFill>
                  <a:schemeClr val="tx1"/>
                </a:solidFill>
                <a:latin typeface="Arial" pitchFamily="-110" charset="0"/>
                <a:ea typeface="+mn-ea"/>
                <a:cs typeface="+mn-cs"/>
              </a:rPr>
              <a:t> is a conceptually very simple testing method, it does have its</a:t>
            </a:r>
          </a:p>
          <a:p>
            <a:r>
              <a:rPr lang="en-US" sz="1200" b="0" kern="1200" baseline="0" dirty="0" smtClean="0">
                <a:solidFill>
                  <a:schemeClr val="tx1"/>
                </a:solidFill>
                <a:latin typeface="Arial" pitchFamily="-110" charset="0"/>
                <a:ea typeface="+mn-ea"/>
                <a:cs typeface="+mn-cs"/>
              </a:rPr>
              <a:t>limitations. In general, </a:t>
            </a:r>
            <a:r>
              <a:rPr lang="en-US" sz="1200" b="0" kern="1200" baseline="0" dirty="0" err="1" smtClean="0">
                <a:solidFill>
                  <a:schemeClr val="tx1"/>
                </a:solidFill>
                <a:latin typeface="Arial" pitchFamily="-110" charset="0"/>
                <a:ea typeface="+mn-ea"/>
                <a:cs typeface="+mn-cs"/>
              </a:rPr>
              <a:t>fuzzing</a:t>
            </a:r>
            <a:r>
              <a:rPr lang="en-US" sz="1200" b="0" kern="1200" baseline="0" dirty="0" smtClean="0">
                <a:solidFill>
                  <a:schemeClr val="tx1"/>
                </a:solidFill>
                <a:latin typeface="Arial" pitchFamily="-110" charset="0"/>
                <a:ea typeface="+mn-ea"/>
                <a:cs typeface="+mn-cs"/>
              </a:rPr>
              <a:t> only identifies simple types of faults with handling of</a:t>
            </a:r>
          </a:p>
          <a:p>
            <a:r>
              <a:rPr lang="en-US" sz="1200" b="0" kern="1200" baseline="0" dirty="0" smtClean="0">
                <a:solidFill>
                  <a:schemeClr val="tx1"/>
                </a:solidFill>
                <a:latin typeface="Arial" pitchFamily="-110" charset="0"/>
                <a:ea typeface="+mn-ea"/>
                <a:cs typeface="+mn-cs"/>
              </a:rPr>
              <a:t>input. If a bug exists that is only triggered by a small number of very specific input</a:t>
            </a:r>
          </a:p>
          <a:p>
            <a:r>
              <a:rPr lang="en-US" sz="1200" b="0" kern="1200" baseline="0" dirty="0" smtClean="0">
                <a:solidFill>
                  <a:schemeClr val="tx1"/>
                </a:solidFill>
                <a:latin typeface="Arial" pitchFamily="-110" charset="0"/>
                <a:ea typeface="+mn-ea"/>
                <a:cs typeface="+mn-cs"/>
              </a:rPr>
              <a:t>values, </a:t>
            </a:r>
            <a:r>
              <a:rPr lang="en-US" sz="1200" b="0" kern="1200" baseline="0" dirty="0" err="1" smtClean="0">
                <a:solidFill>
                  <a:schemeClr val="tx1"/>
                </a:solidFill>
                <a:latin typeface="Arial" pitchFamily="-110" charset="0"/>
                <a:ea typeface="+mn-ea"/>
                <a:cs typeface="+mn-cs"/>
              </a:rPr>
              <a:t>fuzzing</a:t>
            </a:r>
            <a:r>
              <a:rPr lang="en-US" sz="1200" b="0" kern="1200" baseline="0" dirty="0" smtClean="0">
                <a:solidFill>
                  <a:schemeClr val="tx1"/>
                </a:solidFill>
                <a:latin typeface="Arial" pitchFamily="-110" charset="0"/>
                <a:ea typeface="+mn-ea"/>
                <a:cs typeface="+mn-cs"/>
              </a:rPr>
              <a:t> is unlikely to locate it. However, the types of bugs it does locate are</a:t>
            </a:r>
          </a:p>
          <a:p>
            <a:r>
              <a:rPr lang="en-US" sz="1200" b="0" kern="1200" baseline="0" dirty="0" smtClean="0">
                <a:solidFill>
                  <a:schemeClr val="tx1"/>
                </a:solidFill>
                <a:latin typeface="Arial" pitchFamily="-110" charset="0"/>
                <a:ea typeface="+mn-ea"/>
                <a:cs typeface="+mn-cs"/>
              </a:rPr>
              <a:t>very often serious and potentially exploitable. Hence it ought to be deployed as a</a:t>
            </a:r>
          </a:p>
          <a:p>
            <a:r>
              <a:rPr lang="en-US" sz="1200" b="0" kern="1200" baseline="0" dirty="0" smtClean="0">
                <a:solidFill>
                  <a:schemeClr val="tx1"/>
                </a:solidFill>
                <a:latin typeface="Arial" pitchFamily="-110" charset="0"/>
                <a:ea typeface="+mn-ea"/>
                <a:cs typeface="+mn-cs"/>
              </a:rPr>
              <a:t>component of any reasonably comprehensive testing strategy.</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A number of tools to perform </a:t>
            </a:r>
            <a:r>
              <a:rPr lang="en-US" sz="1200" b="0" kern="1200" baseline="0" dirty="0" err="1" smtClean="0">
                <a:solidFill>
                  <a:schemeClr val="tx1"/>
                </a:solidFill>
                <a:latin typeface="Arial" pitchFamily="-110" charset="0"/>
                <a:ea typeface="+mn-ea"/>
                <a:cs typeface="+mn-cs"/>
              </a:rPr>
              <a:t>fuzzing</a:t>
            </a:r>
            <a:r>
              <a:rPr lang="en-US" sz="1200" b="0" kern="1200" baseline="0" dirty="0" smtClean="0">
                <a:solidFill>
                  <a:schemeClr val="tx1"/>
                </a:solidFill>
                <a:latin typeface="Arial" pitchFamily="-110" charset="0"/>
                <a:ea typeface="+mn-ea"/>
                <a:cs typeface="+mn-cs"/>
              </a:rPr>
              <a:t> tests are now available and are used</a:t>
            </a:r>
          </a:p>
          <a:p>
            <a:r>
              <a:rPr lang="en-US" sz="1200" b="0" kern="1200" baseline="0" dirty="0" smtClean="0">
                <a:solidFill>
                  <a:schemeClr val="tx1"/>
                </a:solidFill>
                <a:latin typeface="Arial" pitchFamily="-110" charset="0"/>
                <a:ea typeface="+mn-ea"/>
                <a:cs typeface="+mn-cs"/>
              </a:rPr>
              <a:t>by organizations and individuals to evaluate security of programs and applications.</a:t>
            </a:r>
          </a:p>
          <a:p>
            <a:r>
              <a:rPr lang="en-US" sz="1200" b="0" kern="1200" baseline="0" dirty="0" smtClean="0">
                <a:solidFill>
                  <a:schemeClr val="tx1"/>
                </a:solidFill>
                <a:latin typeface="Arial" pitchFamily="-110" charset="0"/>
                <a:ea typeface="+mn-ea"/>
                <a:cs typeface="+mn-cs"/>
              </a:rPr>
              <a:t>They include the ability to fuzz command-line arguments, environment variables,</a:t>
            </a:r>
          </a:p>
          <a:p>
            <a:r>
              <a:rPr lang="en-US" sz="1200" b="0" kern="1200" baseline="0" dirty="0" smtClean="0">
                <a:solidFill>
                  <a:schemeClr val="tx1"/>
                </a:solidFill>
                <a:latin typeface="Arial" pitchFamily="-110" charset="0"/>
                <a:ea typeface="+mn-ea"/>
                <a:cs typeface="+mn-cs"/>
              </a:rPr>
              <a:t>Web applications, file formats, network protocols, and various forms of </a:t>
            </a:r>
            <a:r>
              <a:rPr lang="en-US" sz="1200" b="0" kern="1200" baseline="0" dirty="0" err="1" smtClean="0">
                <a:solidFill>
                  <a:schemeClr val="tx1"/>
                </a:solidFill>
                <a:latin typeface="Arial" pitchFamily="-110" charset="0"/>
                <a:ea typeface="+mn-ea"/>
                <a:cs typeface="+mn-cs"/>
              </a:rPr>
              <a:t>interprocess</a:t>
            </a:r>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communications. A number of suitable black box test tools, include </a:t>
            </a:r>
            <a:r>
              <a:rPr lang="en-US" sz="1200" b="0" kern="1200" baseline="0" dirty="0" err="1" smtClean="0">
                <a:solidFill>
                  <a:schemeClr val="tx1"/>
                </a:solidFill>
                <a:latin typeface="Arial" pitchFamily="-110" charset="0"/>
                <a:ea typeface="+mn-ea"/>
                <a:cs typeface="+mn-cs"/>
              </a:rPr>
              <a:t>fuzzing</a:t>
            </a:r>
            <a:r>
              <a:rPr lang="en-US" sz="1200" b="0" kern="1200" baseline="0" dirty="0" smtClean="0">
                <a:solidFill>
                  <a:schemeClr val="tx1"/>
                </a:solidFill>
                <a:latin typeface="Arial" pitchFamily="-110" charset="0"/>
                <a:ea typeface="+mn-ea"/>
                <a:cs typeface="+mn-cs"/>
              </a:rPr>
              <a:t> tests,</a:t>
            </a:r>
          </a:p>
          <a:p>
            <a:r>
              <a:rPr lang="en-US" sz="1200" b="0" kern="1200" baseline="0" dirty="0" smtClean="0">
                <a:solidFill>
                  <a:schemeClr val="tx1"/>
                </a:solidFill>
                <a:latin typeface="Arial" pitchFamily="-110" charset="0"/>
                <a:ea typeface="+mn-ea"/>
                <a:cs typeface="+mn-cs"/>
              </a:rPr>
              <a:t>are described in [MIRA05]. Such tools are being used by organizations to improve</a:t>
            </a:r>
          </a:p>
          <a:p>
            <a:r>
              <a:rPr lang="en-US" sz="1200" b="0" kern="1200" baseline="0" dirty="0" smtClean="0">
                <a:solidFill>
                  <a:schemeClr val="tx1"/>
                </a:solidFill>
                <a:latin typeface="Arial" pitchFamily="-110" charset="0"/>
                <a:ea typeface="+mn-ea"/>
                <a:cs typeface="+mn-cs"/>
              </a:rPr>
              <a:t>the security of their software. </a:t>
            </a:r>
            <a:r>
              <a:rPr lang="en-US" sz="1200" b="0" kern="1200" baseline="0" dirty="0" err="1" smtClean="0">
                <a:solidFill>
                  <a:schemeClr val="tx1"/>
                </a:solidFill>
                <a:latin typeface="Arial" pitchFamily="-110" charset="0"/>
                <a:ea typeface="+mn-ea"/>
                <a:cs typeface="+mn-cs"/>
              </a:rPr>
              <a:t>Fuzzing</a:t>
            </a:r>
            <a:r>
              <a:rPr lang="en-US" sz="1200" b="0" kern="1200" baseline="0" dirty="0" smtClean="0">
                <a:solidFill>
                  <a:schemeClr val="tx1"/>
                </a:solidFill>
                <a:latin typeface="Arial" pitchFamily="-110" charset="0"/>
                <a:ea typeface="+mn-ea"/>
                <a:cs typeface="+mn-cs"/>
              </a:rPr>
              <a:t> is also used by attackers to identify potentially</a:t>
            </a:r>
          </a:p>
          <a:p>
            <a:r>
              <a:rPr lang="en-US" sz="1200" b="0" kern="1200" baseline="0" dirty="0" smtClean="0">
                <a:solidFill>
                  <a:schemeClr val="tx1"/>
                </a:solidFill>
                <a:latin typeface="Arial" pitchFamily="-110" charset="0"/>
                <a:ea typeface="+mn-ea"/>
                <a:cs typeface="+mn-cs"/>
              </a:rPr>
              <a:t>useful bugs in commonly deployed software. Hence it is becoming increasingly</a:t>
            </a:r>
          </a:p>
          <a:p>
            <a:r>
              <a:rPr lang="en-US" sz="1200" b="0" kern="1200" baseline="0" dirty="0" smtClean="0">
                <a:solidFill>
                  <a:schemeClr val="tx1"/>
                </a:solidFill>
                <a:latin typeface="Arial" pitchFamily="-110" charset="0"/>
                <a:ea typeface="+mn-ea"/>
                <a:cs typeface="+mn-cs"/>
              </a:rPr>
              <a:t>important for developer and maintainers to also use this technique to locate and</a:t>
            </a:r>
          </a:p>
          <a:p>
            <a:r>
              <a:rPr lang="en-US" sz="1200" b="0" kern="1200" baseline="0" dirty="0" smtClean="0">
                <a:solidFill>
                  <a:schemeClr val="tx1"/>
                </a:solidFill>
                <a:latin typeface="Arial" pitchFamily="-110" charset="0"/>
                <a:ea typeface="+mn-ea"/>
                <a:cs typeface="+mn-cs"/>
              </a:rPr>
              <a:t>correct such bugs before they are found and exploited by attackers.</a:t>
            </a:r>
          </a:p>
          <a:p>
            <a:endParaRPr lang="en-US" b="0" dirty="0"/>
          </a:p>
        </p:txBody>
      </p:sp>
    </p:spTree>
    <p:extLst>
      <p:ext uri="{BB962C8B-B14F-4D97-AF65-F5344CB8AC3E}">
        <p14:creationId xmlns:p14="http://schemas.microsoft.com/office/powerpoint/2010/main" val="187063211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C6FBC9-8558-224D-9340-F4B7640A38B1}" type="slidenum">
              <a:rPr lang="en-AU"/>
              <a:pPr/>
              <a:t>113</a:t>
            </a:fld>
            <a:endParaRPr lang="en-AU"/>
          </a:p>
        </p:txBody>
      </p:sp>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p:txBody>
          <a:bodyPr/>
          <a:lstStyle/>
          <a:p>
            <a:r>
              <a:rPr lang="en-US" sz="1200" kern="1200" baseline="0" dirty="0" smtClean="0">
                <a:solidFill>
                  <a:schemeClr val="tx1"/>
                </a:solidFill>
                <a:latin typeface="Arial" pitchFamily="-110" charset="0"/>
                <a:ea typeface="+mn-ea"/>
                <a:cs typeface="+mn-cs"/>
              </a:rPr>
              <a:t>The second issue concerns the correspondence between the algorithm specified in</a:t>
            </a:r>
          </a:p>
          <a:p>
            <a:r>
              <a:rPr lang="en-US" sz="1200" kern="1200" baseline="0" dirty="0" smtClean="0">
                <a:solidFill>
                  <a:schemeClr val="tx1"/>
                </a:solidFill>
                <a:latin typeface="Arial" pitchFamily="-110" charset="0"/>
                <a:ea typeface="+mn-ea"/>
                <a:cs typeface="+mn-cs"/>
              </a:rPr>
              <a:t>some programming language and the machine instructions that are run to implement</a:t>
            </a:r>
          </a:p>
          <a:p>
            <a:r>
              <a:rPr lang="en-US" sz="1200" kern="1200" baseline="0" dirty="0" smtClean="0">
                <a:solidFill>
                  <a:schemeClr val="tx1"/>
                </a:solidFill>
                <a:latin typeface="Arial" pitchFamily="-110" charset="0"/>
                <a:ea typeface="+mn-ea"/>
                <a:cs typeface="+mn-cs"/>
              </a:rPr>
              <a:t>it. This issue is one that is largely ignored by most programmers. The assumption</a:t>
            </a:r>
          </a:p>
          <a:p>
            <a:r>
              <a:rPr lang="en-US" sz="1200" kern="1200" baseline="0" dirty="0" smtClean="0">
                <a:solidFill>
                  <a:schemeClr val="tx1"/>
                </a:solidFill>
                <a:latin typeface="Arial" pitchFamily="-110" charset="0"/>
                <a:ea typeface="+mn-ea"/>
                <a:cs typeface="+mn-cs"/>
              </a:rPr>
              <a:t>is that the compiler or interpreter does indeed generate or execute code that</a:t>
            </a:r>
          </a:p>
          <a:p>
            <a:r>
              <a:rPr lang="en-US" sz="1200" kern="1200" baseline="0" dirty="0" smtClean="0">
                <a:solidFill>
                  <a:schemeClr val="tx1"/>
                </a:solidFill>
                <a:latin typeface="Arial" pitchFamily="-110" charset="0"/>
                <a:ea typeface="+mn-ea"/>
                <a:cs typeface="+mn-cs"/>
              </a:rPr>
              <a:t>validly implements the language statements. When this is considered, the issue is</a:t>
            </a:r>
          </a:p>
          <a:p>
            <a:r>
              <a:rPr lang="en-US" sz="1200" kern="1200" baseline="0" dirty="0" smtClean="0">
                <a:solidFill>
                  <a:schemeClr val="tx1"/>
                </a:solidFill>
                <a:latin typeface="Arial" pitchFamily="-110" charset="0"/>
                <a:ea typeface="+mn-ea"/>
                <a:cs typeface="+mn-cs"/>
              </a:rPr>
              <a:t>typically one of efficiency, usually addressed by specifying the required level of</a:t>
            </a:r>
          </a:p>
          <a:p>
            <a:r>
              <a:rPr lang="en-US" sz="1200" kern="1200" baseline="0" dirty="0" smtClean="0">
                <a:solidFill>
                  <a:schemeClr val="tx1"/>
                </a:solidFill>
                <a:latin typeface="Arial" pitchFamily="-110" charset="0"/>
                <a:ea typeface="+mn-ea"/>
                <a:cs typeface="+mn-cs"/>
              </a:rPr>
              <a:t>optimization flags to the compiler.</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With compiled languages, as Ken Thompson famously noted in [THOM84], a</a:t>
            </a:r>
          </a:p>
          <a:p>
            <a:r>
              <a:rPr lang="en-US" sz="1200" kern="1200" baseline="0" dirty="0" smtClean="0">
                <a:solidFill>
                  <a:schemeClr val="tx1"/>
                </a:solidFill>
                <a:latin typeface="Arial" pitchFamily="-110" charset="0"/>
                <a:ea typeface="+mn-ea"/>
                <a:cs typeface="+mn-cs"/>
              </a:rPr>
              <a:t>malicious compiler programmer could include instructions in the compiler to emit</a:t>
            </a:r>
          </a:p>
          <a:p>
            <a:r>
              <a:rPr lang="en-US" sz="1200" kern="1200" baseline="0" dirty="0" smtClean="0">
                <a:solidFill>
                  <a:schemeClr val="tx1"/>
                </a:solidFill>
                <a:latin typeface="Arial" pitchFamily="-110" charset="0"/>
                <a:ea typeface="+mn-ea"/>
                <a:cs typeface="+mn-cs"/>
              </a:rPr>
              <a:t>additional code when some specific input statements were processed. These statements</a:t>
            </a:r>
          </a:p>
          <a:p>
            <a:r>
              <a:rPr lang="en-US" sz="1200" kern="1200" baseline="0" dirty="0" smtClean="0">
                <a:solidFill>
                  <a:schemeClr val="tx1"/>
                </a:solidFill>
                <a:latin typeface="Arial" pitchFamily="-110" charset="0"/>
                <a:ea typeface="+mn-ea"/>
                <a:cs typeface="+mn-cs"/>
              </a:rPr>
              <a:t>could even include part of the compiler, so that these changes could be reinserted</a:t>
            </a:r>
          </a:p>
          <a:p>
            <a:r>
              <a:rPr lang="en-US" sz="1200" kern="1200" baseline="0" dirty="0" smtClean="0">
                <a:solidFill>
                  <a:schemeClr val="tx1"/>
                </a:solidFill>
                <a:latin typeface="Arial" pitchFamily="-110" charset="0"/>
                <a:ea typeface="+mn-ea"/>
                <a:cs typeface="+mn-cs"/>
              </a:rPr>
              <a:t>when the compiler source code was compiled, even after all trace of them</a:t>
            </a:r>
          </a:p>
          <a:p>
            <a:r>
              <a:rPr lang="en-US" sz="1200" kern="1200" baseline="0" dirty="0" smtClean="0">
                <a:solidFill>
                  <a:schemeClr val="tx1"/>
                </a:solidFill>
                <a:latin typeface="Arial" pitchFamily="-110" charset="0"/>
                <a:ea typeface="+mn-ea"/>
                <a:cs typeface="+mn-cs"/>
              </a:rPr>
              <a:t>had been removed from the compiler source. If this were done, the only evidence</a:t>
            </a:r>
          </a:p>
          <a:p>
            <a:r>
              <a:rPr lang="en-US" sz="1200" kern="1200" baseline="0" dirty="0" smtClean="0">
                <a:solidFill>
                  <a:schemeClr val="tx1"/>
                </a:solidFill>
                <a:latin typeface="Arial" pitchFamily="-110" charset="0"/>
                <a:ea typeface="+mn-ea"/>
                <a:cs typeface="+mn-cs"/>
              </a:rPr>
              <a:t>of these changes would be found in the machine code. Locating this would require</a:t>
            </a:r>
          </a:p>
          <a:p>
            <a:r>
              <a:rPr lang="en-US" sz="1200" kern="1200" baseline="0" dirty="0" smtClean="0">
                <a:solidFill>
                  <a:schemeClr val="tx1"/>
                </a:solidFill>
                <a:latin typeface="Arial" pitchFamily="-110" charset="0"/>
                <a:ea typeface="+mn-ea"/>
                <a:cs typeface="+mn-cs"/>
              </a:rPr>
              <a:t>careful comparison of the generated machine code with the original source. For</a:t>
            </a:r>
          </a:p>
          <a:p>
            <a:r>
              <a:rPr lang="en-US" sz="1200" kern="1200" baseline="0" dirty="0" smtClean="0">
                <a:solidFill>
                  <a:schemeClr val="tx1"/>
                </a:solidFill>
                <a:latin typeface="Arial" pitchFamily="-110" charset="0"/>
                <a:ea typeface="+mn-ea"/>
                <a:cs typeface="+mn-cs"/>
              </a:rPr>
              <a:t>large programs, with many source files, this would be an exceedingly slow and difficult</a:t>
            </a:r>
          </a:p>
          <a:p>
            <a:r>
              <a:rPr lang="en-US" sz="1200" kern="1200" baseline="0" dirty="0" smtClean="0">
                <a:solidFill>
                  <a:schemeClr val="tx1"/>
                </a:solidFill>
                <a:latin typeface="Arial" pitchFamily="-110" charset="0"/>
                <a:ea typeface="+mn-ea"/>
                <a:cs typeface="+mn-cs"/>
              </a:rPr>
              <a:t>task, one that, in general, is very unlikely to be done.</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The development of trusted computer systems with very high assurance level</a:t>
            </a:r>
          </a:p>
          <a:p>
            <a:r>
              <a:rPr lang="en-US" sz="1200" kern="1200" baseline="0" dirty="0" smtClean="0">
                <a:solidFill>
                  <a:schemeClr val="tx1"/>
                </a:solidFill>
                <a:latin typeface="Arial" pitchFamily="-110" charset="0"/>
                <a:ea typeface="+mn-ea"/>
                <a:cs typeface="+mn-cs"/>
              </a:rPr>
              <a:t>is the one area where this level of checking is required. Specifically, certification</a:t>
            </a:r>
          </a:p>
          <a:p>
            <a:r>
              <a:rPr lang="en-US" sz="1200" kern="1200" baseline="0" dirty="0" smtClean="0">
                <a:solidFill>
                  <a:schemeClr val="tx1"/>
                </a:solidFill>
                <a:latin typeface="Arial" pitchFamily="-110" charset="0"/>
                <a:ea typeface="+mn-ea"/>
                <a:cs typeface="+mn-cs"/>
              </a:rPr>
              <a:t>of computer systems using a Common Criteria assurance level of EAL 7 requires</a:t>
            </a:r>
          </a:p>
          <a:p>
            <a:r>
              <a:rPr lang="en-US" sz="1200" kern="1200" baseline="0" dirty="0" smtClean="0">
                <a:solidFill>
                  <a:schemeClr val="tx1"/>
                </a:solidFill>
                <a:latin typeface="Arial" pitchFamily="-110" charset="0"/>
                <a:ea typeface="+mn-ea"/>
                <a:cs typeface="+mn-cs"/>
              </a:rPr>
              <a:t>validation of the correspondence among design, source code, and object code. We</a:t>
            </a:r>
          </a:p>
          <a:p>
            <a:r>
              <a:rPr lang="en-US" sz="1200" kern="1200" baseline="0" dirty="0" smtClean="0">
                <a:solidFill>
                  <a:schemeClr val="tx1"/>
                </a:solidFill>
                <a:latin typeface="Arial" pitchFamily="-110" charset="0"/>
                <a:ea typeface="+mn-ea"/>
                <a:cs typeface="+mn-cs"/>
              </a:rPr>
              <a:t>discuss this further in Chapter 13 .</a:t>
            </a:r>
            <a:endParaRPr lang="en-US" dirty="0"/>
          </a:p>
        </p:txBody>
      </p:sp>
    </p:spTree>
    <p:extLst>
      <p:ext uri="{BB962C8B-B14F-4D97-AF65-F5344CB8AC3E}">
        <p14:creationId xmlns:p14="http://schemas.microsoft.com/office/powerpoint/2010/main" val="359797757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4DFA35-2B9F-1C44-8C2E-7F869A927F01}" type="slidenum">
              <a:rPr lang="en-AU"/>
              <a:pPr/>
              <a:t>114</a:t>
            </a:fld>
            <a:endParaRPr lang="en-AU"/>
          </a:p>
        </p:txBody>
      </p:sp>
      <p:sp>
        <p:nvSpPr>
          <p:cNvPr id="261122" name="Rectangle 2"/>
          <p:cNvSpPr>
            <a:spLocks noGrp="1" noRot="1" noChangeAspect="1" noChangeArrowheads="1" noTextEdit="1"/>
          </p:cNvSpPr>
          <p:nvPr>
            <p:ph type="sldImg"/>
          </p:nvPr>
        </p:nvSpPr>
        <p:spPr>
          <a:ln/>
        </p:spPr>
      </p:sp>
      <p:sp>
        <p:nvSpPr>
          <p:cNvPr id="261123" name="Rectangle 3"/>
          <p:cNvSpPr>
            <a:spLocks noGrp="1" noChangeArrowheads="1"/>
          </p:cNvSpPr>
          <p:nvPr>
            <p:ph type="body" idx="1"/>
          </p:nvPr>
        </p:nvSpPr>
        <p:spPr/>
        <p:txBody>
          <a:bodyPr/>
          <a:lstStyle/>
          <a:p>
            <a:r>
              <a:rPr lang="en-US" sz="1200" b="0" kern="1200" baseline="0" dirty="0" smtClean="0">
                <a:solidFill>
                  <a:schemeClr val="tx1"/>
                </a:solidFill>
                <a:latin typeface="Arial" pitchFamily="-110" charset="0"/>
                <a:ea typeface="+mn-ea"/>
                <a:cs typeface="+mn-cs"/>
              </a:rPr>
              <a:t>Environment variables are a collection of string values inherited by each process</a:t>
            </a:r>
          </a:p>
          <a:p>
            <a:r>
              <a:rPr lang="en-US" sz="1200" b="0" kern="1200" baseline="0" dirty="0" smtClean="0">
                <a:solidFill>
                  <a:schemeClr val="tx1"/>
                </a:solidFill>
                <a:latin typeface="Arial" pitchFamily="-110" charset="0"/>
                <a:ea typeface="+mn-ea"/>
                <a:cs typeface="+mn-cs"/>
              </a:rPr>
              <a:t>from its parent that can affect the way a running process behaves. The operating system</a:t>
            </a:r>
          </a:p>
          <a:p>
            <a:r>
              <a:rPr lang="en-US" sz="1200" b="0" kern="1200" baseline="0" dirty="0" smtClean="0">
                <a:solidFill>
                  <a:schemeClr val="tx1"/>
                </a:solidFill>
                <a:latin typeface="Arial" pitchFamily="-110" charset="0"/>
                <a:ea typeface="+mn-ea"/>
                <a:cs typeface="+mn-cs"/>
              </a:rPr>
              <a:t>includes these in the process’s memory when it is constructed. By default, they</a:t>
            </a:r>
          </a:p>
          <a:p>
            <a:r>
              <a:rPr lang="en-US" sz="1200" b="0" kern="1200" baseline="0" dirty="0" smtClean="0">
                <a:solidFill>
                  <a:schemeClr val="tx1"/>
                </a:solidFill>
                <a:latin typeface="Arial" pitchFamily="-110" charset="0"/>
                <a:ea typeface="+mn-ea"/>
                <a:cs typeface="+mn-cs"/>
              </a:rPr>
              <a:t>are a copy of the parent’s environment variables. However, the request to execute a</a:t>
            </a:r>
          </a:p>
          <a:p>
            <a:r>
              <a:rPr lang="en-US" sz="1200" b="0" kern="1200" baseline="0" dirty="0" smtClean="0">
                <a:solidFill>
                  <a:schemeClr val="tx1"/>
                </a:solidFill>
                <a:latin typeface="Arial" pitchFamily="-110" charset="0"/>
                <a:ea typeface="+mn-ea"/>
                <a:cs typeface="+mn-cs"/>
              </a:rPr>
              <a:t>new program can specify a new collection of values to use instead. A program can</a:t>
            </a:r>
          </a:p>
          <a:p>
            <a:r>
              <a:rPr lang="en-US" sz="1200" b="0" kern="1200" baseline="0" dirty="0" smtClean="0">
                <a:solidFill>
                  <a:schemeClr val="tx1"/>
                </a:solidFill>
                <a:latin typeface="Arial" pitchFamily="-110" charset="0"/>
                <a:ea typeface="+mn-ea"/>
                <a:cs typeface="+mn-cs"/>
              </a:rPr>
              <a:t>modify the environment variables in its process at any time, and these in turn will be</a:t>
            </a:r>
          </a:p>
          <a:p>
            <a:r>
              <a:rPr lang="en-US" sz="1200" b="0" kern="1200" baseline="0" dirty="0" smtClean="0">
                <a:solidFill>
                  <a:schemeClr val="tx1"/>
                </a:solidFill>
                <a:latin typeface="Arial" pitchFamily="-110" charset="0"/>
                <a:ea typeface="+mn-ea"/>
                <a:cs typeface="+mn-cs"/>
              </a:rPr>
              <a:t>passed to its children. Some environment variable names are well known and used</a:t>
            </a:r>
          </a:p>
          <a:p>
            <a:r>
              <a:rPr lang="en-US" sz="1200" b="0" kern="1200" baseline="0" dirty="0" smtClean="0">
                <a:solidFill>
                  <a:schemeClr val="tx1"/>
                </a:solidFill>
                <a:latin typeface="Arial" pitchFamily="-110" charset="0"/>
                <a:ea typeface="+mn-ea"/>
                <a:cs typeface="+mn-cs"/>
              </a:rPr>
              <a:t>by many programs and the operating system. Others may be custom to a specific</a:t>
            </a:r>
          </a:p>
          <a:p>
            <a:r>
              <a:rPr lang="en-US" sz="1200" b="0" kern="1200" baseline="0" dirty="0" smtClean="0">
                <a:solidFill>
                  <a:schemeClr val="tx1"/>
                </a:solidFill>
                <a:latin typeface="Arial" pitchFamily="-110" charset="0"/>
                <a:ea typeface="+mn-ea"/>
                <a:cs typeface="+mn-cs"/>
              </a:rPr>
              <a:t>program. Environment variables are used on a wide variety of operating systems,</a:t>
            </a:r>
          </a:p>
          <a:p>
            <a:r>
              <a:rPr lang="en-US" sz="1200" b="0" kern="1200" baseline="0" dirty="0" smtClean="0">
                <a:solidFill>
                  <a:schemeClr val="tx1"/>
                </a:solidFill>
                <a:latin typeface="Arial" pitchFamily="-110" charset="0"/>
                <a:ea typeface="+mn-ea"/>
                <a:cs typeface="+mn-cs"/>
              </a:rPr>
              <a:t>including all UNIX variants, DOS and Microsoft Windows systems, and others.</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Well-known environment variables include the variable PATH, which specifies</a:t>
            </a:r>
          </a:p>
          <a:p>
            <a:r>
              <a:rPr lang="en-US" sz="1200" b="0" kern="1200" baseline="0" dirty="0" smtClean="0">
                <a:solidFill>
                  <a:schemeClr val="tx1"/>
                </a:solidFill>
                <a:latin typeface="Arial" pitchFamily="-110" charset="0"/>
                <a:ea typeface="+mn-ea"/>
                <a:cs typeface="+mn-cs"/>
              </a:rPr>
              <a:t>the set of directories to search for any given command; IFS, which specifies the</a:t>
            </a:r>
          </a:p>
          <a:p>
            <a:r>
              <a:rPr lang="en-US" sz="1200" b="0" kern="1200" baseline="0" dirty="0" smtClean="0">
                <a:solidFill>
                  <a:schemeClr val="tx1"/>
                </a:solidFill>
                <a:latin typeface="Arial" pitchFamily="-110" charset="0"/>
                <a:ea typeface="+mn-ea"/>
                <a:cs typeface="+mn-cs"/>
              </a:rPr>
              <a:t>word boundaries in a shell script; and LD_LIBRARY_PATH, which specifies the list of</a:t>
            </a:r>
          </a:p>
          <a:p>
            <a:r>
              <a:rPr lang="en-US" sz="1200" b="0" kern="1200" baseline="0" dirty="0" smtClean="0">
                <a:solidFill>
                  <a:schemeClr val="tx1"/>
                </a:solidFill>
                <a:latin typeface="Arial" pitchFamily="-110" charset="0"/>
                <a:ea typeface="+mn-ea"/>
                <a:cs typeface="+mn-cs"/>
              </a:rPr>
              <a:t>directories to search for dynamically loadable libraries. All of these have been used</a:t>
            </a:r>
          </a:p>
          <a:p>
            <a:r>
              <a:rPr lang="en-US" sz="1200" b="0" kern="1200" baseline="0" dirty="0" smtClean="0">
                <a:solidFill>
                  <a:schemeClr val="tx1"/>
                </a:solidFill>
                <a:latin typeface="Arial" pitchFamily="-110" charset="0"/>
                <a:ea typeface="+mn-ea"/>
                <a:cs typeface="+mn-cs"/>
              </a:rPr>
              <a:t>to attack programs.</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The security concern for a program is that these provide another path for</a:t>
            </a:r>
          </a:p>
          <a:p>
            <a:r>
              <a:rPr lang="en-US" sz="1200" b="0" kern="1200" baseline="0" dirty="0" smtClean="0">
                <a:solidFill>
                  <a:schemeClr val="tx1"/>
                </a:solidFill>
                <a:latin typeface="Arial" pitchFamily="-110" charset="0"/>
                <a:ea typeface="+mn-ea"/>
                <a:cs typeface="+mn-cs"/>
              </a:rPr>
              <a:t>untrusted data to enter a program and hence need to be validated. The most common</a:t>
            </a:r>
          </a:p>
          <a:p>
            <a:r>
              <a:rPr lang="en-US" sz="1200" b="0" kern="1200" baseline="0" dirty="0" smtClean="0">
                <a:solidFill>
                  <a:schemeClr val="tx1"/>
                </a:solidFill>
                <a:latin typeface="Arial" pitchFamily="-110" charset="0"/>
                <a:ea typeface="+mn-ea"/>
                <a:cs typeface="+mn-cs"/>
              </a:rPr>
              <a:t>use of these variables in an attack is by a local user on some system attempting</a:t>
            </a:r>
          </a:p>
          <a:p>
            <a:r>
              <a:rPr lang="en-US" sz="1200" b="0" kern="1200" baseline="0" dirty="0" smtClean="0">
                <a:solidFill>
                  <a:schemeClr val="tx1"/>
                </a:solidFill>
                <a:latin typeface="Arial" pitchFamily="-110" charset="0"/>
                <a:ea typeface="+mn-ea"/>
                <a:cs typeface="+mn-cs"/>
              </a:rPr>
              <a:t>to gain increased privileges on the system. The goal is to subvert a program that</a:t>
            </a:r>
          </a:p>
          <a:p>
            <a:r>
              <a:rPr lang="en-US" sz="1200" b="0" kern="1200" baseline="0" dirty="0" smtClean="0">
                <a:solidFill>
                  <a:schemeClr val="tx1"/>
                </a:solidFill>
                <a:latin typeface="Arial" pitchFamily="-110" charset="0"/>
                <a:ea typeface="+mn-ea"/>
                <a:cs typeface="+mn-cs"/>
              </a:rPr>
              <a:t>grants superuser or administrator privileges, coercing it to run code of the attacker’s</a:t>
            </a:r>
          </a:p>
          <a:p>
            <a:r>
              <a:rPr lang="en-US" sz="1200" b="0" kern="1200" baseline="0" dirty="0" smtClean="0">
                <a:solidFill>
                  <a:schemeClr val="tx1"/>
                </a:solidFill>
                <a:latin typeface="Arial" pitchFamily="-110" charset="0"/>
                <a:ea typeface="+mn-ea"/>
                <a:cs typeface="+mn-cs"/>
              </a:rPr>
              <a:t>selection with these higher privileges.</a:t>
            </a:r>
            <a:endParaRPr lang="en-US" b="0" dirty="0">
              <a:latin typeface="Times" pitchFamily="-110" charset="0"/>
            </a:endParaRPr>
          </a:p>
        </p:txBody>
      </p:sp>
    </p:spTree>
    <p:extLst>
      <p:ext uri="{BB962C8B-B14F-4D97-AF65-F5344CB8AC3E}">
        <p14:creationId xmlns:p14="http://schemas.microsoft.com/office/powerpoint/2010/main" val="291694601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75A159-D742-4049-A804-AD00F671CC7E}" type="slidenum">
              <a:rPr lang="en-AU"/>
              <a:pPr/>
              <a:t>115</a:t>
            </a:fld>
            <a:endParaRPr lang="en-AU"/>
          </a:p>
        </p:txBody>
      </p:sp>
      <p:sp>
        <p:nvSpPr>
          <p:cNvPr id="263170" name="Rectangle 2"/>
          <p:cNvSpPr>
            <a:spLocks noGrp="1" noRot="1" noChangeAspect="1" noChangeArrowheads="1" noTextEdit="1"/>
          </p:cNvSpPr>
          <p:nvPr>
            <p:ph type="sldImg"/>
          </p:nvPr>
        </p:nvSpPr>
        <p:spPr>
          <a:ln/>
        </p:spPr>
      </p:sp>
      <p:sp>
        <p:nvSpPr>
          <p:cNvPr id="263171" name="Rectangle 3"/>
          <p:cNvSpPr>
            <a:spLocks noGrp="1" noChangeArrowheads="1"/>
          </p:cNvSpPr>
          <p:nvPr>
            <p:ph type="body" idx="1"/>
          </p:nvPr>
        </p:nvSpPr>
        <p:spPr/>
        <p:txBody>
          <a:bodyPr/>
          <a:lstStyle/>
          <a:p>
            <a:r>
              <a:rPr lang="en-US" sz="1200" kern="1200" baseline="0" dirty="0" smtClean="0">
                <a:solidFill>
                  <a:schemeClr val="tx1"/>
                </a:solidFill>
                <a:latin typeface="Arial" pitchFamily="-110" charset="0"/>
                <a:ea typeface="+mn-ea"/>
                <a:cs typeface="+mn-cs"/>
              </a:rPr>
              <a:t>Some of the earliest attacks using environment variables targeted shell scripts</a:t>
            </a:r>
          </a:p>
          <a:p>
            <a:r>
              <a:rPr lang="en-US" sz="1200" kern="1200" baseline="0" dirty="0" smtClean="0">
                <a:solidFill>
                  <a:schemeClr val="tx1"/>
                </a:solidFill>
                <a:latin typeface="Arial" pitchFamily="-110" charset="0"/>
                <a:ea typeface="+mn-ea"/>
                <a:cs typeface="+mn-cs"/>
              </a:rPr>
              <a:t>that executed with the privileges of their owner rather than the user running them.</a:t>
            </a:r>
          </a:p>
          <a:p>
            <a:r>
              <a:rPr lang="en-US" sz="1200" kern="1200" baseline="0" dirty="0" smtClean="0">
                <a:solidFill>
                  <a:schemeClr val="tx1"/>
                </a:solidFill>
                <a:latin typeface="Arial" pitchFamily="-110" charset="0"/>
                <a:ea typeface="+mn-ea"/>
                <a:cs typeface="+mn-cs"/>
              </a:rPr>
              <a:t>Consider the simple example script shown in Figure 11.6a . This script, which might</a:t>
            </a:r>
          </a:p>
          <a:p>
            <a:r>
              <a:rPr lang="en-US" sz="1200" kern="1200" baseline="0" dirty="0" smtClean="0">
                <a:solidFill>
                  <a:schemeClr val="tx1"/>
                </a:solidFill>
                <a:latin typeface="Arial" pitchFamily="-110" charset="0"/>
                <a:ea typeface="+mn-ea"/>
                <a:cs typeface="+mn-cs"/>
              </a:rPr>
              <a:t>be used by an ISP, takes the identity of some user, strips any domain specification if</a:t>
            </a:r>
          </a:p>
          <a:p>
            <a:r>
              <a:rPr lang="en-US" sz="1200" kern="1200" baseline="0" dirty="0" smtClean="0">
                <a:solidFill>
                  <a:schemeClr val="tx1"/>
                </a:solidFill>
                <a:latin typeface="Arial" pitchFamily="-110" charset="0"/>
                <a:ea typeface="+mn-ea"/>
                <a:cs typeface="+mn-cs"/>
              </a:rPr>
              <a:t>included, and then retrieves the mapping for that user to an IP address. Because that</a:t>
            </a:r>
          </a:p>
          <a:p>
            <a:r>
              <a:rPr lang="en-US" sz="1200" kern="1200" baseline="0" dirty="0" smtClean="0">
                <a:solidFill>
                  <a:schemeClr val="tx1"/>
                </a:solidFill>
                <a:latin typeface="Arial" pitchFamily="-110" charset="0"/>
                <a:ea typeface="+mn-ea"/>
                <a:cs typeface="+mn-cs"/>
              </a:rPr>
              <a:t>information is held in a directory of privileged user accounting information, general</a:t>
            </a:r>
          </a:p>
          <a:p>
            <a:r>
              <a:rPr lang="en-US" sz="1200" kern="1200" baseline="0" dirty="0" smtClean="0">
                <a:solidFill>
                  <a:schemeClr val="tx1"/>
                </a:solidFill>
                <a:latin typeface="Arial" pitchFamily="-110" charset="0"/>
                <a:ea typeface="+mn-ea"/>
                <a:cs typeface="+mn-cs"/>
              </a:rPr>
              <a:t>access to that directory is not granted. Instead the script is run with the privileges</a:t>
            </a:r>
          </a:p>
          <a:p>
            <a:r>
              <a:rPr lang="en-US" sz="1200" kern="1200" baseline="0" dirty="0" smtClean="0">
                <a:solidFill>
                  <a:schemeClr val="tx1"/>
                </a:solidFill>
                <a:latin typeface="Arial" pitchFamily="-110" charset="0"/>
                <a:ea typeface="+mn-ea"/>
                <a:cs typeface="+mn-cs"/>
              </a:rPr>
              <a:t>of its owner, which does have access to the relevant directory. This type of simple</a:t>
            </a:r>
          </a:p>
          <a:p>
            <a:r>
              <a:rPr lang="en-US" sz="1200" kern="1200" baseline="0" dirty="0" smtClean="0">
                <a:solidFill>
                  <a:schemeClr val="tx1"/>
                </a:solidFill>
                <a:latin typeface="Arial" pitchFamily="-110" charset="0"/>
                <a:ea typeface="+mn-ea"/>
                <a:cs typeface="+mn-cs"/>
              </a:rPr>
              <a:t>utility script is very common on many systems. However, it contains a number of</a:t>
            </a:r>
          </a:p>
          <a:p>
            <a:r>
              <a:rPr lang="en-US" sz="1200" kern="1200" baseline="0" dirty="0" smtClean="0">
                <a:solidFill>
                  <a:schemeClr val="tx1"/>
                </a:solidFill>
                <a:latin typeface="Arial" pitchFamily="-110" charset="0"/>
                <a:ea typeface="+mn-ea"/>
                <a:cs typeface="+mn-cs"/>
              </a:rPr>
              <a:t>serious flaws. The first concerns the interaction with the PATH environment variable.</a:t>
            </a:r>
          </a:p>
          <a:p>
            <a:r>
              <a:rPr lang="en-US" sz="1200" kern="1200" baseline="0" dirty="0" smtClean="0">
                <a:solidFill>
                  <a:schemeClr val="tx1"/>
                </a:solidFill>
                <a:latin typeface="Arial" pitchFamily="-110" charset="0"/>
                <a:ea typeface="+mn-ea"/>
                <a:cs typeface="+mn-cs"/>
              </a:rPr>
              <a:t>This simple script calls two separate programs: </a:t>
            </a:r>
            <a:r>
              <a:rPr lang="en-US" sz="1200" kern="1200" baseline="0" dirty="0" err="1" smtClean="0">
                <a:solidFill>
                  <a:schemeClr val="tx1"/>
                </a:solidFill>
                <a:latin typeface="Arial" pitchFamily="-110" charset="0"/>
                <a:ea typeface="+mn-ea"/>
                <a:cs typeface="+mn-cs"/>
              </a:rPr>
              <a:t>sed</a:t>
            </a:r>
            <a:r>
              <a:rPr lang="en-US" sz="1200" kern="1200" baseline="0" dirty="0" smtClean="0">
                <a:solidFill>
                  <a:schemeClr val="tx1"/>
                </a:solidFill>
                <a:latin typeface="Arial" pitchFamily="-110" charset="0"/>
                <a:ea typeface="+mn-ea"/>
                <a:cs typeface="+mn-cs"/>
              </a:rPr>
              <a:t> and </a:t>
            </a:r>
            <a:r>
              <a:rPr lang="en-US" sz="1200" kern="1200" baseline="0" dirty="0" err="1" smtClean="0">
                <a:solidFill>
                  <a:schemeClr val="tx1"/>
                </a:solidFill>
                <a:latin typeface="Arial" pitchFamily="-110" charset="0"/>
                <a:ea typeface="+mn-ea"/>
                <a:cs typeface="+mn-cs"/>
              </a:rPr>
              <a:t>grep</a:t>
            </a:r>
            <a:r>
              <a:rPr lang="en-US" sz="1200" kern="1200" baseline="0" dirty="0" smtClean="0">
                <a:solidFill>
                  <a:schemeClr val="tx1"/>
                </a:solidFill>
                <a:latin typeface="Arial" pitchFamily="-110" charset="0"/>
                <a:ea typeface="+mn-ea"/>
                <a:cs typeface="+mn-cs"/>
              </a:rPr>
              <a:t>. The programmer</a:t>
            </a:r>
          </a:p>
          <a:p>
            <a:r>
              <a:rPr lang="en-US" sz="1200" kern="1200" baseline="0" dirty="0" smtClean="0">
                <a:solidFill>
                  <a:schemeClr val="tx1"/>
                </a:solidFill>
                <a:latin typeface="Arial" pitchFamily="-110" charset="0"/>
                <a:ea typeface="+mn-ea"/>
                <a:cs typeface="+mn-cs"/>
              </a:rPr>
              <a:t>assumes that the standard system versions of these scripts would be called. But</a:t>
            </a:r>
          </a:p>
          <a:p>
            <a:r>
              <a:rPr lang="en-US" sz="1200" kern="1200" baseline="0" dirty="0" smtClean="0">
                <a:solidFill>
                  <a:schemeClr val="tx1"/>
                </a:solidFill>
                <a:latin typeface="Arial" pitchFamily="-110" charset="0"/>
                <a:ea typeface="+mn-ea"/>
                <a:cs typeface="+mn-cs"/>
              </a:rPr>
              <a:t>they are specified just by their filename. To locate the actual program, the shell will</a:t>
            </a:r>
          </a:p>
          <a:p>
            <a:r>
              <a:rPr lang="en-US" sz="1200" kern="1200" baseline="0" dirty="0" smtClean="0">
                <a:solidFill>
                  <a:schemeClr val="tx1"/>
                </a:solidFill>
                <a:latin typeface="Arial" pitchFamily="-110" charset="0"/>
                <a:ea typeface="+mn-ea"/>
                <a:cs typeface="+mn-cs"/>
              </a:rPr>
              <a:t>search each directory named in the PATH variable for a file with the desired name.</a:t>
            </a:r>
          </a:p>
          <a:p>
            <a:r>
              <a:rPr lang="en-US" sz="1200" kern="1200" baseline="0" dirty="0" smtClean="0">
                <a:solidFill>
                  <a:schemeClr val="tx1"/>
                </a:solidFill>
                <a:latin typeface="Arial" pitchFamily="-110" charset="0"/>
                <a:ea typeface="+mn-ea"/>
                <a:cs typeface="+mn-cs"/>
              </a:rPr>
              <a:t>The attacker simply has to redefine the PATH variable to include a directory they</a:t>
            </a:r>
          </a:p>
          <a:p>
            <a:r>
              <a:rPr lang="en-US" sz="1200" kern="1200" baseline="0" dirty="0" smtClean="0">
                <a:solidFill>
                  <a:schemeClr val="tx1"/>
                </a:solidFill>
                <a:latin typeface="Arial" pitchFamily="-110" charset="0"/>
                <a:ea typeface="+mn-ea"/>
                <a:cs typeface="+mn-cs"/>
              </a:rPr>
              <a:t>control, which contains a program called </a:t>
            </a:r>
            <a:r>
              <a:rPr lang="en-US" sz="1200" kern="1200" baseline="0" dirty="0" err="1" smtClean="0">
                <a:solidFill>
                  <a:schemeClr val="tx1"/>
                </a:solidFill>
                <a:latin typeface="Arial" pitchFamily="-110" charset="0"/>
                <a:ea typeface="+mn-ea"/>
                <a:cs typeface="+mn-cs"/>
              </a:rPr>
              <a:t>grep</a:t>
            </a:r>
            <a:r>
              <a:rPr lang="en-US" sz="1200" kern="1200" baseline="0" dirty="0" smtClean="0">
                <a:solidFill>
                  <a:schemeClr val="tx1"/>
                </a:solidFill>
                <a:latin typeface="Arial" pitchFamily="-110" charset="0"/>
                <a:ea typeface="+mn-ea"/>
                <a:cs typeface="+mn-cs"/>
              </a:rPr>
              <a:t>, for example. Then when this script</a:t>
            </a:r>
          </a:p>
          <a:p>
            <a:r>
              <a:rPr lang="en-US" sz="1200" kern="1200" baseline="0" dirty="0" smtClean="0">
                <a:solidFill>
                  <a:schemeClr val="tx1"/>
                </a:solidFill>
                <a:latin typeface="Arial" pitchFamily="-110" charset="0"/>
                <a:ea typeface="+mn-ea"/>
                <a:cs typeface="+mn-cs"/>
              </a:rPr>
              <a:t>is run, the attacker’s </a:t>
            </a:r>
            <a:r>
              <a:rPr lang="en-US" sz="1200" kern="1200" baseline="0" dirty="0" err="1" smtClean="0">
                <a:solidFill>
                  <a:schemeClr val="tx1"/>
                </a:solidFill>
                <a:latin typeface="Arial" pitchFamily="-110" charset="0"/>
                <a:ea typeface="+mn-ea"/>
                <a:cs typeface="+mn-cs"/>
              </a:rPr>
              <a:t>grep</a:t>
            </a:r>
            <a:r>
              <a:rPr lang="en-US" sz="1200" kern="1200" baseline="0" dirty="0" smtClean="0">
                <a:solidFill>
                  <a:schemeClr val="tx1"/>
                </a:solidFill>
                <a:latin typeface="Arial" pitchFamily="-110" charset="0"/>
                <a:ea typeface="+mn-ea"/>
                <a:cs typeface="+mn-cs"/>
              </a:rPr>
              <a:t> program is called instead of the standard system version.</a:t>
            </a:r>
          </a:p>
          <a:p>
            <a:r>
              <a:rPr lang="en-US" sz="1200" kern="1200" baseline="0" dirty="0" smtClean="0">
                <a:solidFill>
                  <a:schemeClr val="tx1"/>
                </a:solidFill>
                <a:latin typeface="Arial" pitchFamily="-110" charset="0"/>
                <a:ea typeface="+mn-ea"/>
                <a:cs typeface="+mn-cs"/>
              </a:rPr>
              <a:t>This program can do whatever the attacker desires, with the privileges granted to the</a:t>
            </a:r>
          </a:p>
          <a:p>
            <a:r>
              <a:rPr lang="en-US" sz="1200" kern="1200" baseline="0" dirty="0" smtClean="0">
                <a:solidFill>
                  <a:schemeClr val="tx1"/>
                </a:solidFill>
                <a:latin typeface="Arial" pitchFamily="-110" charset="0"/>
                <a:ea typeface="+mn-ea"/>
                <a:cs typeface="+mn-cs"/>
              </a:rPr>
              <a:t>shell script. To address this vulnerability the script could be rewritten to use absolute</a:t>
            </a:r>
          </a:p>
          <a:p>
            <a:r>
              <a:rPr lang="en-US" sz="1200" kern="1200" baseline="0" dirty="0" smtClean="0">
                <a:solidFill>
                  <a:schemeClr val="tx1"/>
                </a:solidFill>
                <a:latin typeface="Arial" pitchFamily="-110" charset="0"/>
                <a:ea typeface="+mn-ea"/>
                <a:cs typeface="+mn-cs"/>
              </a:rPr>
              <a:t>names for each program. This avoids the use of the PATH variable, though at a cost</a:t>
            </a:r>
          </a:p>
          <a:p>
            <a:r>
              <a:rPr lang="en-US" sz="1200" kern="1200" baseline="0" dirty="0" smtClean="0">
                <a:solidFill>
                  <a:schemeClr val="tx1"/>
                </a:solidFill>
                <a:latin typeface="Arial" pitchFamily="-110" charset="0"/>
                <a:ea typeface="+mn-ea"/>
                <a:cs typeface="+mn-cs"/>
              </a:rPr>
              <a:t>in readability and portability. Alternatively, the PATH variable could be reset to a</a:t>
            </a:r>
          </a:p>
          <a:p>
            <a:r>
              <a:rPr lang="en-US" sz="1200" kern="1200" baseline="0" dirty="0" smtClean="0">
                <a:solidFill>
                  <a:schemeClr val="tx1"/>
                </a:solidFill>
                <a:latin typeface="Arial" pitchFamily="-110" charset="0"/>
                <a:ea typeface="+mn-ea"/>
                <a:cs typeface="+mn-cs"/>
              </a:rPr>
              <a:t>known default value by the script, as shown in Figure 11.6b . Unfortunately, this version</a:t>
            </a:r>
          </a:p>
          <a:p>
            <a:r>
              <a:rPr lang="en-US" sz="1200" kern="1200" baseline="0" dirty="0" smtClean="0">
                <a:solidFill>
                  <a:schemeClr val="tx1"/>
                </a:solidFill>
                <a:latin typeface="Arial" pitchFamily="-110" charset="0"/>
                <a:ea typeface="+mn-ea"/>
                <a:cs typeface="+mn-cs"/>
              </a:rPr>
              <a:t>of the script is still vulnerable, this time due to the IFS variable. This is used</a:t>
            </a:r>
          </a:p>
          <a:p>
            <a:r>
              <a:rPr lang="en-US" sz="1200" kern="1200" baseline="0" dirty="0" smtClean="0">
                <a:solidFill>
                  <a:schemeClr val="tx1"/>
                </a:solidFill>
                <a:latin typeface="Arial" pitchFamily="-110" charset="0"/>
                <a:ea typeface="+mn-ea"/>
                <a:cs typeface="+mn-cs"/>
              </a:rPr>
              <a:t>to separate the words that form a line of commands. It defaults to a space, tab, or</a:t>
            </a:r>
          </a:p>
          <a:p>
            <a:r>
              <a:rPr lang="en-US" sz="1200" kern="1200" baseline="0" dirty="0" smtClean="0">
                <a:solidFill>
                  <a:schemeClr val="tx1"/>
                </a:solidFill>
                <a:latin typeface="Arial" pitchFamily="-110" charset="0"/>
                <a:ea typeface="+mn-ea"/>
                <a:cs typeface="+mn-cs"/>
              </a:rPr>
              <a:t>newline character. However, it can be set to any sequence of characters. Consider</a:t>
            </a:r>
          </a:p>
          <a:p>
            <a:r>
              <a:rPr lang="en-US" sz="1200" kern="1200" baseline="0" dirty="0" smtClean="0">
                <a:solidFill>
                  <a:schemeClr val="tx1"/>
                </a:solidFill>
                <a:latin typeface="Arial" pitchFamily="-110" charset="0"/>
                <a:ea typeface="+mn-ea"/>
                <a:cs typeface="+mn-cs"/>
              </a:rPr>
              <a:t>the effect of including the “=” character in this set. Then the assignment of a new</a:t>
            </a:r>
          </a:p>
          <a:p>
            <a:r>
              <a:rPr lang="en-US" sz="1200" kern="1200" baseline="0" dirty="0" smtClean="0">
                <a:solidFill>
                  <a:schemeClr val="tx1"/>
                </a:solidFill>
                <a:latin typeface="Arial" pitchFamily="-110" charset="0"/>
                <a:ea typeface="+mn-ea"/>
                <a:cs typeface="+mn-cs"/>
              </a:rPr>
              <a:t>value to the PATH variable is interpreted as a command to execute the program</a:t>
            </a:r>
          </a:p>
          <a:p>
            <a:r>
              <a:rPr lang="en-US" sz="1200" kern="1200" baseline="0" dirty="0" smtClean="0">
                <a:solidFill>
                  <a:schemeClr val="tx1"/>
                </a:solidFill>
                <a:latin typeface="Arial" pitchFamily="-110" charset="0"/>
                <a:ea typeface="+mn-ea"/>
                <a:cs typeface="+mn-cs"/>
              </a:rPr>
              <a:t>PATH with the list of directories as its argument. If the attacker has also changed the</a:t>
            </a:r>
          </a:p>
          <a:p>
            <a:r>
              <a:rPr lang="en-US" sz="1200" kern="1200" baseline="0" dirty="0" smtClean="0">
                <a:solidFill>
                  <a:schemeClr val="tx1"/>
                </a:solidFill>
                <a:latin typeface="Arial" pitchFamily="-110" charset="0"/>
                <a:ea typeface="+mn-ea"/>
                <a:cs typeface="+mn-cs"/>
              </a:rPr>
              <a:t>PATH variable to include a directory with an attack program PATH, then this will be</a:t>
            </a:r>
          </a:p>
          <a:p>
            <a:r>
              <a:rPr lang="en-US" sz="1200" kern="1200" baseline="0" dirty="0" smtClean="0">
                <a:solidFill>
                  <a:schemeClr val="tx1"/>
                </a:solidFill>
                <a:latin typeface="Arial" pitchFamily="-110" charset="0"/>
                <a:ea typeface="+mn-ea"/>
                <a:cs typeface="+mn-cs"/>
              </a:rPr>
              <a:t>executed when the script is run. It is essentially impossible to prevent this form of</a:t>
            </a:r>
          </a:p>
          <a:p>
            <a:r>
              <a:rPr lang="en-US" sz="1200" kern="1200" baseline="0" dirty="0" smtClean="0">
                <a:solidFill>
                  <a:schemeClr val="tx1"/>
                </a:solidFill>
                <a:latin typeface="Arial" pitchFamily="-110" charset="0"/>
                <a:ea typeface="+mn-ea"/>
                <a:cs typeface="+mn-cs"/>
              </a:rPr>
              <a:t>attack on a shell script. In the worst case, if the script executes as the root user, then</a:t>
            </a:r>
          </a:p>
          <a:p>
            <a:r>
              <a:rPr lang="en-US" sz="1200" kern="1200" baseline="0" dirty="0" smtClean="0">
                <a:solidFill>
                  <a:schemeClr val="tx1"/>
                </a:solidFill>
                <a:latin typeface="Arial" pitchFamily="-110" charset="0"/>
                <a:ea typeface="+mn-ea"/>
                <a:cs typeface="+mn-cs"/>
              </a:rPr>
              <a:t>total compromise of the system is possible. Some recent UNIX systems do block</a:t>
            </a:r>
          </a:p>
          <a:p>
            <a:r>
              <a:rPr lang="en-US" sz="1200" kern="1200" baseline="0" dirty="0" smtClean="0">
                <a:solidFill>
                  <a:schemeClr val="tx1"/>
                </a:solidFill>
                <a:latin typeface="Arial" pitchFamily="-110" charset="0"/>
                <a:ea typeface="+mn-ea"/>
                <a:cs typeface="+mn-cs"/>
              </a:rPr>
              <a:t>the setting of critical environment variables such as these for programs executing as</a:t>
            </a:r>
          </a:p>
          <a:p>
            <a:r>
              <a:rPr lang="en-US" sz="1200" kern="1200" baseline="0" dirty="0" smtClean="0">
                <a:solidFill>
                  <a:schemeClr val="tx1"/>
                </a:solidFill>
                <a:latin typeface="Arial" pitchFamily="-110" charset="0"/>
                <a:ea typeface="+mn-ea"/>
                <a:cs typeface="+mn-cs"/>
              </a:rPr>
              <a:t>root. However, that does not prevent attacks on programs running as other users,</a:t>
            </a:r>
          </a:p>
          <a:p>
            <a:r>
              <a:rPr lang="en-US" sz="1200" kern="1200" baseline="0" dirty="0" smtClean="0">
                <a:solidFill>
                  <a:schemeClr val="tx1"/>
                </a:solidFill>
                <a:latin typeface="Arial" pitchFamily="-110" charset="0"/>
                <a:ea typeface="+mn-ea"/>
                <a:cs typeface="+mn-cs"/>
              </a:rPr>
              <a:t>possibly with greater access to the system.</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It is generally recognized that writing secure, privileged shell scripts is very</a:t>
            </a:r>
          </a:p>
          <a:p>
            <a:r>
              <a:rPr lang="en-US" sz="1200" kern="1200" baseline="0" dirty="0" smtClean="0">
                <a:solidFill>
                  <a:schemeClr val="tx1"/>
                </a:solidFill>
                <a:latin typeface="Arial" pitchFamily="-110" charset="0"/>
                <a:ea typeface="+mn-ea"/>
                <a:cs typeface="+mn-cs"/>
              </a:rPr>
              <a:t>difficult. Hence their use is strongly discouraged. At best, the recommendation is</a:t>
            </a:r>
          </a:p>
          <a:p>
            <a:r>
              <a:rPr lang="en-US" sz="1200" kern="1200" baseline="0" dirty="0" smtClean="0">
                <a:solidFill>
                  <a:schemeClr val="tx1"/>
                </a:solidFill>
                <a:latin typeface="Arial" pitchFamily="-110" charset="0"/>
                <a:ea typeface="+mn-ea"/>
                <a:cs typeface="+mn-cs"/>
              </a:rPr>
              <a:t>to change only the group, rather than user, identity and to reset all critical environment</a:t>
            </a:r>
          </a:p>
          <a:p>
            <a:r>
              <a:rPr lang="en-US" sz="1200" kern="1200" baseline="0" dirty="0" smtClean="0">
                <a:solidFill>
                  <a:schemeClr val="tx1"/>
                </a:solidFill>
                <a:latin typeface="Arial" pitchFamily="-110" charset="0"/>
                <a:ea typeface="+mn-ea"/>
                <a:cs typeface="+mn-cs"/>
              </a:rPr>
              <a:t>variables. This at least ensures the attack cannot gain superuser privileges.</a:t>
            </a:r>
          </a:p>
          <a:p>
            <a:r>
              <a:rPr lang="en-US" sz="1200" kern="1200" baseline="0" dirty="0" smtClean="0">
                <a:solidFill>
                  <a:schemeClr val="tx1"/>
                </a:solidFill>
                <a:latin typeface="Arial" pitchFamily="-110" charset="0"/>
                <a:ea typeface="+mn-ea"/>
                <a:cs typeface="+mn-cs"/>
              </a:rPr>
              <a:t>If a scripted application is needed, the best solution is to use a compiled wrapper</a:t>
            </a:r>
          </a:p>
          <a:p>
            <a:r>
              <a:rPr lang="en-US" sz="1200" kern="1200" baseline="0" dirty="0" smtClean="0">
                <a:solidFill>
                  <a:schemeClr val="tx1"/>
                </a:solidFill>
                <a:latin typeface="Arial" pitchFamily="-110" charset="0"/>
                <a:ea typeface="+mn-ea"/>
                <a:cs typeface="+mn-cs"/>
              </a:rPr>
              <a:t>program to call it. The change of owner or group is done using the compiled</a:t>
            </a:r>
          </a:p>
          <a:p>
            <a:r>
              <a:rPr lang="en-US" sz="1200" kern="1200" baseline="0" dirty="0" smtClean="0">
                <a:solidFill>
                  <a:schemeClr val="tx1"/>
                </a:solidFill>
                <a:latin typeface="Arial" pitchFamily="-110" charset="0"/>
                <a:ea typeface="+mn-ea"/>
                <a:cs typeface="+mn-cs"/>
              </a:rPr>
              <a:t>program, which then constructs a suitably safe set of environment variables before</a:t>
            </a:r>
          </a:p>
          <a:p>
            <a:r>
              <a:rPr lang="en-US" sz="1200" kern="1200" baseline="0" dirty="0" smtClean="0">
                <a:solidFill>
                  <a:schemeClr val="tx1"/>
                </a:solidFill>
                <a:latin typeface="Arial" pitchFamily="-110" charset="0"/>
                <a:ea typeface="+mn-ea"/>
                <a:cs typeface="+mn-cs"/>
              </a:rPr>
              <a:t>calling the desired script. Correctly implemented, this provides a safe mechanism</a:t>
            </a:r>
          </a:p>
          <a:p>
            <a:r>
              <a:rPr lang="en-US" sz="1200" kern="1200" baseline="0" dirty="0" smtClean="0">
                <a:solidFill>
                  <a:schemeClr val="tx1"/>
                </a:solidFill>
                <a:latin typeface="Arial" pitchFamily="-110" charset="0"/>
                <a:ea typeface="+mn-ea"/>
                <a:cs typeface="+mn-cs"/>
              </a:rPr>
              <a:t>for executing such scripts. A very good example of this approach is the use of the</a:t>
            </a:r>
          </a:p>
          <a:p>
            <a:r>
              <a:rPr lang="en-US" sz="1200" kern="1200" baseline="0" dirty="0" err="1" smtClean="0">
                <a:solidFill>
                  <a:schemeClr val="tx1"/>
                </a:solidFill>
                <a:latin typeface="Arial" pitchFamily="-110" charset="0"/>
                <a:ea typeface="+mn-ea"/>
                <a:cs typeface="+mn-cs"/>
              </a:rPr>
              <a:t>suexec</a:t>
            </a:r>
            <a:r>
              <a:rPr lang="en-US" sz="1200" kern="1200" baseline="0" dirty="0" smtClean="0">
                <a:solidFill>
                  <a:schemeClr val="tx1"/>
                </a:solidFill>
                <a:latin typeface="Arial" pitchFamily="-110" charset="0"/>
                <a:ea typeface="+mn-ea"/>
                <a:cs typeface="+mn-cs"/>
              </a:rPr>
              <a:t> wrapper program by the Apache Web server to execute user CGI scripts.</a:t>
            </a:r>
          </a:p>
          <a:p>
            <a:r>
              <a:rPr lang="en-US" sz="1200" kern="1200" baseline="0" dirty="0" smtClean="0">
                <a:solidFill>
                  <a:schemeClr val="tx1"/>
                </a:solidFill>
                <a:latin typeface="Arial" pitchFamily="-110" charset="0"/>
                <a:ea typeface="+mn-ea"/>
                <a:cs typeface="+mn-cs"/>
              </a:rPr>
              <a:t>The wrapper program performs a rigorous set of security checks before constructing</a:t>
            </a:r>
          </a:p>
          <a:p>
            <a:r>
              <a:rPr lang="en-US" sz="1200" kern="1200" baseline="0" dirty="0" smtClean="0">
                <a:solidFill>
                  <a:schemeClr val="tx1"/>
                </a:solidFill>
                <a:latin typeface="Arial" pitchFamily="-110" charset="0"/>
                <a:ea typeface="+mn-ea"/>
                <a:cs typeface="+mn-cs"/>
              </a:rPr>
              <a:t>a safe environment and running the specified script.</a:t>
            </a:r>
          </a:p>
        </p:txBody>
      </p:sp>
    </p:spTree>
    <p:extLst>
      <p:ext uri="{BB962C8B-B14F-4D97-AF65-F5344CB8AC3E}">
        <p14:creationId xmlns:p14="http://schemas.microsoft.com/office/powerpoint/2010/main" val="217661940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D835DF-7442-734E-856B-208E7CFB1EAD}" type="slidenum">
              <a:rPr lang="en-AU"/>
              <a:pPr/>
              <a:t>116</a:t>
            </a:fld>
            <a:endParaRPr lang="en-AU"/>
          </a:p>
        </p:txBody>
      </p:sp>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p:txBody>
          <a:bodyPr/>
          <a:lstStyle/>
          <a:p>
            <a:r>
              <a:rPr lang="en-US" sz="1200" kern="1200" baseline="0" dirty="0" smtClean="0">
                <a:solidFill>
                  <a:schemeClr val="tx1"/>
                </a:solidFill>
                <a:latin typeface="Arial" pitchFamily="-110" charset="0"/>
                <a:ea typeface="+mn-ea"/>
                <a:cs typeface="+mn-cs"/>
              </a:rPr>
              <a:t>Even if a compiled program is run with elevated privileges, it may still be</a:t>
            </a:r>
          </a:p>
          <a:p>
            <a:r>
              <a:rPr lang="en-US" sz="1200" kern="1200" baseline="0" dirty="0" smtClean="0">
                <a:solidFill>
                  <a:schemeClr val="tx1"/>
                </a:solidFill>
                <a:latin typeface="Arial" pitchFamily="-110" charset="0"/>
                <a:ea typeface="+mn-ea"/>
                <a:cs typeface="+mn-cs"/>
              </a:rPr>
              <a:t>vulnerable to attacks using environment variables. If this program executes another</a:t>
            </a:r>
          </a:p>
          <a:p>
            <a:r>
              <a:rPr lang="en-US" sz="1200" kern="1200" baseline="0" dirty="0" smtClean="0">
                <a:solidFill>
                  <a:schemeClr val="tx1"/>
                </a:solidFill>
                <a:latin typeface="Arial" pitchFamily="-110" charset="0"/>
                <a:ea typeface="+mn-ea"/>
                <a:cs typeface="+mn-cs"/>
              </a:rPr>
              <a:t>program, depending on the command used to do this, the PATH variable may still</a:t>
            </a:r>
          </a:p>
          <a:p>
            <a:r>
              <a:rPr lang="en-US" sz="1200" kern="1200" baseline="0" dirty="0" smtClean="0">
                <a:solidFill>
                  <a:schemeClr val="tx1"/>
                </a:solidFill>
                <a:latin typeface="Arial" pitchFamily="-110" charset="0"/>
                <a:ea typeface="+mn-ea"/>
                <a:cs typeface="+mn-cs"/>
              </a:rPr>
              <a:t>be used to locate it. Hence any such program must reset this to known safe values</a:t>
            </a:r>
          </a:p>
          <a:p>
            <a:r>
              <a:rPr lang="en-US" sz="1200" kern="1200" baseline="0" dirty="0" smtClean="0">
                <a:solidFill>
                  <a:schemeClr val="tx1"/>
                </a:solidFill>
                <a:latin typeface="Arial" pitchFamily="-110" charset="0"/>
                <a:ea typeface="+mn-ea"/>
                <a:cs typeface="+mn-cs"/>
              </a:rPr>
              <a:t>first. This at least can be done securely. However, there are other vulnerabilities.</a:t>
            </a:r>
          </a:p>
          <a:p>
            <a:r>
              <a:rPr lang="en-US" sz="1200" kern="1200" baseline="0" dirty="0" smtClean="0">
                <a:solidFill>
                  <a:schemeClr val="tx1"/>
                </a:solidFill>
                <a:latin typeface="Arial" pitchFamily="-110" charset="0"/>
                <a:ea typeface="+mn-ea"/>
                <a:cs typeface="+mn-cs"/>
              </a:rPr>
              <a:t>Essentially all programs on modern computer systems use functionality provided</a:t>
            </a:r>
          </a:p>
          <a:p>
            <a:r>
              <a:rPr lang="en-US" sz="1200" kern="1200" baseline="0" dirty="0" smtClean="0">
                <a:solidFill>
                  <a:schemeClr val="tx1"/>
                </a:solidFill>
                <a:latin typeface="Arial" pitchFamily="-110" charset="0"/>
                <a:ea typeface="+mn-ea"/>
                <a:cs typeface="+mn-cs"/>
              </a:rPr>
              <a:t>by standard library routines. When the program is compiled and linked, the code</a:t>
            </a:r>
          </a:p>
          <a:p>
            <a:r>
              <a:rPr lang="en-US" sz="1200" kern="1200" baseline="0" dirty="0" smtClean="0">
                <a:solidFill>
                  <a:schemeClr val="tx1"/>
                </a:solidFill>
                <a:latin typeface="Arial" pitchFamily="-110" charset="0"/>
                <a:ea typeface="+mn-ea"/>
                <a:cs typeface="+mn-cs"/>
              </a:rPr>
              <a:t>for these standard libraries could be included in the executable program file. This</a:t>
            </a:r>
          </a:p>
          <a:p>
            <a:r>
              <a:rPr lang="en-US" sz="1200" kern="1200" baseline="0" dirty="0" smtClean="0">
                <a:solidFill>
                  <a:schemeClr val="tx1"/>
                </a:solidFill>
                <a:latin typeface="Arial" pitchFamily="-110" charset="0"/>
                <a:ea typeface="+mn-ea"/>
                <a:cs typeface="+mn-cs"/>
              </a:rPr>
              <a:t>is known as a static link. With the use of static links every program loads its own</a:t>
            </a:r>
          </a:p>
          <a:p>
            <a:r>
              <a:rPr lang="en-US" sz="1200" kern="1200" baseline="0" dirty="0" smtClean="0">
                <a:solidFill>
                  <a:schemeClr val="tx1"/>
                </a:solidFill>
                <a:latin typeface="Arial" pitchFamily="-110" charset="0"/>
                <a:ea typeface="+mn-ea"/>
                <a:cs typeface="+mn-cs"/>
              </a:rPr>
              <a:t>copy of these standard libraries into the computer’s memory. This is wasteful, as</a:t>
            </a:r>
          </a:p>
          <a:p>
            <a:r>
              <a:rPr lang="en-US" sz="1200" kern="1200" baseline="0" dirty="0" smtClean="0">
                <a:solidFill>
                  <a:schemeClr val="tx1"/>
                </a:solidFill>
                <a:latin typeface="Arial" pitchFamily="-110" charset="0"/>
                <a:ea typeface="+mn-ea"/>
                <a:cs typeface="+mn-cs"/>
              </a:rPr>
              <a:t>all these copies of code are identical. Hence most modern systems support the</a:t>
            </a:r>
          </a:p>
          <a:p>
            <a:r>
              <a:rPr lang="en-US" sz="1200" kern="1200" baseline="0" dirty="0" smtClean="0">
                <a:solidFill>
                  <a:schemeClr val="tx1"/>
                </a:solidFill>
                <a:latin typeface="Arial" pitchFamily="-110" charset="0"/>
                <a:ea typeface="+mn-ea"/>
                <a:cs typeface="+mn-cs"/>
              </a:rPr>
              <a:t>concept of dynamic linking. A dynamically linked executable program does not</a:t>
            </a:r>
          </a:p>
          <a:p>
            <a:r>
              <a:rPr lang="en-US" sz="1200" kern="1200" baseline="0" dirty="0" smtClean="0">
                <a:solidFill>
                  <a:schemeClr val="tx1"/>
                </a:solidFill>
                <a:latin typeface="Arial" pitchFamily="-110" charset="0"/>
                <a:ea typeface="+mn-ea"/>
                <a:cs typeface="+mn-cs"/>
              </a:rPr>
              <a:t>include the code for common libraries, but rather has a table of names and pointers</a:t>
            </a:r>
          </a:p>
          <a:p>
            <a:r>
              <a:rPr lang="en-US" sz="1200" kern="1200" baseline="0" dirty="0" smtClean="0">
                <a:solidFill>
                  <a:schemeClr val="tx1"/>
                </a:solidFill>
                <a:latin typeface="Arial" pitchFamily="-110" charset="0"/>
                <a:ea typeface="+mn-ea"/>
                <a:cs typeface="+mn-cs"/>
              </a:rPr>
              <a:t>to all the functions it needs to use. When the program is loaded into a process, this</a:t>
            </a:r>
          </a:p>
          <a:p>
            <a:r>
              <a:rPr lang="en-US" sz="1200" kern="1200" baseline="0" dirty="0" smtClean="0">
                <a:solidFill>
                  <a:schemeClr val="tx1"/>
                </a:solidFill>
                <a:latin typeface="Arial" pitchFamily="-110" charset="0"/>
                <a:ea typeface="+mn-ea"/>
                <a:cs typeface="+mn-cs"/>
              </a:rPr>
              <a:t>table is resolved to reference a single copy of any library, shared by all processes</a:t>
            </a:r>
          </a:p>
          <a:p>
            <a:r>
              <a:rPr lang="en-US" sz="1200" kern="1200" baseline="0" dirty="0" smtClean="0">
                <a:solidFill>
                  <a:schemeClr val="tx1"/>
                </a:solidFill>
                <a:latin typeface="Arial" pitchFamily="-110" charset="0"/>
                <a:ea typeface="+mn-ea"/>
                <a:cs typeface="+mn-cs"/>
              </a:rPr>
              <a:t>needing it on the system. However, there are reasons why different programs may</a:t>
            </a:r>
          </a:p>
          <a:p>
            <a:r>
              <a:rPr lang="en-US" sz="1200" kern="1200" baseline="0" dirty="0" smtClean="0">
                <a:solidFill>
                  <a:schemeClr val="tx1"/>
                </a:solidFill>
                <a:latin typeface="Arial" pitchFamily="-110" charset="0"/>
                <a:ea typeface="+mn-ea"/>
                <a:cs typeface="+mn-cs"/>
              </a:rPr>
              <a:t>need different versions of libraries with the same name. Hence there is usually</a:t>
            </a:r>
          </a:p>
          <a:p>
            <a:r>
              <a:rPr lang="en-US" sz="1200" kern="1200" baseline="0" dirty="0" smtClean="0">
                <a:solidFill>
                  <a:schemeClr val="tx1"/>
                </a:solidFill>
                <a:latin typeface="Arial" pitchFamily="-110" charset="0"/>
                <a:ea typeface="+mn-ea"/>
                <a:cs typeface="+mn-cs"/>
              </a:rPr>
              <a:t>a way to specify a list of directories to search for dynamically loaded libraries.</a:t>
            </a:r>
          </a:p>
          <a:p>
            <a:r>
              <a:rPr lang="en-US" sz="1200" kern="1200" baseline="0" dirty="0" smtClean="0">
                <a:solidFill>
                  <a:schemeClr val="tx1"/>
                </a:solidFill>
                <a:latin typeface="Arial" pitchFamily="-110" charset="0"/>
                <a:ea typeface="+mn-ea"/>
                <a:cs typeface="+mn-cs"/>
              </a:rPr>
              <a:t>On many UNIX systems this is the LD_LIBRARY_PATH environment variable. Its</a:t>
            </a:r>
          </a:p>
          <a:p>
            <a:r>
              <a:rPr lang="en-US" sz="1200" kern="1200" baseline="0" dirty="0" smtClean="0">
                <a:solidFill>
                  <a:schemeClr val="tx1"/>
                </a:solidFill>
                <a:latin typeface="Arial" pitchFamily="-110" charset="0"/>
                <a:ea typeface="+mn-ea"/>
                <a:cs typeface="+mn-cs"/>
              </a:rPr>
              <a:t>use does provide a degree of flexibility with dynamic libraries. But again it also</a:t>
            </a:r>
          </a:p>
          <a:p>
            <a:r>
              <a:rPr lang="en-US" sz="1200" kern="1200" baseline="0" dirty="0" smtClean="0">
                <a:solidFill>
                  <a:schemeClr val="tx1"/>
                </a:solidFill>
                <a:latin typeface="Arial" pitchFamily="-110" charset="0"/>
                <a:ea typeface="+mn-ea"/>
                <a:cs typeface="+mn-cs"/>
              </a:rPr>
              <a:t>introduces a possible mechanism for attack. The attacker constructs a custom version</a:t>
            </a:r>
          </a:p>
          <a:p>
            <a:r>
              <a:rPr lang="en-US" sz="1200" kern="1200" baseline="0" dirty="0" smtClean="0">
                <a:solidFill>
                  <a:schemeClr val="tx1"/>
                </a:solidFill>
                <a:latin typeface="Arial" pitchFamily="-110" charset="0"/>
                <a:ea typeface="+mn-ea"/>
                <a:cs typeface="+mn-cs"/>
              </a:rPr>
              <a:t>of a common library, placing the desired attack code in a function known</a:t>
            </a:r>
          </a:p>
          <a:p>
            <a:r>
              <a:rPr lang="en-US" sz="1200" kern="1200" baseline="0" dirty="0" smtClean="0">
                <a:solidFill>
                  <a:schemeClr val="tx1"/>
                </a:solidFill>
                <a:latin typeface="Arial" pitchFamily="-110" charset="0"/>
                <a:ea typeface="+mn-ea"/>
                <a:cs typeface="+mn-cs"/>
              </a:rPr>
              <a:t>to be used by some target, dynamically linked program. Then by setting the</a:t>
            </a:r>
          </a:p>
          <a:p>
            <a:r>
              <a:rPr lang="en-US" sz="1200" kern="1200" baseline="0" dirty="0" smtClean="0">
                <a:solidFill>
                  <a:schemeClr val="tx1"/>
                </a:solidFill>
                <a:latin typeface="Arial" pitchFamily="-110" charset="0"/>
                <a:ea typeface="+mn-ea"/>
                <a:cs typeface="+mn-cs"/>
              </a:rPr>
              <a:t>LD_LIBRARY_PATH variable to reference the attacker’s copy of the library first,</a:t>
            </a:r>
          </a:p>
          <a:p>
            <a:r>
              <a:rPr lang="en-US" sz="1200" kern="1200" baseline="0" dirty="0" smtClean="0">
                <a:solidFill>
                  <a:schemeClr val="tx1"/>
                </a:solidFill>
                <a:latin typeface="Arial" pitchFamily="-110" charset="0"/>
                <a:ea typeface="+mn-ea"/>
                <a:cs typeface="+mn-cs"/>
              </a:rPr>
              <a:t>when the target program is run and calls the known function, the attacker’s code is</a:t>
            </a:r>
          </a:p>
          <a:p>
            <a:r>
              <a:rPr lang="en-US" sz="1200" kern="1200" baseline="0" dirty="0" smtClean="0">
                <a:solidFill>
                  <a:schemeClr val="tx1"/>
                </a:solidFill>
                <a:latin typeface="Arial" pitchFamily="-110" charset="0"/>
                <a:ea typeface="+mn-ea"/>
                <a:cs typeface="+mn-cs"/>
              </a:rPr>
              <a:t>run with the privileges of the target program. To prevent this type of attack, a statically</a:t>
            </a:r>
          </a:p>
          <a:p>
            <a:r>
              <a:rPr lang="en-US" sz="1200" kern="1200" baseline="0" dirty="0" smtClean="0">
                <a:solidFill>
                  <a:schemeClr val="tx1"/>
                </a:solidFill>
                <a:latin typeface="Arial" pitchFamily="-110" charset="0"/>
                <a:ea typeface="+mn-ea"/>
                <a:cs typeface="+mn-cs"/>
              </a:rPr>
              <a:t>linked executable can be used, at a cost of memory efficiency. Alternatively,</a:t>
            </a:r>
          </a:p>
          <a:p>
            <a:r>
              <a:rPr lang="en-US" sz="1200" kern="1200" baseline="0" dirty="0" smtClean="0">
                <a:solidFill>
                  <a:schemeClr val="tx1"/>
                </a:solidFill>
                <a:latin typeface="Arial" pitchFamily="-110" charset="0"/>
                <a:ea typeface="+mn-ea"/>
                <a:cs typeface="+mn-cs"/>
              </a:rPr>
              <a:t>again some modern operating systems block the use of this environment variable</a:t>
            </a:r>
          </a:p>
          <a:p>
            <a:r>
              <a:rPr lang="en-US" sz="1200" kern="1200" baseline="0" dirty="0" smtClean="0">
                <a:solidFill>
                  <a:schemeClr val="tx1"/>
                </a:solidFill>
                <a:latin typeface="Arial" pitchFamily="-110" charset="0"/>
                <a:ea typeface="+mn-ea"/>
                <a:cs typeface="+mn-cs"/>
              </a:rPr>
              <a:t>when the program executed runs with different privileges.</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Lastly, apart from the standard environment variables, many programs use</a:t>
            </a:r>
          </a:p>
          <a:p>
            <a:r>
              <a:rPr lang="en-US" sz="1200" kern="1200" baseline="0" dirty="0" smtClean="0">
                <a:solidFill>
                  <a:schemeClr val="tx1"/>
                </a:solidFill>
                <a:latin typeface="Arial" pitchFamily="-110" charset="0"/>
                <a:ea typeface="+mn-ea"/>
                <a:cs typeface="+mn-cs"/>
              </a:rPr>
              <a:t>custom variables to permit users to generically change their behavior just by</a:t>
            </a:r>
          </a:p>
          <a:p>
            <a:r>
              <a:rPr lang="en-US" sz="1200" kern="1200" baseline="0" dirty="0" smtClean="0">
                <a:solidFill>
                  <a:schemeClr val="tx1"/>
                </a:solidFill>
                <a:latin typeface="Arial" pitchFamily="-110" charset="0"/>
                <a:ea typeface="+mn-ea"/>
                <a:cs typeface="+mn-cs"/>
              </a:rPr>
              <a:t>setting appropriate values for these variables in their startup scripts. Again, such</a:t>
            </a:r>
          </a:p>
          <a:p>
            <a:r>
              <a:rPr lang="en-US" sz="1200" kern="1200" baseline="0" dirty="0" smtClean="0">
                <a:solidFill>
                  <a:schemeClr val="tx1"/>
                </a:solidFill>
                <a:latin typeface="Arial" pitchFamily="-110" charset="0"/>
                <a:ea typeface="+mn-ea"/>
                <a:cs typeface="+mn-cs"/>
              </a:rPr>
              <a:t>use means these variables constitute untrusted input to the program that needs</a:t>
            </a:r>
          </a:p>
          <a:p>
            <a:r>
              <a:rPr lang="en-US" sz="1200" kern="1200" baseline="0" dirty="0" smtClean="0">
                <a:solidFill>
                  <a:schemeClr val="tx1"/>
                </a:solidFill>
                <a:latin typeface="Arial" pitchFamily="-110" charset="0"/>
                <a:ea typeface="+mn-ea"/>
                <a:cs typeface="+mn-cs"/>
              </a:rPr>
              <a:t>to be validated. One particular danger is to merge values from such a variable</a:t>
            </a:r>
          </a:p>
          <a:p>
            <a:r>
              <a:rPr lang="en-US" sz="1200" kern="1200" baseline="0" dirty="0" smtClean="0">
                <a:solidFill>
                  <a:schemeClr val="tx1"/>
                </a:solidFill>
                <a:latin typeface="Arial" pitchFamily="-110" charset="0"/>
                <a:ea typeface="+mn-ea"/>
                <a:cs typeface="+mn-cs"/>
              </a:rPr>
              <a:t>with other information into some buffer. Unless due care is taken, a buffer overflow</a:t>
            </a:r>
          </a:p>
          <a:p>
            <a:r>
              <a:rPr lang="en-US" sz="1200" kern="1200" baseline="0" dirty="0" smtClean="0">
                <a:solidFill>
                  <a:schemeClr val="tx1"/>
                </a:solidFill>
                <a:latin typeface="Arial" pitchFamily="-110" charset="0"/>
                <a:ea typeface="+mn-ea"/>
                <a:cs typeface="+mn-cs"/>
              </a:rPr>
              <a:t>can occur, with consequences as we discuss in Chapter 10 . Alternatively,</a:t>
            </a:r>
          </a:p>
          <a:p>
            <a:r>
              <a:rPr lang="en-US" sz="1200" kern="1200" baseline="0" dirty="0" smtClean="0">
                <a:solidFill>
                  <a:schemeClr val="tx1"/>
                </a:solidFill>
                <a:latin typeface="Arial" pitchFamily="-110" charset="0"/>
                <a:ea typeface="+mn-ea"/>
                <a:cs typeface="+mn-cs"/>
              </a:rPr>
              <a:t>any of the issues with correct interpretation of textual information we discuss in</a:t>
            </a:r>
          </a:p>
          <a:p>
            <a:r>
              <a:rPr lang="en-US" sz="1200" kern="1200" baseline="0" dirty="0" smtClean="0">
                <a:solidFill>
                  <a:schemeClr val="tx1"/>
                </a:solidFill>
                <a:latin typeface="Arial" pitchFamily="-110" charset="0"/>
                <a:ea typeface="+mn-ea"/>
                <a:cs typeface="+mn-cs"/>
              </a:rPr>
              <a:t>Section 11.2 could also apply.</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All of these examples illustrate how care is needed to identify the way in which</a:t>
            </a:r>
          </a:p>
          <a:p>
            <a:r>
              <a:rPr lang="en-US" sz="1200" kern="1200" baseline="0" dirty="0" smtClean="0">
                <a:solidFill>
                  <a:schemeClr val="tx1"/>
                </a:solidFill>
                <a:latin typeface="Arial" pitchFamily="-110" charset="0"/>
                <a:ea typeface="+mn-ea"/>
                <a:cs typeface="+mn-cs"/>
              </a:rPr>
              <a:t>a program interacts with the system in which it executes and to carefully consider</a:t>
            </a:r>
          </a:p>
          <a:p>
            <a:r>
              <a:rPr lang="en-US" sz="1200" kern="1200" baseline="0" dirty="0" smtClean="0">
                <a:solidFill>
                  <a:schemeClr val="tx1"/>
                </a:solidFill>
                <a:latin typeface="Arial" pitchFamily="-110" charset="0"/>
                <a:ea typeface="+mn-ea"/>
                <a:cs typeface="+mn-cs"/>
              </a:rPr>
              <a:t>the security implications of these assumptions.</a:t>
            </a:r>
            <a:endParaRPr lang="en-US" dirty="0">
              <a:latin typeface="Times" pitchFamily="-110" charset="0"/>
            </a:endParaRPr>
          </a:p>
        </p:txBody>
      </p:sp>
    </p:spTree>
    <p:extLst>
      <p:ext uri="{BB962C8B-B14F-4D97-AF65-F5344CB8AC3E}">
        <p14:creationId xmlns:p14="http://schemas.microsoft.com/office/powerpoint/2010/main" val="12706248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92500"/>
          </a:bodyPr>
          <a:lstStyle/>
          <a:p>
            <a:pPr>
              <a:defRPr/>
            </a:pPr>
            <a:r>
              <a:rPr lang="en-US" dirty="0" smtClean="0"/>
              <a:t>Typically, symmetric encryption is applied to a</a:t>
            </a:r>
          </a:p>
          <a:p>
            <a:pPr>
              <a:defRPr/>
            </a:pPr>
            <a:r>
              <a:rPr lang="en-US" dirty="0" smtClean="0"/>
              <a:t>unit of data larger than a single 64-bit or 128-bit block. E-mail messages, network</a:t>
            </a:r>
          </a:p>
          <a:p>
            <a:pPr>
              <a:defRPr/>
            </a:pPr>
            <a:r>
              <a:rPr lang="en-US" dirty="0" smtClean="0"/>
              <a:t>packets, database records, and other plaintext sources must be broken up into a</a:t>
            </a:r>
          </a:p>
          <a:p>
            <a:pPr>
              <a:defRPr/>
            </a:pPr>
            <a:r>
              <a:rPr lang="en-US" dirty="0" smtClean="0"/>
              <a:t>series of fixed-length block for encryption by a symmetric block cipher. The simplest</a:t>
            </a:r>
          </a:p>
          <a:p>
            <a:pPr>
              <a:defRPr/>
            </a:pPr>
            <a:r>
              <a:rPr lang="en-US" dirty="0" smtClean="0"/>
              <a:t>approach to multiple-block encryption is known as electronic codebook (ECB)</a:t>
            </a:r>
          </a:p>
          <a:p>
            <a:pPr>
              <a:defRPr/>
            </a:pPr>
            <a:r>
              <a:rPr lang="en-US" dirty="0" smtClean="0"/>
              <a:t>mode, in which plaintext is handled </a:t>
            </a:r>
            <a:r>
              <a:rPr lang="en-US" i="1" dirty="0" err="1" smtClean="0"/>
              <a:t>b</a:t>
            </a:r>
            <a:r>
              <a:rPr lang="en-US" i="1" dirty="0" smtClean="0"/>
              <a:t> bits at a time and each block of plaintext is</a:t>
            </a:r>
          </a:p>
          <a:p>
            <a:pPr>
              <a:defRPr/>
            </a:pPr>
            <a:r>
              <a:rPr lang="en-US" dirty="0" smtClean="0"/>
              <a:t>encrypted using the same key. Typically </a:t>
            </a:r>
            <a:r>
              <a:rPr lang="en-US" i="1" dirty="0" smtClean="0"/>
              <a:t>b =64 or b =128</a:t>
            </a:r>
            <a:endParaRPr lang="en-US" dirty="0" smtClean="0"/>
          </a:p>
          <a:p>
            <a:pPr>
              <a:defRPr/>
            </a:pPr>
            <a:endParaRPr lang="en-US" dirty="0" smtClean="0"/>
          </a:p>
          <a:p>
            <a:pPr>
              <a:defRPr/>
            </a:pPr>
            <a:r>
              <a:rPr lang="en-US" dirty="0" smtClean="0"/>
              <a:t>For lengthy messages, the ECB mode may not be secure. A cryptanalyst may</a:t>
            </a:r>
          </a:p>
          <a:p>
            <a:pPr>
              <a:defRPr/>
            </a:pPr>
            <a:r>
              <a:rPr lang="en-US" dirty="0" smtClean="0"/>
              <a:t>be able to exploit regularities in the plaintext to ease the task of decryption. For</a:t>
            </a:r>
          </a:p>
          <a:p>
            <a:pPr>
              <a:defRPr/>
            </a:pPr>
            <a:r>
              <a:rPr lang="en-US" dirty="0" smtClean="0"/>
              <a:t>example, if it is known that the message always starts out with certain predefined</a:t>
            </a:r>
          </a:p>
          <a:p>
            <a:pPr>
              <a:defRPr/>
            </a:pPr>
            <a:r>
              <a:rPr lang="en-US" dirty="0" smtClean="0"/>
              <a:t>fields, then the cryptanalyst may have a number of known plaintext-</a:t>
            </a:r>
            <a:r>
              <a:rPr lang="en-US" dirty="0" err="1" smtClean="0"/>
              <a:t>ciphertext</a:t>
            </a:r>
            <a:r>
              <a:rPr lang="en-US" dirty="0" smtClean="0"/>
              <a:t> pairs</a:t>
            </a:r>
          </a:p>
          <a:p>
            <a:pPr>
              <a:defRPr/>
            </a:pPr>
            <a:r>
              <a:rPr lang="en-US" dirty="0" smtClean="0"/>
              <a:t>to work with.</a:t>
            </a:r>
          </a:p>
          <a:p>
            <a:pPr>
              <a:defRPr/>
            </a:pPr>
            <a:endParaRPr lang="en-US" dirty="0" smtClean="0"/>
          </a:p>
          <a:p>
            <a:pPr>
              <a:defRPr/>
            </a:pPr>
            <a:r>
              <a:rPr lang="en-US" dirty="0" smtClean="0"/>
              <a:t>To increase the security of symmetric block encryption for large sequences</a:t>
            </a:r>
          </a:p>
          <a:p>
            <a:pPr>
              <a:defRPr/>
            </a:pPr>
            <a:r>
              <a:rPr lang="en-US" dirty="0" smtClean="0"/>
              <a:t>of data, a number of alternative techniques have been developed, called </a:t>
            </a:r>
            <a:r>
              <a:rPr lang="en-US" b="1" dirty="0" smtClean="0"/>
              <a:t>modes of</a:t>
            </a:r>
          </a:p>
          <a:p>
            <a:pPr>
              <a:defRPr/>
            </a:pPr>
            <a:r>
              <a:rPr lang="en-US" b="1" dirty="0" smtClean="0"/>
              <a:t>operation. </a:t>
            </a:r>
            <a:r>
              <a:rPr lang="en-US" dirty="0" smtClean="0"/>
              <a:t>These modes overcome the weaknesses of ECB; each mode has its own</a:t>
            </a:r>
          </a:p>
          <a:p>
            <a:pPr>
              <a:defRPr/>
            </a:pPr>
            <a:r>
              <a:rPr lang="en-US" dirty="0" smtClean="0"/>
              <a:t>particular advantages. This topic is explored in Chapter 20.</a:t>
            </a:r>
            <a:endParaRPr lang="en-US" dirty="0"/>
          </a:p>
        </p:txBody>
      </p:sp>
      <p:sp>
        <p:nvSpPr>
          <p:cNvPr id="38916" name="Slide Number Placeholder 3"/>
          <p:cNvSpPr>
            <a:spLocks noGrp="1"/>
          </p:cNvSpPr>
          <p:nvPr>
            <p:ph type="sldNum" sz="quarter" idx="5"/>
          </p:nvPr>
        </p:nvSpPr>
        <p:spPr>
          <a:noFill/>
        </p:spPr>
        <p:txBody>
          <a:bodyPr/>
          <a:lstStyle/>
          <a:p>
            <a:fld id="{F53386E0-290C-8A40-901F-50999F697ABC}" type="slidenum">
              <a:rPr lang="en-AU" smtClean="0">
                <a:latin typeface="Arial" pitchFamily="-110" charset="0"/>
              </a:rPr>
              <a:pPr/>
              <a:t>11</a:t>
            </a:fld>
            <a:endParaRPr lang="en-AU" smtClean="0">
              <a:latin typeface="Arial" pitchFamily="-110" charset="0"/>
            </a:endParaRPr>
          </a:p>
        </p:txBody>
      </p:sp>
    </p:spTree>
    <p:extLst>
      <p:ext uri="{BB962C8B-B14F-4D97-AF65-F5344CB8AC3E}">
        <p14:creationId xmlns:p14="http://schemas.microsoft.com/office/powerpoint/2010/main" val="172287530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FDE9F3-BF97-E84A-A5F9-A102B1F14AD5}" type="slidenum">
              <a:rPr lang="en-AU"/>
              <a:pPr/>
              <a:t>117</a:t>
            </a:fld>
            <a:endParaRPr lang="en-AU"/>
          </a:p>
        </p:txBody>
      </p:sp>
      <p:sp>
        <p:nvSpPr>
          <p:cNvPr id="277506" name="Rectangle 2"/>
          <p:cNvSpPr>
            <a:spLocks noGrp="1" noRot="1" noChangeAspect="1" noChangeArrowheads="1" noTextEdit="1"/>
          </p:cNvSpPr>
          <p:nvPr>
            <p:ph type="sldImg"/>
          </p:nvPr>
        </p:nvSpPr>
        <p:spPr>
          <a:ln/>
        </p:spPr>
      </p:sp>
      <p:sp>
        <p:nvSpPr>
          <p:cNvPr id="277507" name="Rectangle 3"/>
          <p:cNvSpPr>
            <a:spLocks noGrp="1" noChangeArrowheads="1"/>
          </p:cNvSpPr>
          <p:nvPr>
            <p:ph type="body" idx="1"/>
          </p:nvPr>
        </p:nvSpPr>
        <p:spPr/>
        <p:txBody>
          <a:bodyPr/>
          <a:lstStyle/>
          <a:p>
            <a:r>
              <a:rPr lang="en-US" sz="1200" kern="1200" baseline="0" dirty="0" smtClean="0">
                <a:solidFill>
                  <a:schemeClr val="tx1"/>
                </a:solidFill>
                <a:latin typeface="Arial" pitchFamily="-110" charset="0"/>
                <a:ea typeface="+mn-ea"/>
                <a:cs typeface="+mn-cs"/>
              </a:rPr>
              <a:t>Many programs need to store a temporary copy of data while they are processing the</a:t>
            </a:r>
          </a:p>
          <a:p>
            <a:r>
              <a:rPr lang="en-US" sz="1200" kern="1200" baseline="0" dirty="0" smtClean="0">
                <a:solidFill>
                  <a:schemeClr val="tx1"/>
                </a:solidFill>
                <a:latin typeface="Arial" pitchFamily="-110" charset="0"/>
                <a:ea typeface="+mn-ea"/>
                <a:cs typeface="+mn-cs"/>
              </a:rPr>
              <a:t>data. A temporary file is commonly used for this purpose. Most operating systems</a:t>
            </a:r>
          </a:p>
          <a:p>
            <a:r>
              <a:rPr lang="en-US" sz="1200" kern="1200" baseline="0" dirty="0" smtClean="0">
                <a:solidFill>
                  <a:schemeClr val="tx1"/>
                </a:solidFill>
                <a:latin typeface="Arial" pitchFamily="-110" charset="0"/>
                <a:ea typeface="+mn-ea"/>
                <a:cs typeface="+mn-cs"/>
              </a:rPr>
              <a:t>provide well-known locations for placing temporary files and standard functions for</a:t>
            </a:r>
          </a:p>
          <a:p>
            <a:r>
              <a:rPr lang="en-US" sz="1200" kern="1200" baseline="0" dirty="0" smtClean="0">
                <a:solidFill>
                  <a:schemeClr val="tx1"/>
                </a:solidFill>
                <a:latin typeface="Arial" pitchFamily="-110" charset="0"/>
                <a:ea typeface="+mn-ea"/>
                <a:cs typeface="+mn-cs"/>
              </a:rPr>
              <a:t>naming and creating them. The critical issue with temporary files is that they are</a:t>
            </a:r>
          </a:p>
          <a:p>
            <a:r>
              <a:rPr lang="en-US" sz="1200" kern="1200" baseline="0" dirty="0" smtClean="0">
                <a:solidFill>
                  <a:schemeClr val="tx1"/>
                </a:solidFill>
                <a:latin typeface="Arial" pitchFamily="-110" charset="0"/>
                <a:ea typeface="+mn-ea"/>
                <a:cs typeface="+mn-cs"/>
              </a:rPr>
              <a:t>unique and not accessed by other processes. In a sense this is the opposite problem</a:t>
            </a:r>
          </a:p>
          <a:p>
            <a:r>
              <a:rPr lang="en-US" sz="1200" kern="1200" baseline="0" dirty="0" smtClean="0">
                <a:solidFill>
                  <a:schemeClr val="tx1"/>
                </a:solidFill>
                <a:latin typeface="Arial" pitchFamily="-110" charset="0"/>
                <a:ea typeface="+mn-ea"/>
                <a:cs typeface="+mn-cs"/>
              </a:rPr>
              <a:t>to managing access to a shared file. The most common technique for constructing</a:t>
            </a:r>
          </a:p>
          <a:p>
            <a:r>
              <a:rPr lang="en-US" sz="1200" kern="1200" baseline="0" dirty="0" smtClean="0">
                <a:solidFill>
                  <a:schemeClr val="tx1"/>
                </a:solidFill>
                <a:latin typeface="Arial" pitchFamily="-110" charset="0"/>
                <a:ea typeface="+mn-ea"/>
                <a:cs typeface="+mn-cs"/>
              </a:rPr>
              <a:t>a temporary filename is to include a value such as the process identifier. As each</a:t>
            </a:r>
          </a:p>
          <a:p>
            <a:r>
              <a:rPr lang="en-US" sz="1200" kern="1200" baseline="0" dirty="0" smtClean="0">
                <a:solidFill>
                  <a:schemeClr val="tx1"/>
                </a:solidFill>
                <a:latin typeface="Arial" pitchFamily="-110" charset="0"/>
                <a:ea typeface="+mn-ea"/>
                <a:cs typeface="+mn-cs"/>
              </a:rPr>
              <a:t>process has its own distinct identifier, this should guarantee a unique name. The</a:t>
            </a:r>
          </a:p>
          <a:p>
            <a:r>
              <a:rPr lang="en-US" sz="1200" kern="1200" baseline="0" dirty="0" smtClean="0">
                <a:solidFill>
                  <a:schemeClr val="tx1"/>
                </a:solidFill>
                <a:latin typeface="Arial" pitchFamily="-110" charset="0"/>
                <a:ea typeface="+mn-ea"/>
                <a:cs typeface="+mn-cs"/>
              </a:rPr>
              <a:t>program generally checks to ensure that the file does not already exist, perhaps left</a:t>
            </a:r>
          </a:p>
          <a:p>
            <a:r>
              <a:rPr lang="en-US" sz="1200" kern="1200" baseline="0" dirty="0" smtClean="0">
                <a:solidFill>
                  <a:schemeClr val="tx1"/>
                </a:solidFill>
                <a:latin typeface="Arial" pitchFamily="-110" charset="0"/>
                <a:ea typeface="+mn-ea"/>
                <a:cs typeface="+mn-cs"/>
              </a:rPr>
              <a:t>over from a crash of a previous program, and then creates the file. This approach</a:t>
            </a:r>
          </a:p>
          <a:p>
            <a:r>
              <a:rPr lang="en-US" sz="1200" kern="1200" baseline="0" dirty="0" smtClean="0">
                <a:solidFill>
                  <a:schemeClr val="tx1"/>
                </a:solidFill>
                <a:latin typeface="Arial" pitchFamily="-110" charset="0"/>
                <a:ea typeface="+mn-ea"/>
                <a:cs typeface="+mn-cs"/>
              </a:rPr>
              <a:t>suffices from the perspective of reliability but not with respect to security.</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Again the problem is that an attacker does not play by the rules. The attacker</a:t>
            </a:r>
          </a:p>
          <a:p>
            <a:r>
              <a:rPr lang="en-US" sz="1200" kern="1200" baseline="0" dirty="0" smtClean="0">
                <a:solidFill>
                  <a:schemeClr val="tx1"/>
                </a:solidFill>
                <a:latin typeface="Arial" pitchFamily="-110" charset="0"/>
                <a:ea typeface="+mn-ea"/>
                <a:cs typeface="+mn-cs"/>
              </a:rPr>
              <a:t>could attempt to guess the temporary filename a privileged program will use.</a:t>
            </a:r>
          </a:p>
          <a:p>
            <a:r>
              <a:rPr lang="en-US" sz="1200" kern="1200" baseline="0" dirty="0" smtClean="0">
                <a:solidFill>
                  <a:schemeClr val="tx1"/>
                </a:solidFill>
                <a:latin typeface="Arial" pitchFamily="-110" charset="0"/>
                <a:ea typeface="+mn-ea"/>
                <a:cs typeface="+mn-cs"/>
              </a:rPr>
              <a:t>The attacker then attempts to create a file with that name in the interval between</a:t>
            </a:r>
          </a:p>
          <a:p>
            <a:r>
              <a:rPr lang="en-US" sz="1200" kern="1200" baseline="0" dirty="0" smtClean="0">
                <a:solidFill>
                  <a:schemeClr val="tx1"/>
                </a:solidFill>
                <a:latin typeface="Arial" pitchFamily="-110" charset="0"/>
                <a:ea typeface="+mn-ea"/>
                <a:cs typeface="+mn-cs"/>
              </a:rPr>
              <a:t>the program checking the file does not exist and subsequently creating it. This is</a:t>
            </a:r>
          </a:p>
          <a:p>
            <a:r>
              <a:rPr lang="en-US" sz="1200" kern="1200" baseline="0" dirty="0" smtClean="0">
                <a:solidFill>
                  <a:schemeClr val="tx1"/>
                </a:solidFill>
                <a:latin typeface="Arial" pitchFamily="-110" charset="0"/>
                <a:ea typeface="+mn-ea"/>
                <a:cs typeface="+mn-cs"/>
              </a:rPr>
              <a:t>another example of a race condition, very similar to that when two processes race to</a:t>
            </a:r>
          </a:p>
          <a:p>
            <a:r>
              <a:rPr lang="en-US" sz="1200" kern="1200" baseline="0" dirty="0" smtClean="0">
                <a:solidFill>
                  <a:schemeClr val="tx1"/>
                </a:solidFill>
                <a:latin typeface="Arial" pitchFamily="-110" charset="0"/>
                <a:ea typeface="+mn-ea"/>
                <a:cs typeface="+mn-cs"/>
              </a:rPr>
              <a:t>access a shared file when locks are not used. There is a famous example, reported</a:t>
            </a:r>
          </a:p>
          <a:p>
            <a:r>
              <a:rPr lang="en-US" sz="1200" kern="1200" baseline="0" dirty="0" smtClean="0">
                <a:solidFill>
                  <a:schemeClr val="tx1"/>
                </a:solidFill>
                <a:latin typeface="Arial" pitchFamily="-110" charset="0"/>
                <a:ea typeface="+mn-ea"/>
                <a:cs typeface="+mn-cs"/>
              </a:rPr>
              <a:t>in [WHEE03], of some versions of the tripwire file integrity program suffering</a:t>
            </a:r>
          </a:p>
          <a:p>
            <a:r>
              <a:rPr lang="en-US" sz="1200" kern="1200" baseline="0" dirty="0" smtClean="0">
                <a:solidFill>
                  <a:schemeClr val="tx1"/>
                </a:solidFill>
                <a:latin typeface="Arial" pitchFamily="-110" charset="0"/>
                <a:ea typeface="+mn-ea"/>
                <a:cs typeface="+mn-cs"/>
              </a:rPr>
              <a:t>from this bug. The attacker would write a script that made repeated guesses on the</a:t>
            </a:r>
          </a:p>
          <a:p>
            <a:r>
              <a:rPr lang="en-US" sz="1200" kern="1200" baseline="0" dirty="0" smtClean="0">
                <a:solidFill>
                  <a:schemeClr val="tx1"/>
                </a:solidFill>
                <a:latin typeface="Arial" pitchFamily="-110" charset="0"/>
                <a:ea typeface="+mn-ea"/>
                <a:cs typeface="+mn-cs"/>
              </a:rPr>
              <a:t>temporary filename used and create a symbolic link from that name to the password</a:t>
            </a:r>
          </a:p>
          <a:p>
            <a:r>
              <a:rPr lang="en-US" sz="1200" kern="1200" baseline="0" dirty="0" smtClean="0">
                <a:solidFill>
                  <a:schemeClr val="tx1"/>
                </a:solidFill>
                <a:latin typeface="Arial" pitchFamily="-110" charset="0"/>
                <a:ea typeface="+mn-ea"/>
                <a:cs typeface="+mn-cs"/>
              </a:rPr>
              <a:t>file. Access to the password file was restricted, so the attacker could not write to it.</a:t>
            </a:r>
          </a:p>
          <a:p>
            <a:r>
              <a:rPr lang="en-US" sz="1200" kern="1200" baseline="0" dirty="0" smtClean="0">
                <a:solidFill>
                  <a:schemeClr val="tx1"/>
                </a:solidFill>
                <a:latin typeface="Arial" pitchFamily="-110" charset="0"/>
                <a:ea typeface="+mn-ea"/>
                <a:cs typeface="+mn-cs"/>
              </a:rPr>
              <a:t>However, the tripwire program runs with root privileges, giving it access to all files</a:t>
            </a:r>
          </a:p>
          <a:p>
            <a:r>
              <a:rPr lang="en-US" sz="1200" kern="1200" baseline="0" dirty="0" smtClean="0">
                <a:solidFill>
                  <a:schemeClr val="tx1"/>
                </a:solidFill>
                <a:latin typeface="Arial" pitchFamily="-110" charset="0"/>
                <a:ea typeface="+mn-ea"/>
                <a:cs typeface="+mn-cs"/>
              </a:rPr>
              <a:t>on the system. If the attacker succeeds, then tripwire will follow the link and use</a:t>
            </a:r>
          </a:p>
          <a:p>
            <a:r>
              <a:rPr lang="en-US" sz="1200" kern="1200" baseline="0" dirty="0" smtClean="0">
                <a:solidFill>
                  <a:schemeClr val="tx1"/>
                </a:solidFill>
                <a:latin typeface="Arial" pitchFamily="-110" charset="0"/>
                <a:ea typeface="+mn-ea"/>
                <a:cs typeface="+mn-cs"/>
              </a:rPr>
              <a:t>the password file as its temporary file, destroying all user login details and denying</a:t>
            </a:r>
          </a:p>
          <a:p>
            <a:r>
              <a:rPr lang="en-US" sz="1200" kern="1200" baseline="0" dirty="0" smtClean="0">
                <a:solidFill>
                  <a:schemeClr val="tx1"/>
                </a:solidFill>
                <a:latin typeface="Arial" pitchFamily="-110" charset="0"/>
                <a:ea typeface="+mn-ea"/>
                <a:cs typeface="+mn-cs"/>
              </a:rPr>
              <a:t>access to the system until the administrators can replace the password file with a</a:t>
            </a:r>
          </a:p>
          <a:p>
            <a:r>
              <a:rPr lang="en-US" sz="1200" kern="1200" baseline="0" dirty="0" smtClean="0">
                <a:solidFill>
                  <a:schemeClr val="tx1"/>
                </a:solidFill>
                <a:latin typeface="Arial" pitchFamily="-110" charset="0"/>
                <a:ea typeface="+mn-ea"/>
                <a:cs typeface="+mn-cs"/>
              </a:rPr>
              <a:t>backup copy. This was a very effective and inconvenient denial of service attack on</a:t>
            </a:r>
          </a:p>
          <a:p>
            <a:r>
              <a:rPr lang="en-US" sz="1200" kern="1200" baseline="0" dirty="0" smtClean="0">
                <a:solidFill>
                  <a:schemeClr val="tx1"/>
                </a:solidFill>
                <a:latin typeface="Arial" pitchFamily="-110" charset="0"/>
                <a:ea typeface="+mn-ea"/>
                <a:cs typeface="+mn-cs"/>
              </a:rPr>
              <a:t>the targeted system. This illustrates the importance of securely managing temporary</a:t>
            </a:r>
          </a:p>
          <a:p>
            <a:r>
              <a:rPr lang="en-US" sz="1200" kern="1200" baseline="0" dirty="0" smtClean="0">
                <a:solidFill>
                  <a:schemeClr val="tx1"/>
                </a:solidFill>
                <a:latin typeface="Arial" pitchFamily="-110" charset="0"/>
                <a:ea typeface="+mn-ea"/>
                <a:cs typeface="+mn-cs"/>
              </a:rPr>
              <a:t>file creation.</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Secure temporary file creation and use preferably requires the use of a random</a:t>
            </a:r>
          </a:p>
          <a:p>
            <a:r>
              <a:rPr lang="en-US" sz="1200" kern="1200" baseline="0" dirty="0" smtClean="0">
                <a:solidFill>
                  <a:schemeClr val="tx1"/>
                </a:solidFill>
                <a:latin typeface="Arial" pitchFamily="-110" charset="0"/>
                <a:ea typeface="+mn-ea"/>
                <a:cs typeface="+mn-cs"/>
              </a:rPr>
              <a:t>temporary filename. The creation of this file should be done using an atomic system</a:t>
            </a:r>
          </a:p>
          <a:p>
            <a:r>
              <a:rPr lang="en-US" sz="1200" kern="1200" baseline="0" dirty="0" smtClean="0">
                <a:solidFill>
                  <a:schemeClr val="tx1"/>
                </a:solidFill>
                <a:latin typeface="Arial" pitchFamily="-110" charset="0"/>
                <a:ea typeface="+mn-ea"/>
                <a:cs typeface="+mn-cs"/>
              </a:rPr>
              <a:t>primitive, as is done with the creation of a </a:t>
            </a:r>
            <a:r>
              <a:rPr lang="en-US" sz="1200" kern="1200" baseline="0" dirty="0" err="1" smtClean="0">
                <a:solidFill>
                  <a:schemeClr val="tx1"/>
                </a:solidFill>
                <a:latin typeface="Arial" pitchFamily="-110" charset="0"/>
                <a:ea typeface="+mn-ea"/>
                <a:cs typeface="+mn-cs"/>
              </a:rPr>
              <a:t>lockfile</a:t>
            </a:r>
            <a:r>
              <a:rPr lang="en-US" sz="1200" kern="1200" baseline="0" dirty="0" smtClean="0">
                <a:solidFill>
                  <a:schemeClr val="tx1"/>
                </a:solidFill>
                <a:latin typeface="Arial" pitchFamily="-110" charset="0"/>
                <a:ea typeface="+mn-ea"/>
                <a:cs typeface="+mn-cs"/>
              </a:rPr>
              <a:t>. This prevents the race condition</a:t>
            </a:r>
          </a:p>
          <a:p>
            <a:r>
              <a:rPr lang="en-US" sz="1200" kern="1200" baseline="0" dirty="0" smtClean="0">
                <a:solidFill>
                  <a:schemeClr val="tx1"/>
                </a:solidFill>
                <a:latin typeface="Arial" pitchFamily="-110" charset="0"/>
                <a:ea typeface="+mn-ea"/>
                <a:cs typeface="+mn-cs"/>
              </a:rPr>
              <a:t>and hence the potential exploit of this file. The standard C function </a:t>
            </a:r>
            <a:r>
              <a:rPr lang="en-US" sz="1200" kern="1200" baseline="0" dirty="0" err="1" smtClean="0">
                <a:solidFill>
                  <a:schemeClr val="tx1"/>
                </a:solidFill>
                <a:latin typeface="Arial" pitchFamily="-110" charset="0"/>
                <a:ea typeface="+mn-ea"/>
                <a:cs typeface="+mn-cs"/>
              </a:rPr>
              <a:t>mkstemp</a:t>
            </a:r>
            <a:r>
              <a:rPr lang="en-US" sz="1200" kern="1200" baseline="0" dirty="0" smtClean="0">
                <a:solidFill>
                  <a:schemeClr val="tx1"/>
                </a:solidFill>
                <a:latin typeface="Arial" pitchFamily="-110" charset="0"/>
                <a:ea typeface="+mn-ea"/>
                <a:cs typeface="+mn-cs"/>
              </a:rPr>
              <a:t>() is</a:t>
            </a:r>
          </a:p>
          <a:p>
            <a:r>
              <a:rPr lang="en-US" sz="1200" kern="1200" baseline="0" dirty="0" smtClean="0">
                <a:solidFill>
                  <a:schemeClr val="tx1"/>
                </a:solidFill>
                <a:latin typeface="Arial" pitchFamily="-110" charset="0"/>
                <a:ea typeface="+mn-ea"/>
                <a:cs typeface="+mn-cs"/>
              </a:rPr>
              <a:t>suitable; however, the older functions </a:t>
            </a:r>
            <a:r>
              <a:rPr lang="en-US" sz="1200" kern="1200" baseline="0" dirty="0" err="1" smtClean="0">
                <a:solidFill>
                  <a:schemeClr val="tx1"/>
                </a:solidFill>
                <a:latin typeface="Arial" pitchFamily="-110" charset="0"/>
                <a:ea typeface="+mn-ea"/>
                <a:cs typeface="+mn-cs"/>
              </a:rPr>
              <a:t>tmpfile</a:t>
            </a:r>
            <a:r>
              <a:rPr lang="en-US" sz="1200" kern="1200" baseline="0" dirty="0" smtClean="0">
                <a:solidFill>
                  <a:schemeClr val="tx1"/>
                </a:solidFill>
                <a:latin typeface="Arial" pitchFamily="-110" charset="0"/>
                <a:ea typeface="+mn-ea"/>
                <a:cs typeface="+mn-cs"/>
              </a:rPr>
              <a:t>(), </a:t>
            </a:r>
            <a:r>
              <a:rPr lang="en-US" sz="1200" kern="1200" baseline="0" dirty="0" err="1" smtClean="0">
                <a:solidFill>
                  <a:schemeClr val="tx1"/>
                </a:solidFill>
                <a:latin typeface="Arial" pitchFamily="-110" charset="0"/>
                <a:ea typeface="+mn-ea"/>
                <a:cs typeface="+mn-cs"/>
              </a:rPr>
              <a:t>tmpnam</a:t>
            </a:r>
            <a:r>
              <a:rPr lang="en-US" sz="1200" kern="1200" baseline="0" dirty="0" smtClean="0">
                <a:solidFill>
                  <a:schemeClr val="tx1"/>
                </a:solidFill>
                <a:latin typeface="Arial" pitchFamily="-110" charset="0"/>
                <a:ea typeface="+mn-ea"/>
                <a:cs typeface="+mn-cs"/>
              </a:rPr>
              <a:t>(), and </a:t>
            </a:r>
            <a:r>
              <a:rPr lang="en-US" sz="1200" kern="1200" baseline="0" dirty="0" err="1" smtClean="0">
                <a:solidFill>
                  <a:schemeClr val="tx1"/>
                </a:solidFill>
                <a:latin typeface="Arial" pitchFamily="-110" charset="0"/>
                <a:ea typeface="+mn-ea"/>
                <a:cs typeface="+mn-cs"/>
              </a:rPr>
              <a:t>tempnam</a:t>
            </a:r>
            <a:r>
              <a:rPr lang="en-US" sz="1200" kern="1200" baseline="0" dirty="0" smtClean="0">
                <a:solidFill>
                  <a:schemeClr val="tx1"/>
                </a:solidFill>
                <a:latin typeface="Arial" pitchFamily="-110" charset="0"/>
                <a:ea typeface="+mn-ea"/>
                <a:cs typeface="+mn-cs"/>
              </a:rPr>
              <a:t>() are all</a:t>
            </a:r>
          </a:p>
          <a:p>
            <a:r>
              <a:rPr lang="en-US" sz="1200" kern="1200" baseline="0" dirty="0" smtClean="0">
                <a:solidFill>
                  <a:schemeClr val="tx1"/>
                </a:solidFill>
                <a:latin typeface="Arial" pitchFamily="-110" charset="0"/>
                <a:ea typeface="+mn-ea"/>
                <a:cs typeface="+mn-cs"/>
              </a:rPr>
              <a:t>insecure unless used with care. It is also important that the minimum access is given</a:t>
            </a:r>
          </a:p>
          <a:p>
            <a:r>
              <a:rPr lang="en-US" sz="1200" kern="1200" baseline="0" dirty="0" smtClean="0">
                <a:solidFill>
                  <a:schemeClr val="tx1"/>
                </a:solidFill>
                <a:latin typeface="Arial" pitchFamily="-110" charset="0"/>
                <a:ea typeface="+mn-ea"/>
                <a:cs typeface="+mn-cs"/>
              </a:rPr>
              <a:t>to this file. In most cases only the effective owner of the program creating this file</a:t>
            </a:r>
          </a:p>
          <a:p>
            <a:r>
              <a:rPr lang="en-US" sz="1200" kern="1200" baseline="0" dirty="0" smtClean="0">
                <a:solidFill>
                  <a:schemeClr val="tx1"/>
                </a:solidFill>
                <a:latin typeface="Arial" pitchFamily="-110" charset="0"/>
                <a:ea typeface="+mn-ea"/>
                <a:cs typeface="+mn-cs"/>
              </a:rPr>
              <a:t>should have any access.</a:t>
            </a:r>
            <a:endParaRPr lang="en-US" dirty="0">
              <a:latin typeface="Times" pitchFamily="-110" charset="0"/>
            </a:endParaRPr>
          </a:p>
        </p:txBody>
      </p:sp>
    </p:spTree>
    <p:extLst>
      <p:ext uri="{BB962C8B-B14F-4D97-AF65-F5344CB8AC3E}">
        <p14:creationId xmlns:p14="http://schemas.microsoft.com/office/powerpoint/2010/main" val="112062180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Arial" pitchFamily="-110" charset="0"/>
                <a:ea typeface="+mn-ea"/>
                <a:cs typeface="+mn-cs"/>
              </a:rPr>
              <a:t>The GNOME Programming Guidelines recommend using</a:t>
            </a:r>
          </a:p>
          <a:p>
            <a:r>
              <a:rPr lang="en-US" sz="1200" kern="1200" baseline="0" dirty="0" smtClean="0">
                <a:solidFill>
                  <a:schemeClr val="tx1"/>
                </a:solidFill>
                <a:latin typeface="Arial" pitchFamily="-110" charset="0"/>
                <a:ea typeface="+mn-ea"/>
                <a:cs typeface="+mn-cs"/>
              </a:rPr>
              <a:t>the C code shown in Figure 11.9 to create a temporary file in a shared directory on</a:t>
            </a:r>
          </a:p>
          <a:p>
            <a:r>
              <a:rPr lang="en-US" sz="1200" kern="1200" baseline="0" dirty="0" smtClean="0">
                <a:solidFill>
                  <a:schemeClr val="tx1"/>
                </a:solidFill>
                <a:latin typeface="Arial" pitchFamily="-110" charset="0"/>
                <a:ea typeface="+mn-ea"/>
                <a:cs typeface="+mn-cs"/>
              </a:rPr>
              <a:t>Linux and UNIX systems. Although this code calls the insecure </a:t>
            </a:r>
            <a:r>
              <a:rPr lang="en-US" sz="1200" kern="1200" baseline="0" dirty="0" err="1" smtClean="0">
                <a:solidFill>
                  <a:schemeClr val="tx1"/>
                </a:solidFill>
                <a:latin typeface="Arial" pitchFamily="-110" charset="0"/>
                <a:ea typeface="+mn-ea"/>
                <a:cs typeface="+mn-cs"/>
              </a:rPr>
              <a:t>tempnam</a:t>
            </a:r>
            <a:r>
              <a:rPr lang="en-US" sz="1200" kern="1200" baseline="0" dirty="0" smtClean="0">
                <a:solidFill>
                  <a:schemeClr val="tx1"/>
                </a:solidFill>
                <a:latin typeface="Arial" pitchFamily="-110" charset="0"/>
                <a:ea typeface="+mn-ea"/>
                <a:cs typeface="+mn-cs"/>
              </a:rPr>
              <a:t>() function,</a:t>
            </a:r>
          </a:p>
          <a:p>
            <a:r>
              <a:rPr lang="en-US" sz="1200" kern="1200" baseline="0" dirty="0" smtClean="0">
                <a:solidFill>
                  <a:schemeClr val="tx1"/>
                </a:solidFill>
                <a:latin typeface="Arial" pitchFamily="-110" charset="0"/>
                <a:ea typeface="+mn-ea"/>
                <a:cs typeface="+mn-cs"/>
              </a:rPr>
              <a:t>it uses a loop with appropriately restrictive file creation flags to counter its security</a:t>
            </a:r>
          </a:p>
          <a:p>
            <a:r>
              <a:rPr lang="en-US" sz="1200" kern="1200" baseline="0" dirty="0" smtClean="0">
                <a:solidFill>
                  <a:schemeClr val="tx1"/>
                </a:solidFill>
                <a:latin typeface="Arial" pitchFamily="-110" charset="0"/>
                <a:ea typeface="+mn-ea"/>
                <a:cs typeface="+mn-cs"/>
              </a:rPr>
              <a:t>deficiencies. Once the program has finished using the file, it must be closed and</a:t>
            </a:r>
          </a:p>
          <a:p>
            <a:r>
              <a:rPr lang="en-US" sz="1200" kern="1200" baseline="0" dirty="0" smtClean="0">
                <a:solidFill>
                  <a:schemeClr val="tx1"/>
                </a:solidFill>
                <a:latin typeface="Arial" pitchFamily="-110" charset="0"/>
                <a:ea typeface="+mn-ea"/>
                <a:cs typeface="+mn-cs"/>
              </a:rPr>
              <a:t>unlinked. Perl programmers can use the </a:t>
            </a:r>
            <a:r>
              <a:rPr lang="en-US" sz="1200" kern="1200" baseline="0" dirty="0" err="1" smtClean="0">
                <a:solidFill>
                  <a:schemeClr val="tx1"/>
                </a:solidFill>
                <a:latin typeface="Arial" pitchFamily="-110" charset="0"/>
                <a:ea typeface="+mn-ea"/>
                <a:cs typeface="+mn-cs"/>
              </a:rPr>
              <a:t>File::Temp</a:t>
            </a:r>
            <a:r>
              <a:rPr lang="en-US" sz="1200" kern="1200" baseline="0" dirty="0" smtClean="0">
                <a:solidFill>
                  <a:schemeClr val="tx1"/>
                </a:solidFill>
                <a:latin typeface="Arial" pitchFamily="-110" charset="0"/>
                <a:ea typeface="+mn-ea"/>
                <a:cs typeface="+mn-cs"/>
              </a:rPr>
              <a:t> module for secure temporary file</a:t>
            </a:r>
          </a:p>
          <a:p>
            <a:r>
              <a:rPr lang="en-US" sz="1200" kern="1200" baseline="0" dirty="0" smtClean="0">
                <a:solidFill>
                  <a:schemeClr val="tx1"/>
                </a:solidFill>
                <a:latin typeface="Arial" pitchFamily="-110" charset="0"/>
                <a:ea typeface="+mn-ea"/>
                <a:cs typeface="+mn-cs"/>
              </a:rPr>
              <a:t>creation. Programmers using other languages should consult appropriate references</a:t>
            </a:r>
          </a:p>
          <a:p>
            <a:r>
              <a:rPr lang="en-US" sz="1200" kern="1200" baseline="0" dirty="0" smtClean="0">
                <a:solidFill>
                  <a:schemeClr val="tx1"/>
                </a:solidFill>
                <a:latin typeface="Arial" pitchFamily="-110" charset="0"/>
                <a:ea typeface="+mn-ea"/>
                <a:cs typeface="+mn-cs"/>
              </a:rPr>
              <a:t>for suitable methods.</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When the file is created in a shared temporary directory, the access permissions</a:t>
            </a:r>
          </a:p>
          <a:p>
            <a:r>
              <a:rPr lang="en-US" sz="1200" kern="1200" baseline="0" dirty="0" smtClean="0">
                <a:solidFill>
                  <a:schemeClr val="tx1"/>
                </a:solidFill>
                <a:latin typeface="Arial" pitchFamily="-110" charset="0"/>
                <a:ea typeface="+mn-ea"/>
                <a:cs typeface="+mn-cs"/>
              </a:rPr>
              <a:t>should specify that only the owner of the temporary file, or the system administrators,</a:t>
            </a:r>
          </a:p>
          <a:p>
            <a:r>
              <a:rPr lang="en-US" sz="1200" kern="1200" baseline="0" dirty="0" smtClean="0">
                <a:solidFill>
                  <a:schemeClr val="tx1"/>
                </a:solidFill>
                <a:latin typeface="Arial" pitchFamily="-110" charset="0"/>
                <a:ea typeface="+mn-ea"/>
                <a:cs typeface="+mn-cs"/>
              </a:rPr>
              <a:t>should be able to remove it. This is not always the default permission setting,</a:t>
            </a:r>
          </a:p>
          <a:p>
            <a:r>
              <a:rPr lang="en-US" sz="1200" kern="1200" baseline="0" dirty="0" smtClean="0">
                <a:solidFill>
                  <a:schemeClr val="tx1"/>
                </a:solidFill>
                <a:latin typeface="Arial" pitchFamily="-110" charset="0"/>
                <a:ea typeface="+mn-ea"/>
                <a:cs typeface="+mn-cs"/>
              </a:rPr>
              <a:t>which must be corrected to enable secure use of such files. On Linux and UNIX</a:t>
            </a:r>
          </a:p>
          <a:p>
            <a:r>
              <a:rPr lang="en-US" sz="1200" kern="1200" baseline="0" dirty="0" smtClean="0">
                <a:solidFill>
                  <a:schemeClr val="tx1"/>
                </a:solidFill>
                <a:latin typeface="Arial" pitchFamily="-110" charset="0"/>
                <a:ea typeface="+mn-ea"/>
                <a:cs typeface="+mn-cs"/>
              </a:rPr>
              <a:t>systems this requires setting the sticky permission bit on the temporary directory, as</a:t>
            </a:r>
          </a:p>
          <a:p>
            <a:r>
              <a:rPr lang="en-US" sz="1200" kern="1200" baseline="0" dirty="0" smtClean="0">
                <a:solidFill>
                  <a:schemeClr val="tx1"/>
                </a:solidFill>
                <a:latin typeface="Arial" pitchFamily="-110" charset="0"/>
                <a:ea typeface="+mn-ea"/>
                <a:cs typeface="+mn-cs"/>
              </a:rPr>
              <a:t>we discuss in Sections 4.4 and 25.3 .</a:t>
            </a:r>
            <a:endParaRPr lang="en-US" dirty="0"/>
          </a:p>
        </p:txBody>
      </p:sp>
      <p:sp>
        <p:nvSpPr>
          <p:cNvPr id="4" name="Slide Number Placeholder 3"/>
          <p:cNvSpPr>
            <a:spLocks noGrp="1"/>
          </p:cNvSpPr>
          <p:nvPr>
            <p:ph type="sldNum" sz="quarter" idx="10"/>
          </p:nvPr>
        </p:nvSpPr>
        <p:spPr/>
        <p:txBody>
          <a:bodyPr/>
          <a:lstStyle/>
          <a:p>
            <a:fld id="{D5545940-966A-6A45-9F48-443597D6B6D4}" type="slidenum">
              <a:rPr lang="en-AU" smtClean="0"/>
              <a:pPr/>
              <a:t>118</a:t>
            </a:fld>
            <a:endParaRPr lang="en-AU"/>
          </a:p>
        </p:txBody>
      </p:sp>
    </p:spTree>
    <p:extLst>
      <p:ext uri="{BB962C8B-B14F-4D97-AF65-F5344CB8AC3E}">
        <p14:creationId xmlns:p14="http://schemas.microsoft.com/office/powerpoint/2010/main" val="302444144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itchFamily="-109" charset="0"/>
                <a:ea typeface="+mn-ea"/>
                <a:cs typeface="+mn-cs"/>
              </a:rPr>
              <a:t>This chapter deals with a number of interrelated topics having to do with the degree</a:t>
            </a:r>
          </a:p>
          <a:p>
            <a:r>
              <a:rPr lang="en-US" sz="1200" kern="1200" baseline="0" dirty="0" smtClean="0">
                <a:solidFill>
                  <a:schemeClr val="tx1"/>
                </a:solidFill>
                <a:latin typeface="Arial" pitchFamily="-109" charset="0"/>
                <a:ea typeface="+mn-ea"/>
                <a:cs typeface="+mn-cs"/>
              </a:rPr>
              <a:t>of confidence users and implementers can have in security functions and services:</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Formal models for computer security:</a:t>
            </a:r>
          </a:p>
          <a:p>
            <a:r>
              <a:rPr lang="en-US" sz="1200" kern="1200" baseline="0" dirty="0" smtClean="0">
                <a:solidFill>
                  <a:schemeClr val="tx1"/>
                </a:solidFill>
                <a:latin typeface="Arial" pitchFamily="-109" charset="0"/>
                <a:ea typeface="+mn-ea"/>
                <a:cs typeface="+mn-cs"/>
              </a:rPr>
              <a:t>• Multilevel security</a:t>
            </a:r>
          </a:p>
          <a:p>
            <a:r>
              <a:rPr lang="en-US" sz="1200" kern="1200" baseline="0" dirty="0" smtClean="0">
                <a:solidFill>
                  <a:schemeClr val="tx1"/>
                </a:solidFill>
                <a:latin typeface="Arial" pitchFamily="-109" charset="0"/>
                <a:ea typeface="+mn-ea"/>
                <a:cs typeface="+mn-cs"/>
              </a:rPr>
              <a:t>• Trusted systems</a:t>
            </a:r>
          </a:p>
          <a:p>
            <a:r>
              <a:rPr lang="en-US" sz="1200" kern="1200" baseline="0" dirty="0" smtClean="0">
                <a:solidFill>
                  <a:schemeClr val="tx1"/>
                </a:solidFill>
                <a:latin typeface="Arial" pitchFamily="-109" charset="0"/>
                <a:ea typeface="+mn-ea"/>
                <a:cs typeface="+mn-cs"/>
              </a:rPr>
              <a:t>• Mandatory access control</a:t>
            </a:r>
          </a:p>
          <a:p>
            <a:r>
              <a:rPr lang="en-US" sz="1200" kern="1200" baseline="0" dirty="0" smtClean="0">
                <a:solidFill>
                  <a:schemeClr val="tx1"/>
                </a:solidFill>
                <a:latin typeface="Arial" pitchFamily="-109" charset="0"/>
                <a:ea typeface="+mn-ea"/>
                <a:cs typeface="+mn-cs"/>
              </a:rPr>
              <a:t>• Security evaluation</a:t>
            </a:r>
            <a:endParaRPr lang="en-US" dirty="0" smtClean="0"/>
          </a:p>
          <a:p>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solidFill>
                  <a:srgbClr val="000000"/>
                </a:solidFill>
              </a:rPr>
              <a:pPr/>
              <a:t>119</a:t>
            </a:fld>
            <a:endParaRPr lang="en-AU" dirty="0">
              <a:solidFill>
                <a:srgbClr val="000000"/>
              </a:solidFill>
            </a:endParaRPr>
          </a:p>
        </p:txBody>
      </p:sp>
    </p:spTree>
    <p:extLst>
      <p:ext uri="{BB962C8B-B14F-4D97-AF65-F5344CB8AC3E}">
        <p14:creationId xmlns:p14="http://schemas.microsoft.com/office/powerpoint/2010/main" val="23773254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altLang="zh-CN" dirty="0" smtClean="0"/>
              <a:t>Multilevel security</a:t>
            </a:r>
          </a:p>
          <a:p>
            <a:pPr lvl="1"/>
            <a:r>
              <a:rPr lang="en-US" altLang="zh-CN" dirty="0" smtClean="0"/>
              <a:t>No read up </a:t>
            </a:r>
          </a:p>
          <a:p>
            <a:pPr lvl="2"/>
            <a:r>
              <a:rPr lang="en-US" altLang="zh-CN" dirty="0" smtClean="0"/>
              <a:t>Subject can only read an object of less or equal security level</a:t>
            </a:r>
          </a:p>
          <a:p>
            <a:pPr lvl="2"/>
            <a:r>
              <a:rPr lang="en-US" altLang="zh-CN" dirty="0" smtClean="0"/>
              <a:t>Referred to as the </a:t>
            </a:r>
            <a:r>
              <a:rPr lang="en-US" altLang="zh-CN" b="0" dirty="0" smtClean="0"/>
              <a:t>simple security property</a:t>
            </a:r>
            <a:r>
              <a:rPr lang="en-US" altLang="zh-CN" dirty="0" smtClean="0"/>
              <a:t> (</a:t>
            </a:r>
            <a:r>
              <a:rPr lang="en-US" altLang="zh-CN" dirty="0" err="1" smtClean="0"/>
              <a:t>ss</a:t>
            </a:r>
            <a:r>
              <a:rPr lang="en-US" altLang="zh-CN" dirty="0" smtClean="0"/>
              <a:t>-property)</a:t>
            </a:r>
          </a:p>
          <a:p>
            <a:pPr lvl="1"/>
            <a:r>
              <a:rPr lang="en-US" altLang="zh-CN" dirty="0" smtClean="0"/>
              <a:t>No write down</a:t>
            </a:r>
          </a:p>
          <a:p>
            <a:pPr lvl="2"/>
            <a:r>
              <a:rPr lang="en-US" altLang="zh-CN" dirty="0" smtClean="0"/>
              <a:t>A subject can only write into an object of greater or equal security level</a:t>
            </a:r>
          </a:p>
          <a:p>
            <a:pPr lvl="2"/>
            <a:r>
              <a:rPr lang="en-US" altLang="zh-CN" dirty="0" smtClean="0"/>
              <a:t>Referred to as the  </a:t>
            </a:r>
            <a:r>
              <a:rPr lang="en-US" altLang="zh-CN" b="0" dirty="0" smtClean="0"/>
              <a:t>*-property</a:t>
            </a:r>
            <a:endParaRPr lang="en-US" altLang="zh-CN" sz="2054" dirty="0" smtClean="0"/>
          </a:p>
          <a:p>
            <a:endParaRPr lang="en-US" dirty="0" smtClean="0"/>
          </a:p>
          <a:p>
            <a:endParaRPr lang="en-US" dirty="0" smtClean="0"/>
          </a:p>
          <a:p>
            <a:r>
              <a:rPr lang="en-US" dirty="0" smtClean="0"/>
              <a:t>These prevent information from leaking from higher levels to lower </a:t>
            </a:r>
            <a:r>
              <a:rPr lang="en-US" dirty="0" err="1" smtClean="0"/>
              <a:t>levels</a:t>
            </a:r>
            <a:r>
              <a:rPr lang="en-US" altLang="zh-CN" sz="1200" b="0" kern="1200" baseline="0" dirty="0" err="1" smtClean="0">
                <a:solidFill>
                  <a:schemeClr val="tx1"/>
                </a:solidFill>
                <a:latin typeface="Arial" pitchFamily="-109" charset="0"/>
                <a:ea typeface="+mn-ea"/>
                <a:cs typeface="+mn-cs"/>
              </a:rPr>
              <a:t>The</a:t>
            </a:r>
            <a:r>
              <a:rPr lang="en-US" altLang="zh-CN" sz="1200" b="0" kern="1200" baseline="0" dirty="0" smtClean="0">
                <a:solidFill>
                  <a:schemeClr val="tx1"/>
                </a:solidFill>
                <a:latin typeface="Arial" pitchFamily="-109" charset="0"/>
                <a:ea typeface="+mn-ea"/>
                <a:cs typeface="+mn-cs"/>
              </a:rPr>
              <a:t> BLP model was developed in the 1970s as a formal model for access</a:t>
            </a:r>
          </a:p>
          <a:p>
            <a:r>
              <a:rPr lang="en-US" altLang="zh-CN" sz="1200" b="0" kern="1200" baseline="0" dirty="0" smtClean="0">
                <a:solidFill>
                  <a:schemeClr val="tx1"/>
                </a:solidFill>
                <a:latin typeface="Arial" pitchFamily="-109" charset="0"/>
                <a:ea typeface="+mn-ea"/>
                <a:cs typeface="+mn-cs"/>
              </a:rPr>
              <a:t>control. The model relied on the access control concept described in Chapter 4</a:t>
            </a:r>
          </a:p>
          <a:p>
            <a:r>
              <a:rPr lang="en-US" altLang="zh-CN" sz="1200" b="0" kern="1200" baseline="0" dirty="0" smtClean="0">
                <a:solidFill>
                  <a:schemeClr val="tx1"/>
                </a:solidFill>
                <a:latin typeface="Arial" pitchFamily="-109" charset="0"/>
                <a:ea typeface="+mn-ea"/>
                <a:cs typeface="+mn-cs"/>
              </a:rPr>
              <a:t>(e.g., Figure 4.4 ). In the model, each subject and each object is assigned a security</a:t>
            </a:r>
          </a:p>
          <a:p>
            <a:r>
              <a:rPr lang="en-US" altLang="zh-CN" sz="1200" b="0" kern="1200" baseline="0" dirty="0" smtClean="0">
                <a:solidFill>
                  <a:schemeClr val="tx1"/>
                </a:solidFill>
                <a:latin typeface="Arial" pitchFamily="-109" charset="0"/>
                <a:ea typeface="+mn-ea"/>
                <a:cs typeface="+mn-cs"/>
              </a:rPr>
              <a:t>class . In the simplest formulation, security classes form a strict hierarchy and</a:t>
            </a:r>
          </a:p>
          <a:p>
            <a:r>
              <a:rPr lang="en-US" altLang="zh-CN" sz="1200" b="0" kern="1200" baseline="0" dirty="0" smtClean="0">
                <a:solidFill>
                  <a:schemeClr val="tx1"/>
                </a:solidFill>
                <a:latin typeface="Arial" pitchFamily="-109" charset="0"/>
                <a:ea typeface="+mn-ea"/>
                <a:cs typeface="+mn-cs"/>
              </a:rPr>
              <a:t>are referred to as security levels . One example is the U.S. military classification</a:t>
            </a:r>
          </a:p>
          <a:p>
            <a:r>
              <a:rPr lang="en-US" altLang="zh-CN" sz="1200" b="0" kern="1200" baseline="0" dirty="0" smtClean="0">
                <a:solidFill>
                  <a:schemeClr val="tx1"/>
                </a:solidFill>
                <a:latin typeface="Arial" pitchFamily="-109" charset="0"/>
                <a:ea typeface="+mn-ea"/>
                <a:cs typeface="+mn-cs"/>
              </a:rPr>
              <a:t>scheme:</a:t>
            </a:r>
          </a:p>
          <a:p>
            <a:endParaRPr lang="en-US" altLang="zh-CN" sz="1200" b="0" kern="1200" baseline="0" dirty="0" smtClean="0">
              <a:solidFill>
                <a:schemeClr val="tx1"/>
              </a:solidFill>
              <a:latin typeface="Arial" pitchFamily="-109" charset="0"/>
              <a:ea typeface="+mn-ea"/>
              <a:cs typeface="+mn-cs"/>
            </a:endParaRPr>
          </a:p>
          <a:p>
            <a:r>
              <a:rPr lang="en-US" altLang="zh-CN" sz="1200" b="0" kern="1200" baseline="0" dirty="0" smtClean="0">
                <a:solidFill>
                  <a:schemeClr val="tx1"/>
                </a:solidFill>
                <a:latin typeface="Arial" pitchFamily="-109" charset="0"/>
                <a:ea typeface="+mn-ea"/>
                <a:cs typeface="+mn-cs"/>
              </a:rPr>
              <a:t>top secret </a:t>
            </a:r>
            <a:r>
              <a:rPr lang="en-US" altLang="zh-CN" b="0" dirty="0" smtClean="0"/>
              <a:t>&gt;</a:t>
            </a:r>
            <a:r>
              <a:rPr lang="en-US" altLang="zh-CN" sz="1200" b="0" kern="1200" baseline="0" dirty="0" smtClean="0">
                <a:solidFill>
                  <a:schemeClr val="tx1"/>
                </a:solidFill>
                <a:latin typeface="Arial" pitchFamily="-109" charset="0"/>
                <a:ea typeface="+mn-ea"/>
                <a:cs typeface="+mn-cs"/>
              </a:rPr>
              <a:t> secret </a:t>
            </a:r>
            <a:r>
              <a:rPr lang="en-US" altLang="zh-CN" b="0" dirty="0" smtClean="0"/>
              <a:t>&gt;</a:t>
            </a:r>
            <a:r>
              <a:rPr lang="en-US" altLang="zh-CN" sz="1200" b="0" kern="1200" baseline="0" dirty="0" smtClean="0">
                <a:solidFill>
                  <a:schemeClr val="tx1"/>
                </a:solidFill>
                <a:latin typeface="Arial" pitchFamily="-109" charset="0"/>
                <a:ea typeface="+mn-ea"/>
                <a:cs typeface="+mn-cs"/>
              </a:rPr>
              <a:t> confidential </a:t>
            </a:r>
            <a:r>
              <a:rPr lang="en-US" altLang="zh-CN" b="0" dirty="0" smtClean="0"/>
              <a:t>&gt;</a:t>
            </a:r>
            <a:r>
              <a:rPr lang="en-US" altLang="zh-CN" sz="1200" b="0" kern="1200" baseline="0" dirty="0" smtClean="0">
                <a:solidFill>
                  <a:schemeClr val="tx1"/>
                </a:solidFill>
                <a:latin typeface="Arial" pitchFamily="-109" charset="0"/>
                <a:ea typeface="+mn-ea"/>
                <a:cs typeface="+mn-cs"/>
              </a:rPr>
              <a:t> restricted </a:t>
            </a:r>
            <a:r>
              <a:rPr lang="en-US" altLang="zh-CN" b="0" dirty="0" smtClean="0"/>
              <a:t>&gt;</a:t>
            </a:r>
            <a:r>
              <a:rPr lang="en-US" altLang="zh-CN" sz="1200" b="0" kern="1200" baseline="0" dirty="0" smtClean="0">
                <a:solidFill>
                  <a:schemeClr val="tx1"/>
                </a:solidFill>
                <a:latin typeface="Arial" pitchFamily="-109" charset="0"/>
                <a:ea typeface="+mn-ea"/>
                <a:cs typeface="+mn-cs"/>
              </a:rPr>
              <a:t> unclassified</a:t>
            </a:r>
          </a:p>
          <a:p>
            <a:endParaRPr lang="en-US" altLang="zh-CN" sz="1200" b="0" kern="1200" baseline="0" dirty="0" smtClean="0">
              <a:solidFill>
                <a:schemeClr val="tx1"/>
              </a:solidFill>
              <a:latin typeface="Arial" pitchFamily="-109" charset="0"/>
              <a:ea typeface="+mn-ea"/>
              <a:cs typeface="+mn-cs"/>
            </a:endParaRPr>
          </a:p>
          <a:p>
            <a:r>
              <a:rPr lang="en-US" altLang="zh-CN" sz="1200" b="0" kern="1200" baseline="0" dirty="0" smtClean="0">
                <a:solidFill>
                  <a:schemeClr val="tx1"/>
                </a:solidFill>
                <a:latin typeface="Arial" pitchFamily="-109" charset="0"/>
                <a:ea typeface="+mn-ea"/>
                <a:cs typeface="+mn-cs"/>
              </a:rPr>
              <a:t>It is possible to also add a set of categories or compartments to each security</a:t>
            </a:r>
          </a:p>
          <a:p>
            <a:r>
              <a:rPr lang="en-US" altLang="zh-CN" sz="1200" b="0" kern="1200" baseline="0" dirty="0" smtClean="0">
                <a:solidFill>
                  <a:schemeClr val="tx1"/>
                </a:solidFill>
                <a:latin typeface="Arial" pitchFamily="-109" charset="0"/>
                <a:ea typeface="+mn-ea"/>
                <a:cs typeface="+mn-cs"/>
              </a:rPr>
              <a:t>level, so that a subject must be assigned both the appropriate level and category to</a:t>
            </a:r>
          </a:p>
          <a:p>
            <a:r>
              <a:rPr lang="en-US" altLang="zh-CN" sz="1200" b="0" kern="1200" baseline="0" dirty="0" smtClean="0">
                <a:solidFill>
                  <a:schemeClr val="tx1"/>
                </a:solidFill>
                <a:latin typeface="Arial" pitchFamily="-109" charset="0"/>
                <a:ea typeface="+mn-ea"/>
                <a:cs typeface="+mn-cs"/>
              </a:rPr>
              <a:t>access an object. We ignore this refinement in the following discussion.</a:t>
            </a:r>
          </a:p>
          <a:p>
            <a:endParaRPr lang="en-US" altLang="zh-CN" sz="1200" b="0" kern="1200" baseline="0" dirty="0" smtClean="0">
              <a:solidFill>
                <a:schemeClr val="tx1"/>
              </a:solidFill>
              <a:latin typeface="Arial" pitchFamily="-109" charset="0"/>
              <a:ea typeface="+mn-ea"/>
              <a:cs typeface="+mn-cs"/>
            </a:endParaRPr>
          </a:p>
          <a:p>
            <a:r>
              <a:rPr lang="en-US" altLang="zh-CN" sz="1200" b="0" kern="1200" baseline="0" dirty="0" smtClean="0">
                <a:solidFill>
                  <a:schemeClr val="tx1"/>
                </a:solidFill>
                <a:latin typeface="Arial" pitchFamily="-109" charset="0"/>
                <a:ea typeface="+mn-ea"/>
                <a:cs typeface="+mn-cs"/>
              </a:rPr>
              <a:t>This concept is equally applicable in other areas, where information can be</a:t>
            </a:r>
          </a:p>
          <a:p>
            <a:r>
              <a:rPr lang="en-US" altLang="zh-CN" sz="1200" b="0" kern="1200" baseline="0" dirty="0" smtClean="0">
                <a:solidFill>
                  <a:schemeClr val="tx1"/>
                </a:solidFill>
                <a:latin typeface="Arial" pitchFamily="-109" charset="0"/>
                <a:ea typeface="+mn-ea"/>
                <a:cs typeface="+mn-cs"/>
              </a:rPr>
              <a:t>organized into gross levels and categories and users can be granted clearances to</a:t>
            </a:r>
          </a:p>
          <a:p>
            <a:r>
              <a:rPr lang="en-US" altLang="zh-CN" sz="1200" b="0" kern="1200" baseline="0" dirty="0" smtClean="0">
                <a:solidFill>
                  <a:schemeClr val="tx1"/>
                </a:solidFill>
                <a:latin typeface="Arial" pitchFamily="-109" charset="0"/>
                <a:ea typeface="+mn-ea"/>
                <a:cs typeface="+mn-cs"/>
              </a:rPr>
              <a:t>access certain categories of data. For example, the highest level of security might be</a:t>
            </a:r>
          </a:p>
          <a:p>
            <a:r>
              <a:rPr lang="en-US" altLang="zh-CN" sz="1200" b="0" kern="1200" baseline="0" dirty="0" smtClean="0">
                <a:solidFill>
                  <a:schemeClr val="tx1"/>
                </a:solidFill>
                <a:latin typeface="Arial" pitchFamily="-109" charset="0"/>
                <a:ea typeface="+mn-ea"/>
                <a:cs typeface="+mn-cs"/>
              </a:rPr>
              <a:t>for strategic corporate planning documents and data, accessible by only corporate</a:t>
            </a:r>
          </a:p>
          <a:p>
            <a:r>
              <a:rPr lang="en-US" altLang="zh-CN" sz="1200" b="0" kern="1200" baseline="0" dirty="0" smtClean="0">
                <a:solidFill>
                  <a:schemeClr val="tx1"/>
                </a:solidFill>
                <a:latin typeface="Arial" pitchFamily="-109" charset="0"/>
                <a:ea typeface="+mn-ea"/>
                <a:cs typeface="+mn-cs"/>
              </a:rPr>
              <a:t>officers and their staff; next might come sensitive financial and personnel data,</a:t>
            </a:r>
          </a:p>
          <a:p>
            <a:r>
              <a:rPr lang="en-US" altLang="zh-CN" sz="1200" b="0" kern="1200" baseline="0" dirty="0" smtClean="0">
                <a:solidFill>
                  <a:schemeClr val="tx1"/>
                </a:solidFill>
                <a:latin typeface="Arial" pitchFamily="-109" charset="0"/>
                <a:ea typeface="+mn-ea"/>
                <a:cs typeface="+mn-cs"/>
              </a:rPr>
              <a:t>accessible only by administration personnel, corporate officers, and so on. This</a:t>
            </a:r>
          </a:p>
          <a:p>
            <a:r>
              <a:rPr lang="en-US" altLang="zh-CN" sz="1200" b="0" kern="1200" baseline="0" dirty="0" smtClean="0">
                <a:solidFill>
                  <a:schemeClr val="tx1"/>
                </a:solidFill>
                <a:latin typeface="Arial" pitchFamily="-109" charset="0"/>
                <a:ea typeface="+mn-ea"/>
                <a:cs typeface="+mn-cs"/>
              </a:rPr>
              <a:t>suggests a classification scheme such as</a:t>
            </a:r>
          </a:p>
          <a:p>
            <a:endParaRPr lang="en-US" altLang="zh-CN" sz="1200" b="0" kern="1200" baseline="0" dirty="0" smtClean="0">
              <a:solidFill>
                <a:schemeClr val="tx1"/>
              </a:solidFill>
              <a:latin typeface="Arial" pitchFamily="-109" charset="0"/>
              <a:ea typeface="+mn-ea"/>
              <a:cs typeface="+mn-cs"/>
            </a:endParaRPr>
          </a:p>
          <a:p>
            <a:r>
              <a:rPr lang="en-US" altLang="zh-CN" sz="1200" b="0" kern="1200" baseline="0" dirty="0" smtClean="0">
                <a:solidFill>
                  <a:schemeClr val="tx1"/>
                </a:solidFill>
                <a:latin typeface="Arial" pitchFamily="-109" charset="0"/>
                <a:ea typeface="+mn-ea"/>
                <a:cs typeface="+mn-cs"/>
              </a:rPr>
              <a:t>strategic </a:t>
            </a:r>
            <a:r>
              <a:rPr lang="en-US" altLang="zh-CN" b="0" dirty="0" smtClean="0"/>
              <a:t>&gt;</a:t>
            </a:r>
            <a:r>
              <a:rPr lang="en-US" altLang="zh-CN" sz="1200" b="0" kern="1200" baseline="0" dirty="0" smtClean="0">
                <a:solidFill>
                  <a:schemeClr val="tx1"/>
                </a:solidFill>
                <a:latin typeface="Arial" pitchFamily="-109" charset="0"/>
                <a:ea typeface="+mn-ea"/>
                <a:cs typeface="+mn-cs"/>
              </a:rPr>
              <a:t> sensitive </a:t>
            </a:r>
            <a:r>
              <a:rPr lang="en-US" altLang="zh-CN" b="0" dirty="0" smtClean="0"/>
              <a:t>&gt;</a:t>
            </a:r>
            <a:r>
              <a:rPr lang="en-US" altLang="zh-CN" sz="1200" b="0" kern="1200" baseline="0" dirty="0" smtClean="0">
                <a:solidFill>
                  <a:schemeClr val="tx1"/>
                </a:solidFill>
                <a:latin typeface="Arial" pitchFamily="-109" charset="0"/>
                <a:ea typeface="+mn-ea"/>
                <a:cs typeface="+mn-cs"/>
              </a:rPr>
              <a:t> confidential </a:t>
            </a:r>
            <a:r>
              <a:rPr lang="en-US" altLang="zh-CN" b="0" dirty="0" smtClean="0"/>
              <a:t>&gt;</a:t>
            </a:r>
            <a:r>
              <a:rPr lang="en-US" altLang="zh-CN" sz="1200" b="0" kern="1200" baseline="0" dirty="0" smtClean="0">
                <a:solidFill>
                  <a:schemeClr val="tx1"/>
                </a:solidFill>
                <a:latin typeface="Arial" pitchFamily="-109" charset="0"/>
                <a:ea typeface="+mn-ea"/>
                <a:cs typeface="+mn-cs"/>
              </a:rPr>
              <a:t> public</a:t>
            </a:r>
          </a:p>
          <a:p>
            <a:endParaRPr lang="en-US" altLang="zh-CN" sz="1200" b="0" kern="1200" baseline="0" dirty="0" smtClean="0">
              <a:solidFill>
                <a:schemeClr val="tx1"/>
              </a:solidFill>
              <a:latin typeface="Arial" pitchFamily="-109" charset="0"/>
              <a:ea typeface="+mn-ea"/>
              <a:cs typeface="+mn-cs"/>
            </a:endParaRPr>
          </a:p>
          <a:p>
            <a:r>
              <a:rPr lang="en-US" altLang="zh-CN" sz="1200" b="0" kern="1200" baseline="0" dirty="0" smtClean="0">
                <a:solidFill>
                  <a:schemeClr val="tx1"/>
                </a:solidFill>
                <a:latin typeface="Arial" pitchFamily="-109" charset="0"/>
                <a:ea typeface="+mn-ea"/>
                <a:cs typeface="+mn-cs"/>
              </a:rPr>
              <a:t>A subject is said to have a security clearance of a given level; an object is said to</a:t>
            </a:r>
          </a:p>
          <a:p>
            <a:r>
              <a:rPr lang="en-US" altLang="zh-CN" sz="1200" b="0" kern="1200" baseline="0" dirty="0" smtClean="0">
                <a:solidFill>
                  <a:schemeClr val="tx1"/>
                </a:solidFill>
                <a:latin typeface="Arial" pitchFamily="-109" charset="0"/>
                <a:ea typeface="+mn-ea"/>
                <a:cs typeface="+mn-cs"/>
              </a:rPr>
              <a:t>have a security classification of a given level. The security classes control the manner</a:t>
            </a:r>
          </a:p>
          <a:p>
            <a:r>
              <a:rPr lang="en-US" altLang="zh-CN" sz="1200" b="0" kern="1200" baseline="0" dirty="0" smtClean="0">
                <a:solidFill>
                  <a:schemeClr val="tx1"/>
                </a:solidFill>
                <a:latin typeface="Arial" pitchFamily="-109" charset="0"/>
                <a:ea typeface="+mn-ea"/>
                <a:cs typeface="+mn-cs"/>
              </a:rPr>
              <a:t>by which a subject may access an object.</a:t>
            </a:r>
            <a:endParaRPr lang="en-US" altLang="zh-CN" b="0" dirty="0" smtClean="0">
              <a:latin typeface="Times New Roman" pitchFamily="-109"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04982B31-5F2E-4241-814E-088E6ECAA300}" type="slidenum">
              <a:rPr lang="en-US" altLang="zh-CN" smtClean="0"/>
              <a:pPr>
                <a:defRPr/>
              </a:pPr>
              <a:t>120</a:t>
            </a:fld>
            <a:endParaRPr lang="en-US" altLang="zh-CN"/>
          </a:p>
        </p:txBody>
      </p:sp>
    </p:spTree>
    <p:extLst>
      <p:ext uri="{BB962C8B-B14F-4D97-AF65-F5344CB8AC3E}">
        <p14:creationId xmlns:p14="http://schemas.microsoft.com/office/powerpoint/2010/main" val="166365647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None/>
            </a:pPr>
            <a:r>
              <a:rPr lang="en-US" altLang="zh-CN" sz="1200" dirty="0" smtClean="0">
                <a:ea typeface="宋体" charset="-122"/>
              </a:rPr>
              <a:t>The Bell-La </a:t>
            </a:r>
            <a:r>
              <a:rPr lang="en-US" altLang="zh-CN" sz="1200" dirty="0" err="1" smtClean="0">
                <a:ea typeface="宋体" charset="-122"/>
              </a:rPr>
              <a:t>Padula</a:t>
            </a:r>
            <a:r>
              <a:rPr lang="en-US" altLang="zh-CN" sz="1200" dirty="0" smtClean="0">
                <a:ea typeface="宋体" charset="-122"/>
              </a:rPr>
              <a:t> multilevel security model</a:t>
            </a:r>
            <a:endParaRPr lang="en-US" altLang="zh-CN" sz="1200" dirty="0">
              <a:ea typeface="宋体" charset="-122"/>
            </a:endParaRPr>
          </a:p>
        </p:txBody>
      </p:sp>
      <p:sp>
        <p:nvSpPr>
          <p:cNvPr id="4" name="Slide Number Placeholder 3"/>
          <p:cNvSpPr>
            <a:spLocks noGrp="1"/>
          </p:cNvSpPr>
          <p:nvPr>
            <p:ph type="sldNum" sz="quarter" idx="10"/>
          </p:nvPr>
        </p:nvSpPr>
        <p:spPr/>
        <p:txBody>
          <a:bodyPr/>
          <a:lstStyle/>
          <a:p>
            <a:pPr>
              <a:defRPr/>
            </a:pPr>
            <a:fld id="{04982B31-5F2E-4241-814E-088E6ECAA300}" type="slidenum">
              <a:rPr lang="en-US" altLang="zh-CN" smtClean="0"/>
              <a:pPr>
                <a:defRPr/>
              </a:pPr>
              <a:t>121</a:t>
            </a:fld>
            <a:endParaRPr lang="en-US" altLang="zh-CN"/>
          </a:p>
        </p:txBody>
      </p:sp>
    </p:spTree>
    <p:extLst>
      <p:ext uri="{BB962C8B-B14F-4D97-AF65-F5344CB8AC3E}">
        <p14:creationId xmlns:p14="http://schemas.microsoft.com/office/powerpoint/2010/main" val="387539473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D2C434-17AA-1840-8963-72E89B373182}" type="slidenum">
              <a:rPr lang="en-AU"/>
              <a:pPr/>
              <a:t>122</a:t>
            </a:fld>
            <a:endParaRPr lang="en-AU"/>
          </a:p>
        </p:txBody>
      </p:sp>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r>
              <a:rPr lang="en-US" sz="1200" b="0" kern="1200" baseline="0" dirty="0" smtClean="0">
                <a:solidFill>
                  <a:schemeClr val="tx1"/>
                </a:solidFill>
                <a:latin typeface="Arial" pitchFamily="-109" charset="0"/>
                <a:ea typeface="+mn-ea"/>
                <a:cs typeface="+mn-cs"/>
              </a:rPr>
              <a:t>Figure 13.1 illustrates the need for the *-property. Here, a malicious subject</a:t>
            </a:r>
          </a:p>
          <a:p>
            <a:r>
              <a:rPr lang="en-US" sz="1200" b="0" kern="1200" baseline="0" dirty="0" smtClean="0">
                <a:solidFill>
                  <a:schemeClr val="tx1"/>
                </a:solidFill>
                <a:latin typeface="Arial" pitchFamily="-109" charset="0"/>
                <a:ea typeface="+mn-ea"/>
                <a:cs typeface="+mn-cs"/>
              </a:rPr>
              <a:t>passes classified information along by putting it into an information container</a:t>
            </a:r>
          </a:p>
          <a:p>
            <a:r>
              <a:rPr lang="en-US" sz="1200" b="0" kern="1200" baseline="0" dirty="0" smtClean="0">
                <a:solidFill>
                  <a:schemeClr val="tx1"/>
                </a:solidFill>
                <a:latin typeface="Arial" pitchFamily="-109" charset="0"/>
                <a:ea typeface="+mn-ea"/>
                <a:cs typeface="+mn-cs"/>
              </a:rPr>
              <a:t>labeled at a lower security classification than the information itself. This will allow a</a:t>
            </a:r>
          </a:p>
          <a:p>
            <a:r>
              <a:rPr lang="en-US" sz="1200" b="0" kern="1200" baseline="0" dirty="0" smtClean="0">
                <a:solidFill>
                  <a:schemeClr val="tx1"/>
                </a:solidFill>
                <a:latin typeface="Arial" pitchFamily="-109" charset="0"/>
                <a:ea typeface="+mn-ea"/>
                <a:cs typeface="+mn-cs"/>
              </a:rPr>
              <a:t>subsequent read access to this information by a subject at the lower clearance level.</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These two properties provide the confidentiality form of what is known as</a:t>
            </a:r>
          </a:p>
          <a:p>
            <a:r>
              <a:rPr lang="en-US" sz="1200" b="0" kern="1200" baseline="0" dirty="0" smtClean="0">
                <a:solidFill>
                  <a:schemeClr val="tx1"/>
                </a:solidFill>
                <a:latin typeface="Arial" pitchFamily="-109" charset="0"/>
                <a:ea typeface="+mn-ea"/>
                <a:cs typeface="+mn-cs"/>
              </a:rPr>
              <a:t>mandatory access control (MAC). Under this MAC, no access is allowed that does</a:t>
            </a:r>
          </a:p>
          <a:p>
            <a:r>
              <a:rPr lang="en-US" sz="1200" b="0" kern="1200" baseline="0" dirty="0" smtClean="0">
                <a:solidFill>
                  <a:schemeClr val="tx1"/>
                </a:solidFill>
                <a:latin typeface="Arial" pitchFamily="-109" charset="0"/>
                <a:ea typeface="+mn-ea"/>
                <a:cs typeface="+mn-cs"/>
              </a:rPr>
              <a:t>not satisfy these two properties. In addition, the BLP model makes a provision for</a:t>
            </a:r>
          </a:p>
          <a:p>
            <a:r>
              <a:rPr lang="en-US" sz="1200" b="0" kern="1200" baseline="0" dirty="0" smtClean="0">
                <a:solidFill>
                  <a:schemeClr val="tx1"/>
                </a:solidFill>
                <a:latin typeface="Arial" pitchFamily="-109" charset="0"/>
                <a:ea typeface="+mn-ea"/>
                <a:cs typeface="+mn-cs"/>
              </a:rPr>
              <a:t>discretionary access control (DAC).</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 </a:t>
            </a:r>
            <a:r>
              <a:rPr lang="en-US" sz="1200" b="0" kern="1200" baseline="0" dirty="0" err="1" smtClean="0">
                <a:solidFill>
                  <a:schemeClr val="tx1"/>
                </a:solidFill>
                <a:latin typeface="Arial" pitchFamily="-109" charset="0"/>
                <a:ea typeface="+mn-ea"/>
                <a:cs typeface="+mn-cs"/>
              </a:rPr>
              <a:t>ds</a:t>
            </a:r>
            <a:r>
              <a:rPr lang="en-US" sz="1200" b="0" kern="1200" baseline="0" dirty="0" smtClean="0">
                <a:solidFill>
                  <a:schemeClr val="tx1"/>
                </a:solidFill>
                <a:latin typeface="Arial" pitchFamily="-109" charset="0"/>
                <a:ea typeface="+mn-ea"/>
                <a:cs typeface="+mn-cs"/>
              </a:rPr>
              <a:t>-property : An individual (or role) may grant to another individual (or role)</a:t>
            </a:r>
          </a:p>
          <a:p>
            <a:r>
              <a:rPr lang="en-US" sz="1200" b="0" kern="1200" baseline="0" dirty="0" smtClean="0">
                <a:solidFill>
                  <a:schemeClr val="tx1"/>
                </a:solidFill>
                <a:latin typeface="Arial" pitchFamily="-109" charset="0"/>
                <a:ea typeface="+mn-ea"/>
                <a:cs typeface="+mn-cs"/>
              </a:rPr>
              <a:t>access to a document based on the owner’s discretion, constrained by the MAC</a:t>
            </a:r>
          </a:p>
          <a:p>
            <a:r>
              <a:rPr lang="en-US" sz="1200" b="0" kern="1200" baseline="0" dirty="0" smtClean="0">
                <a:solidFill>
                  <a:schemeClr val="tx1"/>
                </a:solidFill>
                <a:latin typeface="Arial" pitchFamily="-109" charset="0"/>
                <a:ea typeface="+mn-ea"/>
                <a:cs typeface="+mn-cs"/>
              </a:rPr>
              <a:t>rules. Thus, a subject can exercise only accesses for which it has the necessary</a:t>
            </a:r>
          </a:p>
          <a:p>
            <a:r>
              <a:rPr lang="en-US" sz="1200" b="0" kern="1200" baseline="0" dirty="0" smtClean="0">
                <a:solidFill>
                  <a:schemeClr val="tx1"/>
                </a:solidFill>
                <a:latin typeface="Arial" pitchFamily="-109" charset="0"/>
                <a:ea typeface="+mn-ea"/>
                <a:cs typeface="+mn-cs"/>
              </a:rPr>
              <a:t>authorization and which satisfy the MAC rules.</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The basic idea is that site policy overrides any discretionary access controls.</a:t>
            </a:r>
          </a:p>
          <a:p>
            <a:r>
              <a:rPr lang="en-US" sz="1200" b="0" kern="1200" baseline="0" dirty="0" smtClean="0">
                <a:solidFill>
                  <a:schemeClr val="tx1"/>
                </a:solidFill>
                <a:latin typeface="Arial" pitchFamily="-109" charset="0"/>
                <a:ea typeface="+mn-ea"/>
                <a:cs typeface="+mn-cs"/>
              </a:rPr>
              <a:t>That is, a user cannot give away data to unauthorized persons.</a:t>
            </a:r>
            <a:endParaRPr lang="en-US" b="0" dirty="0"/>
          </a:p>
        </p:txBody>
      </p:sp>
    </p:spTree>
    <p:extLst>
      <p:ext uri="{BB962C8B-B14F-4D97-AF65-F5344CB8AC3E}">
        <p14:creationId xmlns:p14="http://schemas.microsoft.com/office/powerpoint/2010/main" val="419412383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F283E3-6504-7246-9E84-5C1C1A29B412}" type="slidenum">
              <a:rPr lang="en-AU"/>
              <a:pPr/>
              <a:t>124</a:t>
            </a:fld>
            <a:endParaRPr lang="en-AU"/>
          </a:p>
        </p:txBody>
      </p:sp>
      <p:sp>
        <p:nvSpPr>
          <p:cNvPr id="222210" name="Rectangle 2"/>
          <p:cNvSpPr>
            <a:spLocks noGrp="1" noRot="1" noChangeAspect="1" noChangeArrowheads="1" noTextEdit="1"/>
          </p:cNvSpPr>
          <p:nvPr>
            <p:ph type="sldImg"/>
          </p:nvPr>
        </p:nvSpPr>
        <p:spPr>
          <a:ln/>
        </p:spPr>
      </p:sp>
      <p:sp>
        <p:nvSpPr>
          <p:cNvPr id="222211"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09" charset="0"/>
                <a:ea typeface="+mn-ea"/>
                <a:cs typeface="+mn-cs"/>
              </a:rPr>
              <a:t> This example illustrates the operation of the BLP model and also highlights a practical</a:t>
            </a:r>
          </a:p>
          <a:p>
            <a:r>
              <a:rPr lang="en-US" sz="1200" b="0" i="0" u="none" strike="noStrike" kern="1200" baseline="0" dirty="0" smtClean="0">
                <a:solidFill>
                  <a:schemeClr val="tx1"/>
                </a:solidFill>
                <a:latin typeface="Arial" pitchFamily="-109" charset="0"/>
                <a:ea typeface="+mn-ea"/>
                <a:cs typeface="+mn-cs"/>
              </a:rPr>
              <a:t>issue that must be addressed. We assume a role-based access control system.</a:t>
            </a:r>
          </a:p>
          <a:p>
            <a:r>
              <a:rPr lang="en-US" sz="1200" b="0" i="0" u="none" strike="noStrike" kern="1200" baseline="0" dirty="0" smtClean="0">
                <a:solidFill>
                  <a:schemeClr val="tx1"/>
                </a:solidFill>
                <a:latin typeface="Arial" pitchFamily="-109" charset="0"/>
                <a:ea typeface="+mn-ea"/>
                <a:cs typeface="+mn-cs"/>
              </a:rPr>
              <a:t>Carla and Dirk are users of the system. Carla is a student (s) in course c1. Dirk is a</a:t>
            </a:r>
          </a:p>
          <a:p>
            <a:r>
              <a:rPr lang="en-US" sz="1200" b="0" i="0" u="none" strike="noStrike" kern="1200" baseline="0" dirty="0" smtClean="0">
                <a:solidFill>
                  <a:schemeClr val="tx1"/>
                </a:solidFill>
                <a:latin typeface="Arial" pitchFamily="-109" charset="0"/>
                <a:ea typeface="+mn-ea"/>
                <a:cs typeface="+mn-cs"/>
              </a:rPr>
              <a:t>teacher (t) in course c1 but may also access the system as a student;</a:t>
            </a:r>
          </a:p>
          <a:p>
            <a:r>
              <a:rPr lang="en-US" sz="1200" b="0" i="0" u="none" strike="noStrike" kern="1200" baseline="0" dirty="0" smtClean="0">
                <a:solidFill>
                  <a:schemeClr val="tx1"/>
                </a:solidFill>
                <a:latin typeface="Arial" pitchFamily="-109" charset="0"/>
                <a:ea typeface="+mn-ea"/>
                <a:cs typeface="+mn-cs"/>
              </a:rPr>
              <a:t>thus two roles are assigned to Dirk:</a:t>
            </a:r>
            <a:endParaRPr lang="en-US" sz="1200" b="0" kern="1200" baseline="0" dirty="0" smtClean="0">
              <a:solidFill>
                <a:schemeClr val="tx1"/>
              </a:solidFill>
              <a:latin typeface="Arial" pitchFamily="-109" charset="0"/>
              <a:ea typeface="+mn-ea"/>
              <a:cs typeface="+mn-cs"/>
            </a:endParaRP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Carla: (c1-s)</a:t>
            </a:r>
          </a:p>
          <a:p>
            <a:r>
              <a:rPr lang="en-US" sz="1200" b="0" kern="1200" baseline="0" dirty="0" smtClean="0">
                <a:solidFill>
                  <a:schemeClr val="tx1"/>
                </a:solidFill>
                <a:latin typeface="Arial" pitchFamily="-109" charset="0"/>
                <a:ea typeface="+mn-ea"/>
                <a:cs typeface="+mn-cs"/>
              </a:rPr>
              <a:t>Dirk: (c1-t), (c1-s)</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The student role is assigned a lower security clearance and the teacher role a</a:t>
            </a:r>
          </a:p>
          <a:p>
            <a:r>
              <a:rPr lang="en-US" sz="1200" b="0" kern="1200" baseline="0" dirty="0" smtClean="0">
                <a:solidFill>
                  <a:schemeClr val="tx1"/>
                </a:solidFill>
                <a:latin typeface="Arial" pitchFamily="-109" charset="0"/>
                <a:ea typeface="+mn-ea"/>
                <a:cs typeface="+mn-cs"/>
              </a:rPr>
              <a:t>higher security clearance. Let us look at some possible actions:</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1. Dirk creates a new file f1 as c1-t; Carla creates file f2 as c1-s ( Figure 13.2a ).</a:t>
            </a:r>
          </a:p>
          <a:p>
            <a:r>
              <a:rPr lang="en-US" sz="1200" b="0" kern="1200" baseline="0" dirty="0" smtClean="0">
                <a:solidFill>
                  <a:schemeClr val="tx1"/>
                </a:solidFill>
                <a:latin typeface="Arial" pitchFamily="-109" charset="0"/>
                <a:ea typeface="+mn-ea"/>
                <a:cs typeface="+mn-cs"/>
              </a:rPr>
              <a:t>Carla can read and write to f2, but cannot read f1, because it is at a higher</a:t>
            </a:r>
          </a:p>
          <a:p>
            <a:r>
              <a:rPr lang="en-US" sz="1200" b="0" kern="1200" baseline="0" dirty="0" smtClean="0">
                <a:solidFill>
                  <a:schemeClr val="tx1"/>
                </a:solidFill>
                <a:latin typeface="Arial" pitchFamily="-109" charset="0"/>
                <a:ea typeface="+mn-ea"/>
                <a:cs typeface="+mn-cs"/>
              </a:rPr>
              <a:t>classification level (teacher level). In the c1-t role, Dirk can read and write f1</a:t>
            </a:r>
          </a:p>
          <a:p>
            <a:r>
              <a:rPr lang="en-US" sz="1200" b="0" kern="1200" baseline="0" dirty="0" smtClean="0">
                <a:solidFill>
                  <a:schemeClr val="tx1"/>
                </a:solidFill>
                <a:latin typeface="Arial" pitchFamily="-109" charset="0"/>
                <a:ea typeface="+mn-ea"/>
                <a:cs typeface="+mn-cs"/>
              </a:rPr>
              <a:t>and can read f2 if Carla grants access to f2. However, in this role, Dirk cannot</a:t>
            </a:r>
          </a:p>
          <a:p>
            <a:r>
              <a:rPr lang="en-US" sz="1200" b="0" kern="1200" baseline="0" dirty="0" smtClean="0">
                <a:solidFill>
                  <a:schemeClr val="tx1"/>
                </a:solidFill>
                <a:latin typeface="Arial" pitchFamily="-109" charset="0"/>
                <a:ea typeface="+mn-ea"/>
                <a:cs typeface="+mn-cs"/>
              </a:rPr>
              <a:t>write f2 because of the *-property; neither Dirk nor a Trojan horse on his</a:t>
            </a:r>
          </a:p>
          <a:p>
            <a:r>
              <a:rPr lang="en-US" sz="1200" b="0" kern="1200" baseline="0" dirty="0" smtClean="0">
                <a:solidFill>
                  <a:schemeClr val="tx1"/>
                </a:solidFill>
                <a:latin typeface="Arial" pitchFamily="-109" charset="0"/>
                <a:ea typeface="+mn-ea"/>
                <a:cs typeface="+mn-cs"/>
              </a:rPr>
              <a:t>behalf can downgrade data from the teacher level to the student level. Only if</a:t>
            </a:r>
          </a:p>
          <a:p>
            <a:r>
              <a:rPr lang="en-US" sz="1200" b="0" kern="1200" baseline="0" dirty="0" smtClean="0">
                <a:solidFill>
                  <a:schemeClr val="tx1"/>
                </a:solidFill>
                <a:latin typeface="Arial" pitchFamily="-109" charset="0"/>
                <a:ea typeface="+mn-ea"/>
                <a:cs typeface="+mn-cs"/>
              </a:rPr>
              <a:t>Dirk logs in as a student can he create a c1-s file or write to an existing c1-s file,</a:t>
            </a:r>
          </a:p>
          <a:p>
            <a:r>
              <a:rPr lang="en-US" sz="1200" b="0" kern="1200" baseline="0" dirty="0" smtClean="0">
                <a:solidFill>
                  <a:schemeClr val="tx1"/>
                </a:solidFill>
                <a:latin typeface="Arial" pitchFamily="-109" charset="0"/>
                <a:ea typeface="+mn-ea"/>
                <a:cs typeface="+mn-cs"/>
              </a:rPr>
              <a:t>such as f2. In the student role, Dirk can also read f2.</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2. Dirk reads f2 and wants to create a new file with comments to Carla as feedback.</a:t>
            </a:r>
          </a:p>
          <a:p>
            <a:r>
              <a:rPr lang="en-US" sz="1200" b="0" kern="1200" baseline="0" dirty="0" smtClean="0">
                <a:solidFill>
                  <a:schemeClr val="tx1"/>
                </a:solidFill>
                <a:latin typeface="Arial" pitchFamily="-109" charset="0"/>
                <a:ea typeface="+mn-ea"/>
                <a:cs typeface="+mn-cs"/>
              </a:rPr>
              <a:t>Dirk must sign in student role c1-s to create f3 so that it can be accessed</a:t>
            </a:r>
          </a:p>
          <a:p>
            <a:r>
              <a:rPr lang="en-US" sz="1200" b="0" kern="1200" baseline="0" dirty="0" smtClean="0">
                <a:solidFill>
                  <a:schemeClr val="tx1"/>
                </a:solidFill>
                <a:latin typeface="Arial" pitchFamily="-109" charset="0"/>
                <a:ea typeface="+mn-ea"/>
                <a:cs typeface="+mn-cs"/>
              </a:rPr>
              <a:t>by Carla ( Figure 13.2b ). In a teacher role, Dirk cannot create a file at a student</a:t>
            </a:r>
          </a:p>
          <a:p>
            <a:r>
              <a:rPr lang="en-US" sz="1200" b="0" kern="1200" baseline="0" dirty="0" smtClean="0">
                <a:solidFill>
                  <a:schemeClr val="tx1"/>
                </a:solidFill>
                <a:latin typeface="Arial" pitchFamily="-109" charset="0"/>
                <a:ea typeface="+mn-ea"/>
                <a:cs typeface="+mn-cs"/>
              </a:rPr>
              <a:t>classification level.</a:t>
            </a:r>
            <a:endParaRPr lang="en-US" b="0" dirty="0">
              <a:latin typeface="Times New Roman" pitchFamily="-109" charset="0"/>
            </a:endParaRPr>
          </a:p>
        </p:txBody>
      </p:sp>
    </p:spTree>
    <p:extLst>
      <p:ext uri="{BB962C8B-B14F-4D97-AF65-F5344CB8AC3E}">
        <p14:creationId xmlns:p14="http://schemas.microsoft.com/office/powerpoint/2010/main" val="131599849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D409C9-E310-2B41-A349-BD4287AE4793}" type="slidenum">
              <a:rPr lang="en-AU"/>
              <a:pPr/>
              <a:t>125</a:t>
            </a:fld>
            <a:endParaRPr lang="en-AU"/>
          </a:p>
        </p:txBody>
      </p:sp>
      <p:sp>
        <p:nvSpPr>
          <p:cNvPr id="224260" name="Rectangle 4"/>
          <p:cNvSpPr>
            <a:spLocks noGrp="1" noRot="1" noChangeAspect="1" noChangeArrowheads="1" noTextEdit="1"/>
          </p:cNvSpPr>
          <p:nvPr>
            <p:ph type="sldImg"/>
          </p:nvPr>
        </p:nvSpPr>
        <p:spPr>
          <a:ln/>
        </p:spPr>
      </p:sp>
      <p:sp>
        <p:nvSpPr>
          <p:cNvPr id="224261" name="Rectangle 5"/>
          <p:cNvSpPr>
            <a:spLocks noGrp="1" noChangeArrowheads="1"/>
          </p:cNvSpPr>
          <p:nvPr>
            <p:ph type="body" idx="1"/>
          </p:nvPr>
        </p:nvSpPr>
        <p:spPr/>
        <p:txBody>
          <a:bodyPr/>
          <a:lstStyle/>
          <a:p>
            <a:r>
              <a:rPr lang="en-US" sz="1200" b="0" kern="1200" baseline="0" dirty="0" smtClean="0">
                <a:solidFill>
                  <a:schemeClr val="tx1"/>
                </a:solidFill>
                <a:latin typeface="Arial" pitchFamily="-109" charset="0"/>
                <a:ea typeface="+mn-ea"/>
                <a:cs typeface="+mn-cs"/>
              </a:rPr>
              <a:t>Dirk creates an exam based on an existing template file store at level c1-t.</a:t>
            </a:r>
          </a:p>
          <a:p>
            <a:r>
              <a:rPr lang="en-US" sz="1200" b="0" kern="1200" baseline="0" dirty="0" smtClean="0">
                <a:solidFill>
                  <a:schemeClr val="tx1"/>
                </a:solidFill>
                <a:latin typeface="Arial" pitchFamily="-109" charset="0"/>
                <a:ea typeface="+mn-ea"/>
                <a:cs typeface="+mn-cs"/>
              </a:rPr>
              <a:t>Dirk must log in as c1-t to read the template and the file he creates (f4) must</a:t>
            </a:r>
          </a:p>
          <a:p>
            <a:r>
              <a:rPr lang="en-US" sz="1200" b="0" kern="1200" baseline="0" dirty="0" smtClean="0">
                <a:solidFill>
                  <a:schemeClr val="tx1"/>
                </a:solidFill>
                <a:latin typeface="Arial" pitchFamily="-109" charset="0"/>
                <a:ea typeface="+mn-ea"/>
                <a:cs typeface="+mn-cs"/>
              </a:rPr>
              <a:t>also be at the teacher level ( Figure 13.2c ).</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4. Dirk wants Carla to take the exam and so must provide her with read access.</a:t>
            </a:r>
          </a:p>
          <a:p>
            <a:r>
              <a:rPr lang="en-US" sz="1200" b="0" kern="1200" baseline="0" dirty="0" smtClean="0">
                <a:solidFill>
                  <a:schemeClr val="tx1"/>
                </a:solidFill>
                <a:latin typeface="Arial" pitchFamily="-109" charset="0"/>
                <a:ea typeface="+mn-ea"/>
                <a:cs typeface="+mn-cs"/>
              </a:rPr>
              <a:t>However, such access would violate the </a:t>
            </a:r>
            <a:r>
              <a:rPr lang="en-US" sz="1200" b="0" kern="1200" baseline="0" dirty="0" err="1" smtClean="0">
                <a:solidFill>
                  <a:schemeClr val="tx1"/>
                </a:solidFill>
                <a:latin typeface="Arial" pitchFamily="-109" charset="0"/>
                <a:ea typeface="+mn-ea"/>
                <a:cs typeface="+mn-cs"/>
              </a:rPr>
              <a:t>ss</a:t>
            </a:r>
            <a:r>
              <a:rPr lang="en-US" sz="1200" b="0" kern="1200" baseline="0" dirty="0" smtClean="0">
                <a:solidFill>
                  <a:schemeClr val="tx1"/>
                </a:solidFill>
                <a:latin typeface="Arial" pitchFamily="-109" charset="0"/>
                <a:ea typeface="+mn-ea"/>
                <a:cs typeface="+mn-cs"/>
              </a:rPr>
              <a:t>-property. Dirk must downgrade</a:t>
            </a:r>
          </a:p>
          <a:p>
            <a:r>
              <a:rPr lang="en-US" sz="1200" b="0" kern="1200" baseline="0" dirty="0" smtClean="0">
                <a:solidFill>
                  <a:schemeClr val="tx1"/>
                </a:solidFill>
                <a:latin typeface="Arial" pitchFamily="-109" charset="0"/>
                <a:ea typeface="+mn-ea"/>
                <a:cs typeface="+mn-cs"/>
              </a:rPr>
              <a:t>the classification of f4 from c1-t to c1-s. Dirk cannot do this in the c1-t role</a:t>
            </a:r>
          </a:p>
          <a:p>
            <a:r>
              <a:rPr lang="en-US" sz="1200" b="0" kern="1200" baseline="0" dirty="0" smtClean="0">
                <a:solidFill>
                  <a:schemeClr val="tx1"/>
                </a:solidFill>
                <a:latin typeface="Arial" pitchFamily="-109" charset="0"/>
                <a:ea typeface="+mn-ea"/>
                <a:cs typeface="+mn-cs"/>
              </a:rPr>
              <a:t>because this would violate the *-property. Therefore, a security administrator</a:t>
            </a:r>
          </a:p>
          <a:p>
            <a:r>
              <a:rPr lang="en-US" sz="1200" b="0" kern="1200" baseline="0" dirty="0" smtClean="0">
                <a:solidFill>
                  <a:schemeClr val="tx1"/>
                </a:solidFill>
                <a:latin typeface="Arial" pitchFamily="-109" charset="0"/>
                <a:ea typeface="+mn-ea"/>
                <a:cs typeface="+mn-cs"/>
              </a:rPr>
              <a:t>(possibly Dirk in this role) must have downgrade authority and must </a:t>
            </a:r>
            <a:r>
              <a:rPr lang="en-US" sz="1200" b="0" kern="1200" baseline="0" dirty="0" err="1" smtClean="0">
                <a:solidFill>
                  <a:schemeClr val="tx1"/>
                </a:solidFill>
                <a:latin typeface="Arial" pitchFamily="-109" charset="0"/>
                <a:ea typeface="+mn-ea"/>
                <a:cs typeface="+mn-cs"/>
              </a:rPr>
              <a:t>beable</a:t>
            </a:r>
            <a:r>
              <a:rPr lang="en-US" sz="1200" b="0" kern="1200" baseline="0" dirty="0" smtClean="0">
                <a:solidFill>
                  <a:schemeClr val="tx1"/>
                </a:solidFill>
                <a:latin typeface="Arial" pitchFamily="-109" charset="0"/>
                <a:ea typeface="+mn-ea"/>
                <a:cs typeface="+mn-cs"/>
              </a:rPr>
              <a:t> to perform the downgrade outside the BLP model. The dotted line in</a:t>
            </a:r>
          </a:p>
          <a:p>
            <a:r>
              <a:rPr lang="en-US" sz="1200" b="0" kern="1200" baseline="0" dirty="0" smtClean="0">
                <a:solidFill>
                  <a:schemeClr val="tx1"/>
                </a:solidFill>
                <a:latin typeface="Arial" pitchFamily="-109" charset="0"/>
                <a:ea typeface="+mn-ea"/>
                <a:cs typeface="+mn-cs"/>
              </a:rPr>
              <a:t>Figure 13.2d connecting f4 with c1-s-read indicates that this connection has</a:t>
            </a:r>
          </a:p>
          <a:p>
            <a:r>
              <a:rPr lang="en-US" sz="1200" b="0" kern="1200" baseline="0" dirty="0" smtClean="0">
                <a:solidFill>
                  <a:schemeClr val="tx1"/>
                </a:solidFill>
                <a:latin typeface="Arial" pitchFamily="-109" charset="0"/>
                <a:ea typeface="+mn-ea"/>
                <a:cs typeface="+mn-cs"/>
              </a:rPr>
              <a:t>not been generated by the default BLP rules but by a system operation.</a:t>
            </a:r>
          </a:p>
          <a:p>
            <a:endParaRPr lang="en-US" b="0" dirty="0">
              <a:latin typeface="Times New Roman" pitchFamily="-109" charset="0"/>
            </a:endParaRPr>
          </a:p>
        </p:txBody>
      </p:sp>
    </p:spTree>
    <p:extLst>
      <p:ext uri="{BB962C8B-B14F-4D97-AF65-F5344CB8AC3E}">
        <p14:creationId xmlns:p14="http://schemas.microsoft.com/office/powerpoint/2010/main" val="408382287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5B03D1-79D1-7149-AC1C-DCCAB2761278}" type="slidenum">
              <a:rPr lang="en-AU"/>
              <a:pPr/>
              <a:t>126</a:t>
            </a:fld>
            <a:endParaRPr lang="en-AU"/>
          </a:p>
        </p:txBody>
      </p:sp>
      <p:sp>
        <p:nvSpPr>
          <p:cNvPr id="226308" name="Rectangle 4"/>
          <p:cNvSpPr>
            <a:spLocks noGrp="1" noRot="1" noChangeAspect="1" noChangeArrowheads="1" noTextEdit="1"/>
          </p:cNvSpPr>
          <p:nvPr>
            <p:ph type="sldImg"/>
          </p:nvPr>
        </p:nvSpPr>
        <p:spPr>
          <a:ln/>
        </p:spPr>
      </p:sp>
      <p:sp>
        <p:nvSpPr>
          <p:cNvPr id="226309" name="Rectangle 5"/>
          <p:cNvSpPr>
            <a:spLocks noGrp="1" noChangeArrowheads="1"/>
          </p:cNvSpPr>
          <p:nvPr>
            <p:ph type="body" idx="1"/>
          </p:nvPr>
        </p:nvSpPr>
        <p:spPr/>
        <p:txBody>
          <a:bodyPr/>
          <a:lstStyle/>
          <a:p>
            <a:r>
              <a:rPr lang="en-US" sz="1200" b="0" kern="1200" baseline="0" dirty="0" smtClean="0">
                <a:solidFill>
                  <a:schemeClr val="tx1"/>
                </a:solidFill>
                <a:latin typeface="Arial" pitchFamily="-109" charset="0"/>
                <a:ea typeface="+mn-ea"/>
                <a:cs typeface="+mn-cs"/>
              </a:rPr>
              <a:t>5. Carla writes the answers to the exam into a file f5. She creates the file at</a:t>
            </a:r>
          </a:p>
          <a:p>
            <a:r>
              <a:rPr lang="en-US" sz="1200" b="0" kern="1200" baseline="0" dirty="0" smtClean="0">
                <a:solidFill>
                  <a:schemeClr val="tx1"/>
                </a:solidFill>
                <a:latin typeface="Arial" pitchFamily="-109" charset="0"/>
                <a:ea typeface="+mn-ea"/>
                <a:cs typeface="+mn-cs"/>
              </a:rPr>
              <a:t>level c1-t so that only Dirk can read the file. This is an example of writing up,</a:t>
            </a:r>
          </a:p>
          <a:p>
            <a:r>
              <a:rPr lang="en-US" sz="1200" b="0" kern="1200" baseline="0" dirty="0" smtClean="0">
                <a:solidFill>
                  <a:schemeClr val="tx1"/>
                </a:solidFill>
                <a:latin typeface="Arial" pitchFamily="-109" charset="0"/>
                <a:ea typeface="+mn-ea"/>
                <a:cs typeface="+mn-cs"/>
              </a:rPr>
              <a:t>which is not forbidden by the BLP rules. Carla can still see her answers at her</a:t>
            </a:r>
          </a:p>
          <a:p>
            <a:r>
              <a:rPr lang="en-US" sz="1200" b="0" kern="1200" baseline="0" dirty="0" smtClean="0">
                <a:solidFill>
                  <a:schemeClr val="tx1"/>
                </a:solidFill>
                <a:latin typeface="Arial" pitchFamily="-109" charset="0"/>
                <a:ea typeface="+mn-ea"/>
                <a:cs typeface="+mn-cs"/>
              </a:rPr>
              <a:t>workstation but cannot access f5 for reading.</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This discussion illustrates some critical practical limitations of the BLP</a:t>
            </a:r>
          </a:p>
          <a:p>
            <a:r>
              <a:rPr lang="en-US" sz="1200" kern="1200" baseline="0" dirty="0" smtClean="0">
                <a:solidFill>
                  <a:schemeClr val="tx1"/>
                </a:solidFill>
                <a:latin typeface="Arial" pitchFamily="-109" charset="0"/>
                <a:ea typeface="+mn-ea"/>
                <a:cs typeface="+mn-cs"/>
              </a:rPr>
              <a:t>model. First, as noted in step 4, the BLP model has no provision to manage the</a:t>
            </a:r>
          </a:p>
          <a:p>
            <a:r>
              <a:rPr lang="en-US" sz="1200" kern="1200" baseline="0" dirty="0" smtClean="0">
                <a:solidFill>
                  <a:schemeClr val="tx1"/>
                </a:solidFill>
                <a:latin typeface="Arial" pitchFamily="-109" charset="0"/>
                <a:ea typeface="+mn-ea"/>
                <a:cs typeface="+mn-cs"/>
              </a:rPr>
              <a:t>“downgrade” of objects, even though the requirements for multilevel security</a:t>
            </a:r>
          </a:p>
          <a:p>
            <a:r>
              <a:rPr lang="en-US" sz="1200" kern="1200" baseline="0" dirty="0" smtClean="0">
                <a:solidFill>
                  <a:schemeClr val="tx1"/>
                </a:solidFill>
                <a:latin typeface="Arial" pitchFamily="-109" charset="0"/>
                <a:ea typeface="+mn-ea"/>
                <a:cs typeface="+mn-cs"/>
              </a:rPr>
              <a:t>recognize that such a flow of information from a higher to a lower level may be</a:t>
            </a:r>
          </a:p>
          <a:p>
            <a:r>
              <a:rPr lang="en-US" sz="1200" kern="1200" baseline="0" dirty="0" smtClean="0">
                <a:solidFill>
                  <a:schemeClr val="tx1"/>
                </a:solidFill>
                <a:latin typeface="Arial" pitchFamily="-109" charset="0"/>
                <a:ea typeface="+mn-ea"/>
                <a:cs typeface="+mn-cs"/>
              </a:rPr>
              <a:t>required, provided it reflects the will of an authorized user. Hence, any practical</a:t>
            </a:r>
          </a:p>
          <a:p>
            <a:r>
              <a:rPr lang="en-US" sz="1200" kern="1200" baseline="0" dirty="0" smtClean="0">
                <a:solidFill>
                  <a:schemeClr val="tx1"/>
                </a:solidFill>
                <a:latin typeface="Arial" pitchFamily="-109" charset="0"/>
                <a:ea typeface="+mn-ea"/>
                <a:cs typeface="+mn-cs"/>
              </a:rPr>
              <a:t>implementation of a multilevel system has to support such a process in a controlled</a:t>
            </a:r>
          </a:p>
          <a:p>
            <a:r>
              <a:rPr lang="en-US" sz="1200" kern="1200" baseline="0" dirty="0" smtClean="0">
                <a:solidFill>
                  <a:schemeClr val="tx1"/>
                </a:solidFill>
                <a:latin typeface="Arial" pitchFamily="-109" charset="0"/>
                <a:ea typeface="+mn-ea"/>
                <a:cs typeface="+mn-cs"/>
              </a:rPr>
              <a:t>and monitored manner. Related to this is another concern. A subject constrained</a:t>
            </a:r>
          </a:p>
          <a:p>
            <a:r>
              <a:rPr lang="en-US" sz="1200" kern="1200" baseline="0" dirty="0" smtClean="0">
                <a:solidFill>
                  <a:schemeClr val="tx1"/>
                </a:solidFill>
                <a:latin typeface="Arial" pitchFamily="-109" charset="0"/>
                <a:ea typeface="+mn-ea"/>
                <a:cs typeface="+mn-cs"/>
              </a:rPr>
              <a:t>by the BLP model can only be “editing” (reading and writing) a file at one security</a:t>
            </a:r>
          </a:p>
          <a:p>
            <a:r>
              <a:rPr lang="en-US" sz="1200" kern="1200" baseline="0" dirty="0" smtClean="0">
                <a:solidFill>
                  <a:schemeClr val="tx1"/>
                </a:solidFill>
                <a:latin typeface="Arial" pitchFamily="-109" charset="0"/>
                <a:ea typeface="+mn-ea"/>
                <a:cs typeface="+mn-cs"/>
              </a:rPr>
              <a:t>level while also viewing files at the same or lower levels. If the new document</a:t>
            </a:r>
          </a:p>
          <a:p>
            <a:r>
              <a:rPr lang="en-US" sz="1200" kern="1200" baseline="0" dirty="0" smtClean="0">
                <a:solidFill>
                  <a:schemeClr val="tx1"/>
                </a:solidFill>
                <a:latin typeface="Arial" pitchFamily="-109" charset="0"/>
                <a:ea typeface="+mn-ea"/>
                <a:cs typeface="+mn-cs"/>
              </a:rPr>
              <a:t>consolidates information from a range of sources and levels, some of that information</a:t>
            </a:r>
          </a:p>
          <a:p>
            <a:r>
              <a:rPr lang="en-US" sz="1200" kern="1200" baseline="0" dirty="0" smtClean="0">
                <a:solidFill>
                  <a:schemeClr val="tx1"/>
                </a:solidFill>
                <a:latin typeface="Arial" pitchFamily="-109" charset="0"/>
                <a:ea typeface="+mn-ea"/>
                <a:cs typeface="+mn-cs"/>
              </a:rPr>
              <a:t>is now classified at a higher level than it was originally. This is known as </a:t>
            </a:r>
            <a:r>
              <a:rPr lang="en-US" sz="1200" i="1" kern="1200" baseline="0" dirty="0" smtClean="0">
                <a:solidFill>
                  <a:schemeClr val="tx1"/>
                </a:solidFill>
                <a:latin typeface="Arial" pitchFamily="-109" charset="0"/>
                <a:ea typeface="+mn-ea"/>
                <a:cs typeface="+mn-cs"/>
              </a:rPr>
              <a:t>classification</a:t>
            </a:r>
          </a:p>
          <a:p>
            <a:r>
              <a:rPr lang="en-US" sz="1200" i="1" kern="1200" baseline="0" dirty="0" smtClean="0">
                <a:solidFill>
                  <a:schemeClr val="tx1"/>
                </a:solidFill>
                <a:latin typeface="Arial" pitchFamily="-109" charset="0"/>
                <a:ea typeface="+mn-ea"/>
                <a:cs typeface="+mn-cs"/>
              </a:rPr>
              <a:t>creep and is a well-known concern when managing multilevel information.</a:t>
            </a:r>
          </a:p>
          <a:p>
            <a:r>
              <a:rPr lang="en-US" sz="1200" kern="1200" baseline="0" dirty="0" smtClean="0">
                <a:solidFill>
                  <a:schemeClr val="tx1"/>
                </a:solidFill>
                <a:latin typeface="Arial" pitchFamily="-109" charset="0"/>
                <a:ea typeface="+mn-ea"/>
                <a:cs typeface="+mn-cs"/>
              </a:rPr>
              <a:t>Again, some process of managed downgrading of information is needed to restore</a:t>
            </a:r>
          </a:p>
          <a:p>
            <a:r>
              <a:rPr lang="en-US" sz="1200" kern="1200" baseline="0" dirty="0" smtClean="0">
                <a:solidFill>
                  <a:schemeClr val="tx1"/>
                </a:solidFill>
                <a:latin typeface="Arial" pitchFamily="-109" charset="0"/>
                <a:ea typeface="+mn-ea"/>
                <a:cs typeface="+mn-cs"/>
              </a:rPr>
              <a:t>reasonable classification levels.</a:t>
            </a:r>
            <a:endParaRPr lang="en-US" dirty="0">
              <a:latin typeface="Times New Roman" pitchFamily="-109" charset="0"/>
            </a:endParaRPr>
          </a:p>
        </p:txBody>
      </p:sp>
    </p:spTree>
    <p:extLst>
      <p:ext uri="{BB962C8B-B14F-4D97-AF65-F5344CB8AC3E}">
        <p14:creationId xmlns:p14="http://schemas.microsoft.com/office/powerpoint/2010/main" val="76924897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base" latinLnBrk="0" hangingPunct="1">
              <a:lnSpc>
                <a:spcPct val="100000"/>
              </a:lnSpc>
              <a:spcBef>
                <a:spcPct val="30000"/>
              </a:spcBef>
              <a:spcAft>
                <a:spcPct val="0"/>
              </a:spcAft>
              <a:buClrTx/>
              <a:buSzTx/>
              <a:buFontTx/>
              <a:buNone/>
              <a:tabLst/>
              <a:defRPr/>
            </a:pPr>
            <a:r>
              <a:rPr lang="en-US" altLang="zh-CN" sz="2800" dirty="0" err="1" smtClean="0"/>
              <a:t>Biba</a:t>
            </a:r>
            <a:r>
              <a:rPr lang="en-US" altLang="zh-CN" sz="2800" dirty="0" smtClean="0"/>
              <a:t> model is in direct conflict with BLP model, so cannot implement both within the same system.</a:t>
            </a:r>
          </a:p>
          <a:p>
            <a:endParaRPr lang="zh-CN" altLang="en-US" dirty="0"/>
          </a:p>
        </p:txBody>
      </p:sp>
      <p:sp>
        <p:nvSpPr>
          <p:cNvPr id="4" name="灯片编号占位符 3"/>
          <p:cNvSpPr>
            <a:spLocks noGrp="1"/>
          </p:cNvSpPr>
          <p:nvPr>
            <p:ph type="sldNum" sz="quarter" idx="10"/>
          </p:nvPr>
        </p:nvSpPr>
        <p:spPr/>
        <p:txBody>
          <a:bodyPr/>
          <a:lstStyle/>
          <a:p>
            <a:fld id="{B8656240-BF3D-F441-92C4-A9FA2AA5FE77}" type="slidenum">
              <a:rPr lang="en-AU" smtClean="0"/>
              <a:pPr/>
              <a:t>127</a:t>
            </a:fld>
            <a:endParaRPr lang="en-AU"/>
          </a:p>
        </p:txBody>
      </p:sp>
    </p:spTree>
    <p:extLst>
      <p:ext uri="{BB962C8B-B14F-4D97-AF65-F5344CB8AC3E}">
        <p14:creationId xmlns:p14="http://schemas.microsoft.com/office/powerpoint/2010/main" val="1471452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85FDF56B-DA58-894D-A4F6-7534D97A16DB}" type="slidenum">
              <a:rPr lang="en-AU">
                <a:latin typeface="Arial" pitchFamily="-110" charset="0"/>
              </a:rPr>
              <a:pPr/>
              <a:t>12</a:t>
            </a:fld>
            <a:endParaRPr lang="en-AU">
              <a:latin typeface="Arial" pitchFamily="-110"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r>
              <a:rPr lang="en-US" i="0" dirty="0" smtClean="0">
                <a:latin typeface="Arial" pitchFamily="-110" charset="0"/>
                <a:ea typeface="ＭＳ Ｐゴシック" pitchFamily="-110" charset="-128"/>
                <a:cs typeface="ＭＳ Ｐゴシック" pitchFamily="-110" charset="-128"/>
              </a:rPr>
              <a:t>Figure 2.2a shows the</a:t>
            </a:r>
          </a:p>
          <a:p>
            <a:r>
              <a:rPr lang="en-US" dirty="0" smtClean="0">
                <a:latin typeface="Arial" pitchFamily="-110" charset="0"/>
                <a:ea typeface="ＭＳ Ｐゴシック" pitchFamily="-110" charset="-128"/>
                <a:cs typeface="ＭＳ Ｐゴシック" pitchFamily="-110" charset="-128"/>
              </a:rPr>
              <a:t>ECB mode. A plaintext of length </a:t>
            </a:r>
            <a:r>
              <a:rPr lang="en-US" i="1" dirty="0" err="1" smtClean="0">
                <a:latin typeface="Arial" pitchFamily="-110" charset="0"/>
                <a:ea typeface="ＭＳ Ｐゴシック" pitchFamily="-110" charset="-128"/>
                <a:cs typeface="ＭＳ Ｐゴシック" pitchFamily="-110" charset="-128"/>
              </a:rPr>
              <a:t>nb</a:t>
            </a:r>
            <a:r>
              <a:rPr lang="en-US" i="1" dirty="0" smtClean="0">
                <a:latin typeface="Arial" pitchFamily="-110" charset="0"/>
                <a:ea typeface="ＭＳ Ｐゴシック" pitchFamily="-110" charset="-128"/>
                <a:cs typeface="ＭＳ Ｐゴシック" pitchFamily="-110" charset="-128"/>
              </a:rPr>
              <a:t> is divided into n b-bit blocks (P</a:t>
            </a:r>
            <a:r>
              <a:rPr lang="en-US" i="1" baseline="-25000" dirty="0" smtClean="0">
                <a:latin typeface="Arial" pitchFamily="-110" charset="0"/>
                <a:ea typeface="ＭＳ Ｐゴシック" pitchFamily="-110" charset="-128"/>
                <a:cs typeface="ＭＳ Ｐゴシック" pitchFamily="-110" charset="-128"/>
              </a:rPr>
              <a:t>1</a:t>
            </a:r>
            <a:r>
              <a:rPr lang="en-US" i="1" dirty="0" smtClean="0">
                <a:latin typeface="Arial" pitchFamily="-110" charset="0"/>
                <a:ea typeface="ＭＳ Ｐゴシック" pitchFamily="-110" charset="-128"/>
                <a:cs typeface="ＭＳ Ｐゴシック" pitchFamily="-110" charset="-128"/>
              </a:rPr>
              <a:t>, P</a:t>
            </a:r>
            <a:r>
              <a:rPr lang="en-US" i="1" baseline="-25000" dirty="0" smtClean="0">
                <a:latin typeface="Arial" pitchFamily="-110" charset="0"/>
                <a:ea typeface="ＭＳ Ｐゴシック" pitchFamily="-110" charset="-128"/>
                <a:cs typeface="ＭＳ Ｐゴシック" pitchFamily="-110" charset="-128"/>
              </a:rPr>
              <a:t>2</a:t>
            </a:r>
            <a:r>
              <a:rPr lang="en-US" i="1" dirty="0" smtClean="0">
                <a:latin typeface="Arial" pitchFamily="-110" charset="0"/>
                <a:ea typeface="ＭＳ Ｐゴシック" pitchFamily="-110" charset="-128"/>
                <a:cs typeface="ＭＳ Ｐゴシック" pitchFamily="-110" charset="-128"/>
              </a:rPr>
              <a:t>,….,P</a:t>
            </a:r>
            <a:r>
              <a:rPr lang="en-US" i="1" baseline="-25000" dirty="0" smtClean="0">
                <a:latin typeface="Arial" pitchFamily="-110" charset="0"/>
                <a:ea typeface="ＭＳ Ｐゴシック" pitchFamily="-110" charset="-128"/>
                <a:cs typeface="ＭＳ Ｐゴシック" pitchFamily="-110" charset="-128"/>
              </a:rPr>
              <a:t>n</a:t>
            </a:r>
            <a:r>
              <a:rPr lang="en-US" i="1" dirty="0" smtClean="0">
                <a:latin typeface="Arial" pitchFamily="-110" charset="0"/>
                <a:ea typeface="ＭＳ Ｐゴシック" pitchFamily="-110" charset="-128"/>
                <a:cs typeface="ＭＳ Ｐゴシック" pitchFamily="-110" charset="-128"/>
              </a:rPr>
              <a:t>).</a:t>
            </a:r>
          </a:p>
          <a:p>
            <a:r>
              <a:rPr lang="en-US" dirty="0" smtClean="0">
                <a:latin typeface="Arial" pitchFamily="-110" charset="0"/>
                <a:ea typeface="ＭＳ Ｐゴシック" pitchFamily="-110" charset="-128"/>
                <a:cs typeface="ＭＳ Ｐゴシック" pitchFamily="-110" charset="-128"/>
              </a:rPr>
              <a:t>Each block is encrypted using the same algorithm and the same encryption key, to</a:t>
            </a:r>
          </a:p>
          <a:p>
            <a:r>
              <a:rPr lang="en-US" dirty="0" smtClean="0">
                <a:latin typeface="Arial" pitchFamily="-110" charset="0"/>
                <a:ea typeface="ＭＳ Ｐゴシック" pitchFamily="-110" charset="-128"/>
                <a:cs typeface="ＭＳ Ｐゴシック" pitchFamily="-110" charset="-128"/>
              </a:rPr>
              <a:t>produce a sequence of </a:t>
            </a:r>
            <a:r>
              <a:rPr lang="en-US" i="1" dirty="0" smtClean="0">
                <a:latin typeface="Arial" pitchFamily="-110" charset="0"/>
                <a:ea typeface="ＭＳ Ｐゴシック" pitchFamily="-110" charset="-128"/>
                <a:cs typeface="ＭＳ Ｐゴシック" pitchFamily="-110" charset="-128"/>
              </a:rPr>
              <a:t>n b-bit blocks of </a:t>
            </a:r>
            <a:r>
              <a:rPr lang="en-US" i="1" dirty="0" err="1" smtClean="0">
                <a:latin typeface="Arial" pitchFamily="-110" charset="0"/>
                <a:ea typeface="ＭＳ Ｐゴシック" pitchFamily="-110" charset="-128"/>
                <a:cs typeface="ＭＳ Ｐゴシック" pitchFamily="-110" charset="-128"/>
              </a:rPr>
              <a:t>ciphertext</a:t>
            </a:r>
            <a:r>
              <a:rPr lang="en-US" i="1" dirty="0" smtClean="0">
                <a:latin typeface="Arial" pitchFamily="-110" charset="0"/>
                <a:ea typeface="ＭＳ Ｐゴシック" pitchFamily="-110" charset="-128"/>
                <a:cs typeface="ＭＳ Ｐゴシック" pitchFamily="-110" charset="-128"/>
              </a:rPr>
              <a:t> (C</a:t>
            </a:r>
            <a:r>
              <a:rPr lang="en-US" i="1" baseline="-25000" dirty="0" smtClean="0">
                <a:latin typeface="Arial" pitchFamily="-110" charset="0"/>
                <a:ea typeface="ＭＳ Ｐゴシック" pitchFamily="-110" charset="-128"/>
                <a:cs typeface="ＭＳ Ｐゴシック" pitchFamily="-110" charset="-128"/>
              </a:rPr>
              <a:t>1</a:t>
            </a:r>
            <a:r>
              <a:rPr lang="en-US" i="1" dirty="0" smtClean="0">
                <a:latin typeface="Arial" pitchFamily="-110" charset="0"/>
                <a:ea typeface="ＭＳ Ｐゴシック" pitchFamily="-110" charset="-128"/>
                <a:cs typeface="ＭＳ Ｐゴシック" pitchFamily="-110" charset="-128"/>
              </a:rPr>
              <a:t>, C</a:t>
            </a:r>
            <a:r>
              <a:rPr lang="en-US" i="1" baseline="-25000" dirty="0" smtClean="0">
                <a:latin typeface="Arial" pitchFamily="-110" charset="0"/>
                <a:ea typeface="ＭＳ Ｐゴシック" pitchFamily="-110" charset="-128"/>
                <a:cs typeface="ＭＳ Ｐゴシック" pitchFamily="-110" charset="-128"/>
              </a:rPr>
              <a:t>2</a:t>
            </a:r>
            <a:r>
              <a:rPr lang="en-US" i="1" dirty="0" smtClean="0">
                <a:latin typeface="Arial" pitchFamily="-110" charset="0"/>
                <a:ea typeface="ＭＳ Ｐゴシック" pitchFamily="-110" charset="-128"/>
                <a:cs typeface="ＭＳ Ｐゴシック" pitchFamily="-110" charset="-128"/>
              </a:rPr>
              <a:t>,….,C</a:t>
            </a:r>
            <a:r>
              <a:rPr lang="en-US" i="1" baseline="-25000" dirty="0" smtClean="0">
                <a:latin typeface="Arial" pitchFamily="-110" charset="0"/>
                <a:ea typeface="ＭＳ Ｐゴシック" pitchFamily="-110" charset="-128"/>
                <a:cs typeface="ＭＳ Ｐゴシック" pitchFamily="-110" charset="-128"/>
              </a:rPr>
              <a:t>n</a:t>
            </a:r>
            <a:r>
              <a:rPr lang="en-US" i="1" dirty="0" smtClean="0">
                <a:latin typeface="Arial" pitchFamily="-110" charset="0"/>
                <a:ea typeface="ＭＳ Ｐゴシック" pitchFamily="-110" charset="-128"/>
                <a:cs typeface="ＭＳ Ｐゴシック" pitchFamily="-110" charset="-128"/>
              </a:rPr>
              <a:t>).</a:t>
            </a:r>
          </a:p>
          <a:p>
            <a:endParaRPr lang="en-US" i="1"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Figure 2.2b is a representative diagram of stream cipher structure. In this</a:t>
            </a:r>
          </a:p>
          <a:p>
            <a:r>
              <a:rPr lang="en-US" dirty="0" smtClean="0">
                <a:latin typeface="Arial" pitchFamily="-110" charset="0"/>
                <a:ea typeface="ＭＳ Ｐゴシック" pitchFamily="-110" charset="-128"/>
                <a:cs typeface="ＭＳ Ｐゴシック" pitchFamily="-110" charset="-128"/>
              </a:rPr>
              <a:t>structure a key is input to a pseudorandom bit generator that produces a stream</a:t>
            </a:r>
          </a:p>
          <a:p>
            <a:r>
              <a:rPr lang="en-US" dirty="0" smtClean="0">
                <a:latin typeface="Arial" pitchFamily="-110" charset="0"/>
                <a:ea typeface="ＭＳ Ｐゴシック" pitchFamily="-110" charset="-128"/>
                <a:cs typeface="ＭＳ Ｐゴシック" pitchFamily="-110" charset="-128"/>
              </a:rPr>
              <a:t>of 8-bit numbers that are apparently random. A pseudorandom stream is one that</a:t>
            </a:r>
          </a:p>
          <a:p>
            <a:r>
              <a:rPr lang="en-US" dirty="0" smtClean="0">
                <a:latin typeface="Arial" pitchFamily="-110" charset="0"/>
                <a:ea typeface="ＭＳ Ｐゴシック" pitchFamily="-110" charset="-128"/>
                <a:cs typeface="ＭＳ Ｐゴシック" pitchFamily="-110" charset="-128"/>
              </a:rPr>
              <a:t>is unpredictable without knowledge of the input key and which has an apparently</a:t>
            </a:r>
          </a:p>
          <a:p>
            <a:r>
              <a:rPr lang="en-US" dirty="0" smtClean="0">
                <a:latin typeface="Arial" pitchFamily="-110" charset="0"/>
                <a:ea typeface="ＭＳ Ｐゴシック" pitchFamily="-110" charset="-128"/>
                <a:cs typeface="ＭＳ Ｐゴシック" pitchFamily="-110" charset="-128"/>
              </a:rPr>
              <a:t>random character (see Section 2.5). The output of the generator, called a </a:t>
            </a:r>
            <a:r>
              <a:rPr lang="en-US" b="1" dirty="0" err="1" smtClean="0">
                <a:latin typeface="Arial" pitchFamily="-110" charset="0"/>
                <a:ea typeface="ＭＳ Ｐゴシック" pitchFamily="-110" charset="-128"/>
                <a:cs typeface="ＭＳ Ｐゴシック" pitchFamily="-110" charset="-128"/>
              </a:rPr>
              <a:t>keystream</a:t>
            </a:r>
            <a:r>
              <a:rPr lang="en-US" b="1" dirty="0" smtClean="0">
                <a:latin typeface="Arial" pitchFamily="-110" charset="0"/>
                <a:ea typeface="ＭＳ Ｐゴシック" pitchFamily="-110" charset="-128"/>
                <a:cs typeface="ＭＳ Ｐゴシック" pitchFamily="-110" charset="-128"/>
              </a:rPr>
              <a:t>,</a:t>
            </a:r>
          </a:p>
          <a:p>
            <a:r>
              <a:rPr lang="en-US" dirty="0" smtClean="0">
                <a:latin typeface="Arial" pitchFamily="-110" charset="0"/>
                <a:ea typeface="ＭＳ Ｐゴシック" pitchFamily="-110" charset="-128"/>
                <a:cs typeface="ＭＳ Ｐゴシック" pitchFamily="-110" charset="-128"/>
              </a:rPr>
              <a:t>is combined one byte at a time with the plaintext stream using the bitwise exclusive-</a:t>
            </a:r>
          </a:p>
          <a:p>
            <a:r>
              <a:rPr lang="en-US" dirty="0" smtClean="0">
                <a:latin typeface="Arial" pitchFamily="-110" charset="0"/>
                <a:ea typeface="ＭＳ Ｐゴシック" pitchFamily="-110" charset="-128"/>
                <a:cs typeface="ＭＳ Ｐゴシック" pitchFamily="-110" charset="-128"/>
              </a:rPr>
              <a:t>OR (XOR) operation.</a:t>
            </a:r>
            <a:endParaRPr lang="en-US" i="1" dirty="0" smtClean="0">
              <a:latin typeface="Arial" pitchFamily="-110" charset="0"/>
              <a:ea typeface="ＭＳ Ｐゴシック" pitchFamily="-110" charset="-128"/>
              <a:cs typeface="ＭＳ Ｐゴシック" pitchFamily="-110" charset="-128"/>
            </a:endParaRPr>
          </a:p>
          <a:p>
            <a:endParaRPr lang="en-US" i="1" dirty="0" smtClean="0">
              <a:latin typeface="Arial" pitchFamily="-110" charset="0"/>
              <a:ea typeface="ＭＳ Ｐゴシック" pitchFamily="-110" charset="-128"/>
              <a:cs typeface="ＭＳ Ｐゴシック" pitchFamily="-110" charset="-128"/>
            </a:endParaRPr>
          </a:p>
          <a:p>
            <a:endParaRPr lang="en-US" dirty="0" smtClean="0">
              <a:latin typeface="Arial" pitchFamily="-110" charset="0"/>
              <a:ea typeface="ＭＳ Ｐゴシック" pitchFamily="-110" charset="-128"/>
              <a:cs typeface="ＭＳ Ｐゴシック" pitchFamily="-110" charset="-128"/>
            </a:endParaRPr>
          </a:p>
          <a:p>
            <a:pPr eaLnBrk="1" hangingPunct="1"/>
            <a:endParaRPr lang="en-US" dirty="0" smtClean="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73218160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8553FE0-5569-F24C-9151-C4282BAB2208}" type="slidenum">
              <a:rPr lang="en-AU"/>
              <a:pPr/>
              <a:t>128</a:t>
            </a:fld>
            <a:endParaRPr lang="en-AU"/>
          </a:p>
        </p:txBody>
      </p:sp>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p:txBody>
          <a:bodyPr/>
          <a:lstStyle/>
          <a:p>
            <a:r>
              <a:rPr lang="en-US" sz="1200" kern="1200" baseline="0" dirty="0" smtClean="0">
                <a:solidFill>
                  <a:schemeClr val="tx1"/>
                </a:solidFill>
                <a:latin typeface="Arial" pitchFamily="-109" charset="0"/>
                <a:ea typeface="+mn-ea"/>
                <a:cs typeface="+mn-cs"/>
              </a:rPr>
              <a:t>The BLP model deals with confidentiality and is concerned with unauthorized</a:t>
            </a:r>
          </a:p>
          <a:p>
            <a:r>
              <a:rPr lang="en-US" sz="1200" kern="1200" baseline="0" dirty="0" smtClean="0">
                <a:solidFill>
                  <a:schemeClr val="tx1"/>
                </a:solidFill>
                <a:latin typeface="Arial" pitchFamily="-109" charset="0"/>
                <a:ea typeface="+mn-ea"/>
                <a:cs typeface="+mn-cs"/>
              </a:rPr>
              <a:t>disclosure of information. The </a:t>
            </a:r>
            <a:r>
              <a:rPr lang="en-US" sz="1200" kern="1200" baseline="0" dirty="0" err="1" smtClean="0">
                <a:solidFill>
                  <a:schemeClr val="tx1"/>
                </a:solidFill>
                <a:latin typeface="Arial" pitchFamily="-109" charset="0"/>
                <a:ea typeface="+mn-ea"/>
                <a:cs typeface="+mn-cs"/>
              </a:rPr>
              <a:t>Biba</a:t>
            </a:r>
            <a:r>
              <a:rPr lang="en-US" sz="1200" kern="1200" baseline="0" dirty="0" smtClean="0">
                <a:solidFill>
                  <a:schemeClr val="tx1"/>
                </a:solidFill>
                <a:latin typeface="Arial" pitchFamily="-109" charset="0"/>
                <a:ea typeface="+mn-ea"/>
                <a:cs typeface="+mn-cs"/>
              </a:rPr>
              <a:t> [BIBA77] models deals with integrity and is concerned</a:t>
            </a:r>
          </a:p>
          <a:p>
            <a:r>
              <a:rPr lang="en-US" sz="1200" kern="1200" baseline="0" dirty="0" smtClean="0">
                <a:solidFill>
                  <a:schemeClr val="tx1"/>
                </a:solidFill>
                <a:latin typeface="Arial" pitchFamily="-109" charset="0"/>
                <a:ea typeface="+mn-ea"/>
                <a:cs typeface="+mn-cs"/>
              </a:rPr>
              <a:t>with the unauthorized modification of data. The </a:t>
            </a:r>
            <a:r>
              <a:rPr lang="en-US" sz="1200" kern="1200" baseline="0" dirty="0" err="1" smtClean="0">
                <a:solidFill>
                  <a:schemeClr val="tx1"/>
                </a:solidFill>
                <a:latin typeface="Arial" pitchFamily="-109" charset="0"/>
                <a:ea typeface="+mn-ea"/>
                <a:cs typeface="+mn-cs"/>
              </a:rPr>
              <a:t>Biba</a:t>
            </a:r>
            <a:r>
              <a:rPr lang="en-US" sz="1200" kern="1200" baseline="0" dirty="0" smtClean="0">
                <a:solidFill>
                  <a:schemeClr val="tx1"/>
                </a:solidFill>
                <a:latin typeface="Arial" pitchFamily="-109" charset="0"/>
                <a:ea typeface="+mn-ea"/>
                <a:cs typeface="+mn-cs"/>
              </a:rPr>
              <a:t> model is intended to</a:t>
            </a:r>
          </a:p>
          <a:p>
            <a:r>
              <a:rPr lang="en-US" sz="1200" kern="1200" baseline="0" dirty="0" smtClean="0">
                <a:solidFill>
                  <a:schemeClr val="tx1"/>
                </a:solidFill>
                <a:latin typeface="Arial" pitchFamily="-109" charset="0"/>
                <a:ea typeface="+mn-ea"/>
                <a:cs typeface="+mn-cs"/>
              </a:rPr>
              <a:t>deal with the case in which there is data that must be visible to users at multiple or all</a:t>
            </a:r>
          </a:p>
          <a:p>
            <a:r>
              <a:rPr lang="en-US" sz="1200" kern="1200" baseline="0" dirty="0" smtClean="0">
                <a:solidFill>
                  <a:schemeClr val="tx1"/>
                </a:solidFill>
                <a:latin typeface="Arial" pitchFamily="-109" charset="0"/>
                <a:ea typeface="+mn-ea"/>
                <a:cs typeface="+mn-cs"/>
              </a:rPr>
              <a:t>security levels but should only be modified in controlled ways by authorized agents.</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The basic elements of the </a:t>
            </a:r>
            <a:r>
              <a:rPr lang="en-US" sz="1200" kern="1200" baseline="0" dirty="0" err="1" smtClean="0">
                <a:solidFill>
                  <a:schemeClr val="tx1"/>
                </a:solidFill>
                <a:latin typeface="Arial" pitchFamily="-109" charset="0"/>
                <a:ea typeface="+mn-ea"/>
                <a:cs typeface="+mn-cs"/>
              </a:rPr>
              <a:t>Biba</a:t>
            </a:r>
            <a:r>
              <a:rPr lang="en-US" sz="1200" kern="1200" baseline="0" dirty="0" smtClean="0">
                <a:solidFill>
                  <a:schemeClr val="tx1"/>
                </a:solidFill>
                <a:latin typeface="Arial" pitchFamily="-109" charset="0"/>
                <a:ea typeface="+mn-ea"/>
                <a:cs typeface="+mn-cs"/>
              </a:rPr>
              <a:t> model have the same structure as the BLP</a:t>
            </a:r>
          </a:p>
          <a:p>
            <a:r>
              <a:rPr lang="en-US" sz="1200" kern="1200" baseline="0" dirty="0" smtClean="0">
                <a:solidFill>
                  <a:schemeClr val="tx1"/>
                </a:solidFill>
                <a:latin typeface="Arial" pitchFamily="-109" charset="0"/>
                <a:ea typeface="+mn-ea"/>
                <a:cs typeface="+mn-cs"/>
              </a:rPr>
              <a:t>model. As with BLP, the </a:t>
            </a:r>
            <a:r>
              <a:rPr lang="en-US" sz="1200" kern="1200" baseline="0" dirty="0" err="1" smtClean="0">
                <a:solidFill>
                  <a:schemeClr val="tx1"/>
                </a:solidFill>
                <a:latin typeface="Arial" pitchFamily="-109" charset="0"/>
                <a:ea typeface="+mn-ea"/>
                <a:cs typeface="+mn-cs"/>
              </a:rPr>
              <a:t>Biba</a:t>
            </a:r>
            <a:r>
              <a:rPr lang="en-US" sz="1200" kern="1200" baseline="0" dirty="0" smtClean="0">
                <a:solidFill>
                  <a:schemeClr val="tx1"/>
                </a:solidFill>
                <a:latin typeface="Arial" pitchFamily="-109" charset="0"/>
                <a:ea typeface="+mn-ea"/>
                <a:cs typeface="+mn-cs"/>
              </a:rPr>
              <a:t> model deals with subjects and objects. Each subject</a:t>
            </a:r>
          </a:p>
          <a:p>
            <a:r>
              <a:rPr lang="en-US" sz="1200" kern="1200" baseline="0" dirty="0" smtClean="0">
                <a:solidFill>
                  <a:schemeClr val="tx1"/>
                </a:solidFill>
                <a:latin typeface="Arial" pitchFamily="-109" charset="0"/>
                <a:ea typeface="+mn-ea"/>
                <a:cs typeface="+mn-cs"/>
              </a:rPr>
              <a:t>and object is assigned an integrity level, denoted as I( </a:t>
            </a:r>
            <a:r>
              <a:rPr lang="en-US" sz="1200" i="1" kern="1200" baseline="0" dirty="0" smtClean="0">
                <a:solidFill>
                  <a:schemeClr val="tx1"/>
                </a:solidFill>
                <a:latin typeface="Arial" pitchFamily="-109" charset="0"/>
                <a:ea typeface="+mn-ea"/>
                <a:cs typeface="+mn-cs"/>
              </a:rPr>
              <a:t>S ) and I( O ) for subject S and</a:t>
            </a:r>
          </a:p>
          <a:p>
            <a:r>
              <a:rPr lang="en-US" sz="1200" kern="1200" baseline="0" dirty="0" smtClean="0">
                <a:solidFill>
                  <a:schemeClr val="tx1"/>
                </a:solidFill>
                <a:latin typeface="Arial" pitchFamily="-109" charset="0"/>
                <a:ea typeface="+mn-ea"/>
                <a:cs typeface="+mn-cs"/>
              </a:rPr>
              <a:t>object </a:t>
            </a:r>
            <a:r>
              <a:rPr lang="en-US" sz="1200" i="1" kern="1200" baseline="0" dirty="0" smtClean="0">
                <a:solidFill>
                  <a:schemeClr val="tx1"/>
                </a:solidFill>
                <a:latin typeface="Arial" pitchFamily="-109" charset="0"/>
                <a:ea typeface="+mn-ea"/>
                <a:cs typeface="+mn-cs"/>
              </a:rPr>
              <a:t>O , respectively. A simple hierarchical classification can be used, in which there</a:t>
            </a:r>
          </a:p>
          <a:p>
            <a:r>
              <a:rPr lang="en-US" sz="1200" kern="1200" baseline="0" dirty="0" smtClean="0">
                <a:solidFill>
                  <a:schemeClr val="tx1"/>
                </a:solidFill>
                <a:latin typeface="Arial" pitchFamily="-109" charset="0"/>
                <a:ea typeface="+mn-ea"/>
                <a:cs typeface="+mn-cs"/>
              </a:rPr>
              <a:t>is a strict ordering of levels from lowest to highest. As in the BLP model, it is also</a:t>
            </a:r>
          </a:p>
          <a:p>
            <a:r>
              <a:rPr lang="en-US" sz="1200" kern="1200" baseline="0" dirty="0" smtClean="0">
                <a:solidFill>
                  <a:schemeClr val="tx1"/>
                </a:solidFill>
                <a:latin typeface="Arial" pitchFamily="-109" charset="0"/>
                <a:ea typeface="+mn-ea"/>
                <a:cs typeface="+mn-cs"/>
              </a:rPr>
              <a:t>possible to add a set of categories to the classification scheme; this we ignore here.</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The model considers the following access modes:</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a:t>
            </a:r>
            <a:r>
              <a:rPr lang="en-US" sz="1200" b="1" kern="1200" baseline="0" dirty="0" smtClean="0">
                <a:solidFill>
                  <a:schemeClr val="tx1"/>
                </a:solidFill>
                <a:latin typeface="Arial" pitchFamily="-109" charset="0"/>
                <a:ea typeface="+mn-ea"/>
                <a:cs typeface="+mn-cs"/>
              </a:rPr>
              <a:t>Modify: To write or update information in an object</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a:t>
            </a:r>
            <a:r>
              <a:rPr lang="en-US" sz="1200" b="1" kern="1200" baseline="0" dirty="0" smtClean="0">
                <a:solidFill>
                  <a:schemeClr val="tx1"/>
                </a:solidFill>
                <a:latin typeface="Arial" pitchFamily="-109" charset="0"/>
                <a:ea typeface="+mn-ea"/>
                <a:cs typeface="+mn-cs"/>
              </a:rPr>
              <a:t>Observe: To read information in an object</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a:t>
            </a:r>
            <a:r>
              <a:rPr lang="en-US" sz="1200" b="1" kern="1200" baseline="0" dirty="0" smtClean="0">
                <a:solidFill>
                  <a:schemeClr val="tx1"/>
                </a:solidFill>
                <a:latin typeface="Arial" pitchFamily="-109" charset="0"/>
                <a:ea typeface="+mn-ea"/>
                <a:cs typeface="+mn-cs"/>
              </a:rPr>
              <a:t>Execute: To execute an object</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a:t>
            </a:r>
            <a:r>
              <a:rPr lang="en-US" sz="1200" b="1" kern="1200" baseline="0" dirty="0" smtClean="0">
                <a:solidFill>
                  <a:schemeClr val="tx1"/>
                </a:solidFill>
                <a:latin typeface="Arial" pitchFamily="-109" charset="0"/>
                <a:ea typeface="+mn-ea"/>
                <a:cs typeface="+mn-cs"/>
              </a:rPr>
              <a:t>Invoke: Communication from one subject to another</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The first three modes are analogous to BLP access modes. The invoke mode is</a:t>
            </a:r>
          </a:p>
          <a:p>
            <a:r>
              <a:rPr lang="en-US" sz="1200" kern="1200" baseline="0" dirty="0" smtClean="0">
                <a:solidFill>
                  <a:schemeClr val="tx1"/>
                </a:solidFill>
                <a:latin typeface="Arial" pitchFamily="-109" charset="0"/>
                <a:ea typeface="+mn-ea"/>
                <a:cs typeface="+mn-cs"/>
              </a:rPr>
              <a:t>new. </a:t>
            </a:r>
            <a:r>
              <a:rPr lang="en-US" sz="1200" kern="1200" baseline="0" dirty="0" err="1" smtClean="0">
                <a:solidFill>
                  <a:schemeClr val="tx1"/>
                </a:solidFill>
                <a:latin typeface="Arial" pitchFamily="-109" charset="0"/>
                <a:ea typeface="+mn-ea"/>
                <a:cs typeface="+mn-cs"/>
              </a:rPr>
              <a:t>Biba</a:t>
            </a:r>
            <a:r>
              <a:rPr lang="en-US" sz="1200" kern="1200" baseline="0" dirty="0" smtClean="0">
                <a:solidFill>
                  <a:schemeClr val="tx1"/>
                </a:solidFill>
                <a:latin typeface="Arial" pitchFamily="-109" charset="0"/>
                <a:ea typeface="+mn-ea"/>
                <a:cs typeface="+mn-cs"/>
              </a:rPr>
              <a:t> then proposes a number of alternative policies that can be imposed on this</a:t>
            </a:r>
          </a:p>
          <a:p>
            <a:r>
              <a:rPr lang="en-US" sz="1200" kern="1200" baseline="0" dirty="0" smtClean="0">
                <a:solidFill>
                  <a:schemeClr val="tx1"/>
                </a:solidFill>
                <a:latin typeface="Arial" pitchFamily="-109" charset="0"/>
                <a:ea typeface="+mn-ea"/>
                <a:cs typeface="+mn-cs"/>
              </a:rPr>
              <a:t>model. The most relevant is the strict integrity policy, based on the following rules:</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a:t>
            </a:r>
            <a:r>
              <a:rPr lang="en-US" sz="1200" b="1" kern="1200" baseline="0" dirty="0" smtClean="0">
                <a:solidFill>
                  <a:schemeClr val="tx1"/>
                </a:solidFill>
                <a:latin typeface="Arial" pitchFamily="-109" charset="0"/>
                <a:ea typeface="+mn-ea"/>
                <a:cs typeface="+mn-cs"/>
              </a:rPr>
              <a:t>Simple integrity: A subject can modify an object only if the integrity level of</a:t>
            </a:r>
          </a:p>
          <a:p>
            <a:r>
              <a:rPr lang="en-US" sz="1200" kern="1200" baseline="0" dirty="0" smtClean="0">
                <a:solidFill>
                  <a:schemeClr val="tx1"/>
                </a:solidFill>
                <a:latin typeface="Arial" pitchFamily="-109" charset="0"/>
                <a:ea typeface="+mn-ea"/>
                <a:cs typeface="+mn-cs"/>
              </a:rPr>
              <a:t>the subject dominates the integrity level of the object: I( </a:t>
            </a:r>
            <a:r>
              <a:rPr lang="en-US" sz="1200" i="1" kern="1200" baseline="0" dirty="0" smtClean="0">
                <a:solidFill>
                  <a:schemeClr val="tx1"/>
                </a:solidFill>
                <a:latin typeface="Arial" pitchFamily="-109" charset="0"/>
                <a:ea typeface="+mn-ea"/>
                <a:cs typeface="+mn-cs"/>
              </a:rPr>
              <a:t>S )</a:t>
            </a:r>
            <a:r>
              <a:rPr lang="en-US" dirty="0" smtClean="0"/>
              <a:t> ≥</a:t>
            </a:r>
            <a:r>
              <a:rPr lang="en-US" sz="1200" i="1" kern="1200" baseline="0" dirty="0" smtClean="0">
                <a:solidFill>
                  <a:schemeClr val="tx1"/>
                </a:solidFill>
                <a:latin typeface="Arial" pitchFamily="-109" charset="0"/>
                <a:ea typeface="+mn-ea"/>
                <a:cs typeface="+mn-cs"/>
              </a:rPr>
              <a:t> I( O ).</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a:t>
            </a:r>
            <a:r>
              <a:rPr lang="en-US" sz="1200" b="1" kern="1200" baseline="0" dirty="0" smtClean="0">
                <a:solidFill>
                  <a:schemeClr val="tx1"/>
                </a:solidFill>
                <a:latin typeface="Arial" pitchFamily="-109" charset="0"/>
                <a:ea typeface="+mn-ea"/>
                <a:cs typeface="+mn-cs"/>
              </a:rPr>
              <a:t>Integrity confinement: A subject can read an object only if the integrity level</a:t>
            </a:r>
          </a:p>
          <a:p>
            <a:r>
              <a:rPr lang="en-US" sz="1200" kern="1200" baseline="0" dirty="0" smtClean="0">
                <a:solidFill>
                  <a:schemeClr val="tx1"/>
                </a:solidFill>
                <a:latin typeface="Arial" pitchFamily="-109" charset="0"/>
                <a:ea typeface="+mn-ea"/>
                <a:cs typeface="+mn-cs"/>
              </a:rPr>
              <a:t>of the subject is dominated by the integrity level of the object: I( </a:t>
            </a:r>
            <a:r>
              <a:rPr lang="en-US" sz="1200" i="1" kern="1200" baseline="0" dirty="0" smtClean="0">
                <a:solidFill>
                  <a:schemeClr val="tx1"/>
                </a:solidFill>
                <a:latin typeface="Arial" pitchFamily="-109" charset="0"/>
                <a:ea typeface="+mn-ea"/>
                <a:cs typeface="+mn-cs"/>
              </a:rPr>
              <a:t>S ) </a:t>
            </a:r>
            <a:r>
              <a:rPr lang="en-US" dirty="0" smtClean="0"/>
              <a:t>≤</a:t>
            </a:r>
            <a:r>
              <a:rPr lang="en-US" sz="1200" i="1" kern="1200" baseline="0" dirty="0" smtClean="0">
                <a:solidFill>
                  <a:schemeClr val="tx1"/>
                </a:solidFill>
                <a:latin typeface="Arial" pitchFamily="-109" charset="0"/>
                <a:ea typeface="+mn-ea"/>
                <a:cs typeface="+mn-cs"/>
              </a:rPr>
              <a:t> I( O ).</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a:t>
            </a:r>
            <a:r>
              <a:rPr lang="en-US" sz="1200" b="1" kern="1200" baseline="0" dirty="0" smtClean="0">
                <a:solidFill>
                  <a:schemeClr val="tx1"/>
                </a:solidFill>
                <a:latin typeface="Arial" pitchFamily="-109" charset="0"/>
                <a:ea typeface="+mn-ea"/>
                <a:cs typeface="+mn-cs"/>
              </a:rPr>
              <a:t>Invocation property: A subject can invoke another subject only if the integrity</a:t>
            </a:r>
          </a:p>
          <a:p>
            <a:r>
              <a:rPr lang="en-US" sz="1200" kern="1200" baseline="0" dirty="0" smtClean="0">
                <a:solidFill>
                  <a:schemeClr val="tx1"/>
                </a:solidFill>
                <a:latin typeface="Arial" pitchFamily="-109" charset="0"/>
                <a:ea typeface="+mn-ea"/>
                <a:cs typeface="+mn-cs"/>
              </a:rPr>
              <a:t>level of the first subject dominates the integrity level of the second subject:</a:t>
            </a:r>
          </a:p>
          <a:p>
            <a:r>
              <a:rPr lang="en-US" sz="1200" kern="1200" baseline="0" dirty="0" smtClean="0">
                <a:solidFill>
                  <a:schemeClr val="tx1"/>
                </a:solidFill>
                <a:latin typeface="Arial" pitchFamily="-109" charset="0"/>
                <a:ea typeface="+mn-ea"/>
                <a:cs typeface="+mn-cs"/>
              </a:rPr>
              <a:t>I( </a:t>
            </a:r>
            <a:r>
              <a:rPr lang="en-US" sz="1200" i="1" kern="1200" baseline="0" dirty="0" smtClean="0">
                <a:solidFill>
                  <a:schemeClr val="tx1"/>
                </a:solidFill>
                <a:latin typeface="Arial" pitchFamily="-109" charset="0"/>
                <a:ea typeface="+mn-ea"/>
                <a:cs typeface="+mn-cs"/>
              </a:rPr>
              <a:t>S </a:t>
            </a:r>
            <a:r>
              <a:rPr lang="en-US" sz="1200" i="1" kern="1200" baseline="-25000" dirty="0" smtClean="0">
                <a:solidFill>
                  <a:schemeClr val="tx1"/>
                </a:solidFill>
                <a:latin typeface="Arial" pitchFamily="-109" charset="0"/>
                <a:ea typeface="+mn-ea"/>
                <a:cs typeface="+mn-cs"/>
              </a:rPr>
              <a:t>1</a:t>
            </a:r>
            <a:r>
              <a:rPr lang="en-US" sz="1200" i="1" kern="1200" baseline="0" dirty="0" smtClean="0">
                <a:solidFill>
                  <a:schemeClr val="tx1"/>
                </a:solidFill>
                <a:latin typeface="Arial" pitchFamily="-109" charset="0"/>
                <a:ea typeface="+mn-ea"/>
                <a:cs typeface="+mn-cs"/>
              </a:rPr>
              <a:t> ) </a:t>
            </a:r>
            <a:r>
              <a:rPr lang="en-US" dirty="0" smtClean="0"/>
              <a:t>≥</a:t>
            </a:r>
            <a:r>
              <a:rPr lang="en-US" sz="1200" i="1" kern="1200" baseline="0" dirty="0" smtClean="0">
                <a:solidFill>
                  <a:schemeClr val="tx1"/>
                </a:solidFill>
                <a:latin typeface="Arial" pitchFamily="-109" charset="0"/>
                <a:ea typeface="+mn-ea"/>
                <a:cs typeface="+mn-cs"/>
              </a:rPr>
              <a:t> I( S </a:t>
            </a:r>
            <a:r>
              <a:rPr lang="en-US" sz="1200" i="1" kern="1200" baseline="-25000" dirty="0" smtClean="0">
                <a:solidFill>
                  <a:schemeClr val="tx1"/>
                </a:solidFill>
                <a:latin typeface="Arial" pitchFamily="-109" charset="0"/>
                <a:ea typeface="+mn-ea"/>
                <a:cs typeface="+mn-cs"/>
              </a:rPr>
              <a:t>2 </a:t>
            </a:r>
            <a:r>
              <a:rPr lang="en-US" sz="1200" i="1" kern="1200" baseline="0" dirty="0" smtClean="0">
                <a:solidFill>
                  <a:schemeClr val="tx1"/>
                </a:solidFill>
                <a:latin typeface="Arial" pitchFamily="-109" charset="0"/>
                <a:ea typeface="+mn-ea"/>
                <a:cs typeface="+mn-cs"/>
              </a:rPr>
              <a:t>).</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The first two rules are analogous to those of the BLP model but are concerned</a:t>
            </a:r>
          </a:p>
          <a:p>
            <a:r>
              <a:rPr lang="en-US" sz="1200" kern="1200" baseline="0" dirty="0" smtClean="0">
                <a:solidFill>
                  <a:schemeClr val="tx1"/>
                </a:solidFill>
                <a:latin typeface="Arial" pitchFamily="-109" charset="0"/>
                <a:ea typeface="+mn-ea"/>
                <a:cs typeface="+mn-cs"/>
              </a:rPr>
              <a:t>with integrity and reverse the significance of read and write. The simple integrity rule</a:t>
            </a:r>
          </a:p>
          <a:p>
            <a:r>
              <a:rPr lang="en-US" sz="1200" kern="1200" baseline="0" dirty="0" smtClean="0">
                <a:solidFill>
                  <a:schemeClr val="tx1"/>
                </a:solidFill>
                <a:latin typeface="Arial" pitchFamily="-109" charset="0"/>
                <a:ea typeface="+mn-ea"/>
                <a:cs typeface="+mn-cs"/>
              </a:rPr>
              <a:t>is the logical write-up restriction that prevents contamination of high-integrity data.</a:t>
            </a:r>
          </a:p>
          <a:p>
            <a:r>
              <a:rPr lang="en-US" sz="1200" kern="1200" baseline="0" dirty="0" smtClean="0">
                <a:solidFill>
                  <a:schemeClr val="tx1"/>
                </a:solidFill>
                <a:latin typeface="Arial" pitchFamily="-109" charset="0"/>
                <a:ea typeface="+mn-ea"/>
                <a:cs typeface="+mn-cs"/>
              </a:rPr>
              <a:t>Figure 13.4 illustrates the need for the integrity confinement rule. A low-integrity</a:t>
            </a:r>
          </a:p>
          <a:p>
            <a:r>
              <a:rPr lang="en-US" sz="1200" kern="1200" baseline="0" dirty="0" smtClean="0">
                <a:solidFill>
                  <a:schemeClr val="tx1"/>
                </a:solidFill>
                <a:latin typeface="Arial" pitchFamily="-109" charset="0"/>
                <a:ea typeface="+mn-ea"/>
                <a:cs typeface="+mn-cs"/>
              </a:rPr>
              <a:t>process may read low-integrity data but is prevented from contaminating a high integrity</a:t>
            </a:r>
          </a:p>
          <a:p>
            <a:r>
              <a:rPr lang="en-US" sz="1200" kern="1200" baseline="0" dirty="0" smtClean="0">
                <a:solidFill>
                  <a:schemeClr val="tx1"/>
                </a:solidFill>
                <a:latin typeface="Arial" pitchFamily="-109" charset="0"/>
                <a:ea typeface="+mn-ea"/>
                <a:cs typeface="+mn-cs"/>
              </a:rPr>
              <a:t>file with that data by the simple integrity rule. If only this rule is in force, a</a:t>
            </a:r>
          </a:p>
          <a:p>
            <a:r>
              <a:rPr lang="en-US" sz="1200" kern="1200" baseline="0" dirty="0" smtClean="0">
                <a:solidFill>
                  <a:schemeClr val="tx1"/>
                </a:solidFill>
                <a:latin typeface="Arial" pitchFamily="-109" charset="0"/>
                <a:ea typeface="+mn-ea"/>
                <a:cs typeface="+mn-cs"/>
              </a:rPr>
              <a:t>high-integrity process could conceivably copy low-integrity data into a high-integrity</a:t>
            </a:r>
          </a:p>
          <a:p>
            <a:r>
              <a:rPr lang="en-US" sz="1200" kern="1200" baseline="0" dirty="0" smtClean="0">
                <a:solidFill>
                  <a:schemeClr val="tx1"/>
                </a:solidFill>
                <a:latin typeface="Arial" pitchFamily="-109" charset="0"/>
                <a:ea typeface="+mn-ea"/>
                <a:cs typeface="+mn-cs"/>
              </a:rPr>
              <a:t>file. Normally, one would trust a high-integrity process to not contaminate a high integrity</a:t>
            </a:r>
          </a:p>
          <a:p>
            <a:r>
              <a:rPr lang="en-US" sz="1200" kern="1200" baseline="0" dirty="0" smtClean="0">
                <a:solidFill>
                  <a:schemeClr val="tx1"/>
                </a:solidFill>
                <a:latin typeface="Arial" pitchFamily="-109" charset="0"/>
                <a:ea typeface="+mn-ea"/>
                <a:cs typeface="+mn-cs"/>
              </a:rPr>
              <a:t>file, but either an error in the process code or a Trojan horse could result in</a:t>
            </a:r>
          </a:p>
          <a:p>
            <a:r>
              <a:rPr lang="en-US" sz="1200" kern="1200" baseline="0" dirty="0" smtClean="0">
                <a:solidFill>
                  <a:schemeClr val="tx1"/>
                </a:solidFill>
                <a:latin typeface="Arial" pitchFamily="-109" charset="0"/>
                <a:ea typeface="+mn-ea"/>
                <a:cs typeface="+mn-cs"/>
              </a:rPr>
              <a:t>such contamination; hence the need for the integrity confinement rule.</a:t>
            </a:r>
          </a:p>
          <a:p>
            <a:endParaRPr lang="en-US" sz="1200" kern="1200" baseline="0" dirty="0" smtClean="0">
              <a:solidFill>
                <a:schemeClr val="tx1"/>
              </a:solidFill>
              <a:latin typeface="Arial" pitchFamily="-109" charset="0"/>
              <a:ea typeface="+mn-ea"/>
              <a:cs typeface="+mn-cs"/>
            </a:endParaRPr>
          </a:p>
          <a:p>
            <a:r>
              <a:rPr lang="en-US" altLang="zh-CN" dirty="0" smtClean="0"/>
              <a:t>Various models dealing with integrity</a:t>
            </a:r>
          </a:p>
          <a:p>
            <a:r>
              <a:rPr lang="en-US" altLang="zh-CN" dirty="0" smtClean="0"/>
              <a:t>Strict integrity policy:</a:t>
            </a:r>
          </a:p>
          <a:p>
            <a:pPr lvl="1"/>
            <a:r>
              <a:rPr lang="en-US" altLang="zh-CN" dirty="0" smtClean="0"/>
              <a:t>Simple integrity: 		I(</a:t>
            </a:r>
            <a:r>
              <a:rPr lang="en-US" altLang="zh-CN" i="1" dirty="0" smtClean="0"/>
              <a:t>S</a:t>
            </a:r>
            <a:r>
              <a:rPr lang="en-US" altLang="zh-CN" dirty="0" smtClean="0"/>
              <a:t>) ≥ I(</a:t>
            </a:r>
            <a:r>
              <a:rPr lang="en-US" altLang="zh-CN" i="1" dirty="0" smtClean="0"/>
              <a:t>O</a:t>
            </a:r>
            <a:r>
              <a:rPr lang="en-US" altLang="zh-CN" dirty="0" smtClean="0"/>
              <a:t>)</a:t>
            </a:r>
          </a:p>
          <a:p>
            <a:pPr lvl="1"/>
            <a:r>
              <a:rPr lang="en-US" altLang="zh-CN" dirty="0" smtClean="0"/>
              <a:t>Integrity confinement:	I(</a:t>
            </a:r>
            <a:r>
              <a:rPr lang="en-US" altLang="zh-CN" i="1" dirty="0" smtClean="0"/>
              <a:t>S</a:t>
            </a:r>
            <a:r>
              <a:rPr lang="en-US" altLang="zh-CN" dirty="0" smtClean="0"/>
              <a:t>) ≤ I(</a:t>
            </a:r>
            <a:r>
              <a:rPr lang="en-US" altLang="zh-CN" i="1" dirty="0" smtClean="0"/>
              <a:t>O</a:t>
            </a:r>
            <a:r>
              <a:rPr lang="en-US" altLang="zh-CN" dirty="0" smtClean="0"/>
              <a:t>)</a:t>
            </a:r>
          </a:p>
          <a:p>
            <a:pPr lvl="1"/>
            <a:r>
              <a:rPr lang="en-US" altLang="zh-CN" dirty="0" smtClean="0"/>
              <a:t>Invocation property:	I(</a:t>
            </a:r>
            <a:r>
              <a:rPr lang="en-US" altLang="zh-CN" i="1" dirty="0" smtClean="0"/>
              <a:t>S</a:t>
            </a:r>
            <a:r>
              <a:rPr lang="en-US" altLang="zh-CN" baseline="-25000" dirty="0" smtClean="0"/>
              <a:t>1</a:t>
            </a:r>
            <a:r>
              <a:rPr lang="en-US" altLang="zh-CN" dirty="0" smtClean="0"/>
              <a:t>) ≥ I(</a:t>
            </a:r>
            <a:r>
              <a:rPr lang="en-US" altLang="zh-CN" i="1" dirty="0" smtClean="0"/>
              <a:t>S</a:t>
            </a:r>
            <a:r>
              <a:rPr lang="en-US" altLang="zh-CN" baseline="-25000" dirty="0" smtClean="0"/>
              <a:t>2</a:t>
            </a:r>
            <a:r>
              <a:rPr lang="en-US" altLang="zh-CN" dirty="0" smtClean="0"/>
              <a:t>)</a:t>
            </a:r>
          </a:p>
          <a:p>
            <a:endParaRPr lang="en-US" sz="1200" kern="1200" baseline="0" dirty="0" smtClean="0">
              <a:solidFill>
                <a:schemeClr val="tx1"/>
              </a:solidFill>
              <a:latin typeface="Arial" pitchFamily="-109" charset="0"/>
              <a:ea typeface="+mn-ea"/>
              <a:cs typeface="+mn-cs"/>
            </a:endParaRPr>
          </a:p>
          <a:p>
            <a:endParaRPr lang="en-US" dirty="0">
              <a:latin typeface="Times New Roman" pitchFamily="-109" charset="0"/>
            </a:endParaRPr>
          </a:p>
        </p:txBody>
      </p:sp>
    </p:spTree>
    <p:extLst>
      <p:ext uri="{BB962C8B-B14F-4D97-AF65-F5344CB8AC3E}">
        <p14:creationId xmlns:p14="http://schemas.microsoft.com/office/powerpoint/2010/main" val="50709176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kern="1200" baseline="0" dirty="0" smtClean="0">
                <a:solidFill>
                  <a:schemeClr val="tx1"/>
                </a:solidFill>
                <a:latin typeface="Arial" pitchFamily="-109" charset="0"/>
                <a:ea typeface="+mn-ea"/>
                <a:cs typeface="+mn-cs"/>
              </a:rPr>
              <a:t>The Chinese Wall Model (CWM) takes a quite different approach to specifying</a:t>
            </a:r>
          </a:p>
          <a:p>
            <a:r>
              <a:rPr lang="en-US" altLang="zh-CN" sz="1200" b="0" kern="1200" baseline="0" dirty="0" smtClean="0">
                <a:solidFill>
                  <a:schemeClr val="tx1"/>
                </a:solidFill>
                <a:latin typeface="Arial" pitchFamily="-109" charset="0"/>
                <a:ea typeface="+mn-ea"/>
                <a:cs typeface="+mn-cs"/>
              </a:rPr>
              <a:t>integrity and confidentiality than any of the approaches we have examined so far.</a:t>
            </a:r>
          </a:p>
          <a:p>
            <a:r>
              <a:rPr lang="en-US" altLang="zh-CN" sz="1200" b="0" kern="1200" baseline="0" dirty="0" smtClean="0">
                <a:solidFill>
                  <a:schemeClr val="tx1"/>
                </a:solidFill>
                <a:latin typeface="Arial" pitchFamily="-109" charset="0"/>
                <a:ea typeface="+mn-ea"/>
                <a:cs typeface="+mn-cs"/>
              </a:rPr>
              <a:t>The model was developed for commercial applications in which conflicts of interest</a:t>
            </a:r>
          </a:p>
          <a:p>
            <a:r>
              <a:rPr lang="en-US" altLang="zh-CN" sz="1200" b="0" kern="1200" baseline="0" dirty="0" smtClean="0">
                <a:solidFill>
                  <a:schemeClr val="tx1"/>
                </a:solidFill>
                <a:latin typeface="Arial" pitchFamily="-109" charset="0"/>
                <a:ea typeface="+mn-ea"/>
                <a:cs typeface="+mn-cs"/>
              </a:rPr>
              <a:t>can arise. The model makes use of both discretionary and mandatory access concepts.</a:t>
            </a:r>
          </a:p>
          <a:p>
            <a:endParaRPr lang="en-US" altLang="zh-CN" sz="1200" b="0" kern="1200" baseline="0" dirty="0" smtClean="0">
              <a:solidFill>
                <a:schemeClr val="tx1"/>
              </a:solidFill>
              <a:latin typeface="Arial" pitchFamily="-109" charset="0"/>
              <a:ea typeface="+mn-ea"/>
              <a:cs typeface="+mn-cs"/>
            </a:endParaRPr>
          </a:p>
          <a:p>
            <a:r>
              <a:rPr lang="en-US" altLang="zh-CN" sz="1200" b="0" kern="1200" baseline="0" dirty="0" smtClean="0">
                <a:solidFill>
                  <a:schemeClr val="tx1"/>
                </a:solidFill>
                <a:latin typeface="Arial" pitchFamily="-109" charset="0"/>
                <a:ea typeface="+mn-ea"/>
                <a:cs typeface="+mn-cs"/>
              </a:rPr>
              <a:t>The principal idea behind the CWM is a concept that is common in the financial</a:t>
            </a:r>
          </a:p>
          <a:p>
            <a:r>
              <a:rPr lang="en-US" altLang="zh-CN" sz="1200" b="0" kern="1200" baseline="0" dirty="0" smtClean="0">
                <a:solidFill>
                  <a:schemeClr val="tx1"/>
                </a:solidFill>
                <a:latin typeface="Arial" pitchFamily="-109" charset="0"/>
                <a:ea typeface="+mn-ea"/>
                <a:cs typeface="+mn-cs"/>
              </a:rPr>
              <a:t>and legal professions, which is to use a what is referred to as a Chinese wall to prevent</a:t>
            </a:r>
          </a:p>
          <a:p>
            <a:r>
              <a:rPr lang="en-US" altLang="zh-CN" sz="1200" b="0" kern="1200" baseline="0" dirty="0" smtClean="0">
                <a:solidFill>
                  <a:schemeClr val="tx1"/>
                </a:solidFill>
                <a:latin typeface="Arial" pitchFamily="-109" charset="0"/>
                <a:ea typeface="+mn-ea"/>
                <a:cs typeface="+mn-cs"/>
              </a:rPr>
              <a:t>a conflict of interest. An example from the financial world is that of a market analyst</a:t>
            </a:r>
          </a:p>
          <a:p>
            <a:r>
              <a:rPr lang="en-US" altLang="zh-CN" sz="1200" b="0" kern="1200" baseline="0" dirty="0" smtClean="0">
                <a:solidFill>
                  <a:schemeClr val="tx1"/>
                </a:solidFill>
                <a:latin typeface="Arial" pitchFamily="-109" charset="0"/>
                <a:ea typeface="+mn-ea"/>
                <a:cs typeface="+mn-cs"/>
              </a:rPr>
              <a:t>working for a financial institution providing corporate business services. An analyst</a:t>
            </a:r>
          </a:p>
          <a:p>
            <a:r>
              <a:rPr lang="en-US" altLang="zh-CN" sz="1200" b="0" kern="1200" baseline="0" dirty="0" smtClean="0">
                <a:solidFill>
                  <a:schemeClr val="tx1"/>
                </a:solidFill>
                <a:latin typeface="Arial" pitchFamily="-109" charset="0"/>
                <a:ea typeface="+mn-ea"/>
                <a:cs typeface="+mn-cs"/>
              </a:rPr>
              <a:t>cannot be allowed to provide advice to one company when the analyst has confidential</a:t>
            </a:r>
          </a:p>
          <a:p>
            <a:r>
              <a:rPr lang="en-US" altLang="zh-CN" sz="1200" b="0" kern="1200" baseline="0" dirty="0" smtClean="0">
                <a:solidFill>
                  <a:schemeClr val="tx1"/>
                </a:solidFill>
                <a:latin typeface="Arial" pitchFamily="-109" charset="0"/>
                <a:ea typeface="+mn-ea"/>
                <a:cs typeface="+mn-cs"/>
              </a:rPr>
              <a:t>information (insider knowledge) about the plans or status of a competitor. However,</a:t>
            </a:r>
          </a:p>
          <a:p>
            <a:r>
              <a:rPr lang="en-US" altLang="zh-CN" sz="1200" b="0" kern="1200" baseline="0" dirty="0" smtClean="0">
                <a:solidFill>
                  <a:schemeClr val="tx1"/>
                </a:solidFill>
                <a:latin typeface="Arial" pitchFamily="-109" charset="0"/>
                <a:ea typeface="+mn-ea"/>
                <a:cs typeface="+mn-cs"/>
              </a:rPr>
              <a:t>the analyst is free to advise multiple corporations that are not in competition with</a:t>
            </a:r>
          </a:p>
          <a:p>
            <a:r>
              <a:rPr lang="en-US" altLang="zh-CN" sz="1200" b="0" kern="1200" baseline="0" dirty="0" smtClean="0">
                <a:solidFill>
                  <a:schemeClr val="tx1"/>
                </a:solidFill>
                <a:latin typeface="Arial" pitchFamily="-109" charset="0"/>
                <a:ea typeface="+mn-ea"/>
                <a:cs typeface="+mn-cs"/>
              </a:rPr>
              <a:t>each other and to draw on market information that is open to the public.</a:t>
            </a:r>
          </a:p>
          <a:p>
            <a:endParaRPr lang="en-US" altLang="zh-CN" sz="1200" b="0" kern="1200" baseline="0" dirty="0" smtClean="0">
              <a:solidFill>
                <a:schemeClr val="tx1"/>
              </a:solidFill>
              <a:latin typeface="Arial" pitchFamily="-109" charset="0"/>
              <a:ea typeface="+mn-ea"/>
              <a:cs typeface="+mn-cs"/>
            </a:endParaRPr>
          </a:p>
          <a:p>
            <a:r>
              <a:rPr lang="en-US" altLang="zh-CN" sz="1200" b="0" kern="1200" baseline="0" dirty="0" smtClean="0">
                <a:solidFill>
                  <a:schemeClr val="tx1"/>
                </a:solidFill>
                <a:latin typeface="Arial" pitchFamily="-109" charset="0"/>
                <a:ea typeface="+mn-ea"/>
                <a:cs typeface="+mn-cs"/>
              </a:rPr>
              <a:t>The elements of the model are the following:</a:t>
            </a:r>
          </a:p>
          <a:p>
            <a:endParaRPr lang="en-US" altLang="zh-CN" sz="1200" b="0" kern="1200" baseline="0" dirty="0" smtClean="0">
              <a:solidFill>
                <a:schemeClr val="tx1"/>
              </a:solidFill>
              <a:latin typeface="Arial" pitchFamily="-109" charset="0"/>
              <a:ea typeface="+mn-ea"/>
              <a:cs typeface="+mn-cs"/>
            </a:endParaRPr>
          </a:p>
          <a:p>
            <a:r>
              <a:rPr lang="en-US" altLang="zh-CN" sz="1200" b="0" kern="1200" baseline="0" dirty="0" smtClean="0">
                <a:solidFill>
                  <a:schemeClr val="tx1"/>
                </a:solidFill>
                <a:latin typeface="Arial" pitchFamily="-109" charset="0"/>
                <a:ea typeface="+mn-ea"/>
                <a:cs typeface="+mn-cs"/>
              </a:rPr>
              <a:t>• Subjects: Active entities that may wish to access protected objects; includes</a:t>
            </a:r>
          </a:p>
          <a:p>
            <a:r>
              <a:rPr lang="en-US" altLang="zh-CN" sz="1200" b="0" kern="1200" baseline="0" dirty="0" smtClean="0">
                <a:solidFill>
                  <a:schemeClr val="tx1"/>
                </a:solidFill>
                <a:latin typeface="Arial" pitchFamily="-109" charset="0"/>
                <a:ea typeface="+mn-ea"/>
                <a:cs typeface="+mn-cs"/>
              </a:rPr>
              <a:t>users and processes</a:t>
            </a:r>
          </a:p>
          <a:p>
            <a:endParaRPr lang="en-US" altLang="zh-CN" sz="1200" b="0" kern="1200" baseline="0" dirty="0" smtClean="0">
              <a:solidFill>
                <a:schemeClr val="tx1"/>
              </a:solidFill>
              <a:latin typeface="Arial" pitchFamily="-109" charset="0"/>
              <a:ea typeface="+mn-ea"/>
              <a:cs typeface="+mn-cs"/>
            </a:endParaRPr>
          </a:p>
          <a:p>
            <a:r>
              <a:rPr lang="en-US" altLang="zh-CN" sz="1200" b="0" kern="1200" baseline="0" dirty="0" smtClean="0">
                <a:solidFill>
                  <a:schemeClr val="tx1"/>
                </a:solidFill>
                <a:latin typeface="Arial" pitchFamily="-109" charset="0"/>
                <a:ea typeface="+mn-ea"/>
                <a:cs typeface="+mn-cs"/>
              </a:rPr>
              <a:t>• Information: Corporate information organized into a hierarchy with three levels:</a:t>
            </a:r>
          </a:p>
          <a:p>
            <a:endParaRPr lang="en-US" altLang="zh-CN" sz="1200" b="0" kern="1200" baseline="0" dirty="0" smtClean="0">
              <a:solidFill>
                <a:schemeClr val="tx1"/>
              </a:solidFill>
              <a:latin typeface="Arial" pitchFamily="-109" charset="0"/>
              <a:ea typeface="+mn-ea"/>
              <a:cs typeface="+mn-cs"/>
            </a:endParaRPr>
          </a:p>
          <a:p>
            <a:r>
              <a:rPr lang="en-US" altLang="zh-CN" sz="1200" b="0" kern="1200" baseline="0" dirty="0" smtClean="0">
                <a:solidFill>
                  <a:schemeClr val="tx1"/>
                </a:solidFill>
                <a:latin typeface="Arial" pitchFamily="-109" charset="0"/>
                <a:ea typeface="+mn-ea"/>
                <a:cs typeface="+mn-cs"/>
              </a:rPr>
              <a:t>— Objects: Individual items of information, each concerning a single</a:t>
            </a:r>
          </a:p>
          <a:p>
            <a:r>
              <a:rPr lang="en-US" altLang="zh-CN" sz="1200" b="0" kern="1200" baseline="0" dirty="0" smtClean="0">
                <a:solidFill>
                  <a:schemeClr val="tx1"/>
                </a:solidFill>
                <a:latin typeface="Arial" pitchFamily="-109" charset="0"/>
                <a:ea typeface="+mn-ea"/>
                <a:cs typeface="+mn-cs"/>
              </a:rPr>
              <a:t>corporation</a:t>
            </a:r>
          </a:p>
          <a:p>
            <a:endParaRPr lang="en-US" altLang="zh-CN" sz="1200" b="0" kern="1200" baseline="0" dirty="0" smtClean="0">
              <a:solidFill>
                <a:schemeClr val="tx1"/>
              </a:solidFill>
              <a:latin typeface="Arial" pitchFamily="-109" charset="0"/>
              <a:ea typeface="+mn-ea"/>
              <a:cs typeface="+mn-cs"/>
            </a:endParaRPr>
          </a:p>
          <a:p>
            <a:r>
              <a:rPr lang="en-US" altLang="zh-CN" sz="1200" b="0" kern="1200" baseline="0" dirty="0" smtClean="0">
                <a:solidFill>
                  <a:schemeClr val="tx1"/>
                </a:solidFill>
                <a:latin typeface="Arial" pitchFamily="-109" charset="0"/>
                <a:ea typeface="+mn-ea"/>
                <a:cs typeface="+mn-cs"/>
              </a:rPr>
              <a:t>— Dataset (DS): All objects that concern the same corporation</a:t>
            </a:r>
          </a:p>
          <a:p>
            <a:endParaRPr lang="en-US" altLang="zh-CN" sz="1200" b="0" kern="1200" baseline="0" dirty="0" smtClean="0">
              <a:solidFill>
                <a:schemeClr val="tx1"/>
              </a:solidFill>
              <a:latin typeface="Arial" pitchFamily="-109" charset="0"/>
              <a:ea typeface="+mn-ea"/>
              <a:cs typeface="+mn-cs"/>
            </a:endParaRPr>
          </a:p>
          <a:p>
            <a:r>
              <a:rPr lang="en-US" altLang="zh-CN" sz="1200" b="0" kern="1200" baseline="0" dirty="0" smtClean="0">
                <a:solidFill>
                  <a:schemeClr val="tx1"/>
                </a:solidFill>
                <a:latin typeface="Arial" pitchFamily="-109" charset="0"/>
                <a:ea typeface="+mn-ea"/>
                <a:cs typeface="+mn-cs"/>
              </a:rPr>
              <a:t>— Conflict of interest (CI) class: All datasets whose corporations are in</a:t>
            </a:r>
          </a:p>
          <a:p>
            <a:r>
              <a:rPr lang="en-US" altLang="zh-CN" sz="1200" b="0" kern="1200" baseline="0" dirty="0" smtClean="0">
                <a:solidFill>
                  <a:schemeClr val="tx1"/>
                </a:solidFill>
                <a:latin typeface="Arial" pitchFamily="-109" charset="0"/>
                <a:ea typeface="+mn-ea"/>
                <a:cs typeface="+mn-cs"/>
              </a:rPr>
              <a:t>competition</a:t>
            </a:r>
          </a:p>
          <a:p>
            <a:endParaRPr lang="en-US" altLang="zh-CN" sz="1200" b="0" kern="1200" baseline="0" dirty="0" smtClean="0">
              <a:solidFill>
                <a:schemeClr val="tx1"/>
              </a:solidFill>
              <a:latin typeface="Arial" pitchFamily="-109" charset="0"/>
              <a:ea typeface="+mn-ea"/>
              <a:cs typeface="+mn-cs"/>
            </a:endParaRPr>
          </a:p>
          <a:p>
            <a:r>
              <a:rPr lang="en-US" altLang="zh-CN" sz="1200" b="0" kern="1200" baseline="0" dirty="0" smtClean="0">
                <a:solidFill>
                  <a:schemeClr val="tx1"/>
                </a:solidFill>
                <a:latin typeface="Arial" pitchFamily="-109" charset="0"/>
                <a:ea typeface="+mn-ea"/>
                <a:cs typeface="+mn-cs"/>
              </a:rPr>
              <a:t>• Access rules: Rules for read and write access</a:t>
            </a:r>
          </a:p>
          <a:p>
            <a:endParaRPr lang="zh-CN" altLang="en-US" dirty="0"/>
          </a:p>
        </p:txBody>
      </p:sp>
      <p:sp>
        <p:nvSpPr>
          <p:cNvPr id="4" name="灯片编号占位符 3"/>
          <p:cNvSpPr>
            <a:spLocks noGrp="1"/>
          </p:cNvSpPr>
          <p:nvPr>
            <p:ph type="sldNum" sz="quarter" idx="10"/>
          </p:nvPr>
        </p:nvSpPr>
        <p:spPr/>
        <p:txBody>
          <a:bodyPr/>
          <a:lstStyle/>
          <a:p>
            <a:fld id="{B8656240-BF3D-F441-92C4-A9FA2AA5FE77}" type="slidenum">
              <a:rPr lang="en-AU" smtClean="0"/>
              <a:pPr/>
              <a:t>129</a:t>
            </a:fld>
            <a:endParaRPr lang="en-AU"/>
          </a:p>
        </p:txBody>
      </p:sp>
    </p:spTree>
    <p:extLst>
      <p:ext uri="{BB962C8B-B14F-4D97-AF65-F5344CB8AC3E}">
        <p14:creationId xmlns:p14="http://schemas.microsoft.com/office/powerpoint/2010/main" val="160778042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846194-00C9-D242-95F3-44344248B0B2}" type="slidenum">
              <a:rPr lang="en-AU"/>
              <a:pPr/>
              <a:t>130</a:t>
            </a:fld>
            <a:endParaRPr lang="en-AU"/>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p:txBody>
          <a:bodyPr/>
          <a:lstStyle/>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Figure 13.6a gives an example. There are datasets representing banks, oil</a:t>
            </a:r>
          </a:p>
          <a:p>
            <a:r>
              <a:rPr lang="en-US" sz="1200" b="0" kern="1200" baseline="0" dirty="0" smtClean="0">
                <a:solidFill>
                  <a:schemeClr val="tx1"/>
                </a:solidFill>
                <a:latin typeface="Arial" pitchFamily="-109" charset="0"/>
                <a:ea typeface="+mn-ea"/>
                <a:cs typeface="+mn-cs"/>
              </a:rPr>
              <a:t>companies, and gas companies. All bank datasets are in one CI, all oil company</a:t>
            </a:r>
          </a:p>
          <a:p>
            <a:r>
              <a:rPr lang="en-US" sz="1200" b="0" kern="1200" baseline="0" dirty="0" smtClean="0">
                <a:solidFill>
                  <a:schemeClr val="tx1"/>
                </a:solidFill>
                <a:latin typeface="Arial" pitchFamily="-109" charset="0"/>
                <a:ea typeface="+mn-ea"/>
                <a:cs typeface="+mn-cs"/>
              </a:rPr>
              <a:t>datasets in another CI, and so forth.</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In contrast to the models we have studies so far, the CWM does not assign security</a:t>
            </a:r>
          </a:p>
          <a:p>
            <a:r>
              <a:rPr lang="en-US" sz="1200" b="0" kern="1200" baseline="0" dirty="0" smtClean="0">
                <a:solidFill>
                  <a:schemeClr val="tx1"/>
                </a:solidFill>
                <a:latin typeface="Arial" pitchFamily="-109" charset="0"/>
                <a:ea typeface="+mn-ea"/>
                <a:cs typeface="+mn-cs"/>
              </a:rPr>
              <a:t>levels to subjects and objects and is thus not a true multilevel secure model. Instead, the</a:t>
            </a:r>
          </a:p>
          <a:p>
            <a:r>
              <a:rPr lang="en-US" sz="1200" b="0" kern="1200" baseline="0" dirty="0" smtClean="0">
                <a:solidFill>
                  <a:schemeClr val="tx1"/>
                </a:solidFill>
                <a:latin typeface="Arial" pitchFamily="-109" charset="0"/>
                <a:ea typeface="+mn-ea"/>
                <a:cs typeface="+mn-cs"/>
              </a:rPr>
              <a:t>history of a subject’s previous access determines access control. The basis of the Chinese</a:t>
            </a:r>
          </a:p>
          <a:p>
            <a:r>
              <a:rPr lang="en-US" sz="1200" b="0" kern="1200" baseline="0" dirty="0" smtClean="0">
                <a:solidFill>
                  <a:schemeClr val="tx1"/>
                </a:solidFill>
                <a:latin typeface="Arial" pitchFamily="-109" charset="0"/>
                <a:ea typeface="+mn-ea"/>
                <a:cs typeface="+mn-cs"/>
              </a:rPr>
              <a:t>wall policy is that subjects are only allowed access to information that is not held to conflict</a:t>
            </a:r>
          </a:p>
          <a:p>
            <a:r>
              <a:rPr lang="en-US" sz="1200" b="0" kern="1200" baseline="0" dirty="0" smtClean="0">
                <a:solidFill>
                  <a:schemeClr val="tx1"/>
                </a:solidFill>
                <a:latin typeface="Arial" pitchFamily="-109" charset="0"/>
                <a:ea typeface="+mn-ea"/>
                <a:cs typeface="+mn-cs"/>
              </a:rPr>
              <a:t>with any other information that they already possess. Once a subject accesses information</a:t>
            </a:r>
          </a:p>
          <a:p>
            <a:r>
              <a:rPr lang="en-US" sz="1200" b="0" kern="1200" baseline="0" dirty="0" smtClean="0">
                <a:solidFill>
                  <a:schemeClr val="tx1"/>
                </a:solidFill>
                <a:latin typeface="Arial" pitchFamily="-109" charset="0"/>
                <a:ea typeface="+mn-ea"/>
                <a:cs typeface="+mn-cs"/>
              </a:rPr>
              <a:t>from one dataset, a wall is set up to protect information in other datasets in the same CI.</a:t>
            </a:r>
          </a:p>
          <a:p>
            <a:r>
              <a:rPr lang="en-US" sz="1200" b="0" kern="1200" baseline="0" dirty="0" smtClean="0">
                <a:solidFill>
                  <a:schemeClr val="tx1"/>
                </a:solidFill>
                <a:latin typeface="Arial" pitchFamily="-109" charset="0"/>
                <a:ea typeface="+mn-ea"/>
                <a:cs typeface="+mn-cs"/>
              </a:rPr>
              <a:t>The subject can access information on one side of the wall but not the other side. Further,</a:t>
            </a:r>
          </a:p>
          <a:p>
            <a:r>
              <a:rPr lang="en-US" sz="1200" b="0" kern="1200" baseline="0" dirty="0" smtClean="0">
                <a:solidFill>
                  <a:schemeClr val="tx1"/>
                </a:solidFill>
                <a:latin typeface="Arial" pitchFamily="-109" charset="0"/>
                <a:ea typeface="+mn-ea"/>
                <a:cs typeface="+mn-cs"/>
              </a:rPr>
              <a:t>information in other </a:t>
            </a:r>
            <a:r>
              <a:rPr lang="en-US" sz="1200" b="0" kern="1200" baseline="0" dirty="0" err="1" smtClean="0">
                <a:solidFill>
                  <a:schemeClr val="tx1"/>
                </a:solidFill>
                <a:latin typeface="Arial" pitchFamily="-109" charset="0"/>
                <a:ea typeface="+mn-ea"/>
                <a:cs typeface="+mn-cs"/>
              </a:rPr>
              <a:t>CIs</a:t>
            </a:r>
            <a:r>
              <a:rPr lang="en-US" sz="1200" b="0" kern="1200" baseline="0" dirty="0" smtClean="0">
                <a:solidFill>
                  <a:schemeClr val="tx1"/>
                </a:solidFill>
                <a:latin typeface="Arial" pitchFamily="-109" charset="0"/>
                <a:ea typeface="+mn-ea"/>
                <a:cs typeface="+mn-cs"/>
              </a:rPr>
              <a:t> is initially not considered to be on one side or the other of the</a:t>
            </a:r>
          </a:p>
          <a:p>
            <a:r>
              <a:rPr lang="en-US" sz="1200" b="0" kern="1200" baseline="0" dirty="0" smtClean="0">
                <a:solidFill>
                  <a:schemeClr val="tx1"/>
                </a:solidFill>
                <a:latin typeface="Arial" pitchFamily="-109" charset="0"/>
                <a:ea typeface="+mn-ea"/>
                <a:cs typeface="+mn-cs"/>
              </a:rPr>
              <a:t>wall but out in the open. When additional accesses are made in other </a:t>
            </a:r>
            <a:r>
              <a:rPr lang="en-US" sz="1200" b="0" kern="1200" baseline="0" dirty="0" err="1" smtClean="0">
                <a:solidFill>
                  <a:schemeClr val="tx1"/>
                </a:solidFill>
                <a:latin typeface="Arial" pitchFamily="-109" charset="0"/>
                <a:ea typeface="+mn-ea"/>
                <a:cs typeface="+mn-cs"/>
              </a:rPr>
              <a:t>CIs</a:t>
            </a:r>
            <a:r>
              <a:rPr lang="en-US" sz="1200" b="0" kern="1200" baseline="0" dirty="0" smtClean="0">
                <a:solidFill>
                  <a:schemeClr val="tx1"/>
                </a:solidFill>
                <a:latin typeface="Arial" pitchFamily="-109" charset="0"/>
                <a:ea typeface="+mn-ea"/>
                <a:cs typeface="+mn-cs"/>
              </a:rPr>
              <a:t> by the same</a:t>
            </a:r>
          </a:p>
          <a:p>
            <a:r>
              <a:rPr lang="en-US" sz="1200" b="0" kern="1200" baseline="0" dirty="0" smtClean="0">
                <a:solidFill>
                  <a:schemeClr val="tx1"/>
                </a:solidFill>
                <a:latin typeface="Arial" pitchFamily="-109" charset="0"/>
                <a:ea typeface="+mn-ea"/>
                <a:cs typeface="+mn-cs"/>
              </a:rPr>
              <a:t>subject, the shape of the wall changes to maintain the desired protection. Further, each</a:t>
            </a:r>
          </a:p>
          <a:p>
            <a:r>
              <a:rPr lang="en-US" sz="1200" b="0" kern="1200" baseline="0" dirty="0" smtClean="0">
                <a:solidFill>
                  <a:schemeClr val="tx1"/>
                </a:solidFill>
                <a:latin typeface="Arial" pitchFamily="-109" charset="0"/>
                <a:ea typeface="+mn-ea"/>
                <a:cs typeface="+mn-cs"/>
              </a:rPr>
              <a:t>subject is controlled by his or her own wall—the walls for different subjects are different.</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To enforce the Chinese wall policy, two rules are needed. To indicate the similarity</a:t>
            </a:r>
          </a:p>
          <a:p>
            <a:r>
              <a:rPr lang="en-US" sz="1200" b="0" kern="1200" baseline="0" dirty="0" smtClean="0">
                <a:solidFill>
                  <a:schemeClr val="tx1"/>
                </a:solidFill>
                <a:latin typeface="Arial" pitchFamily="-109" charset="0"/>
                <a:ea typeface="+mn-ea"/>
                <a:cs typeface="+mn-cs"/>
              </a:rPr>
              <a:t>with the two BLP rules, the authors gave them the same names. The first rule</a:t>
            </a:r>
          </a:p>
          <a:p>
            <a:r>
              <a:rPr lang="en-US" sz="1200" b="0" kern="1200" baseline="0" dirty="0" smtClean="0">
                <a:solidFill>
                  <a:schemeClr val="tx1"/>
                </a:solidFill>
                <a:latin typeface="Arial" pitchFamily="-109" charset="0"/>
                <a:ea typeface="+mn-ea"/>
                <a:cs typeface="+mn-cs"/>
              </a:rPr>
              <a:t>is the simple security rule:</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Simple security rule: A subject S can read on object O only if</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 O is in the same DS as an object already accessed by S, OR</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 O belongs to a CI from which S has not yet accessed any information</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Figures 13.6b and c illustrate the operation of this rule. Assume that at some</a:t>
            </a:r>
          </a:p>
          <a:p>
            <a:r>
              <a:rPr lang="en-US" sz="1200" b="0" kern="1200" baseline="0" dirty="0" smtClean="0">
                <a:solidFill>
                  <a:schemeClr val="tx1"/>
                </a:solidFill>
                <a:latin typeface="Arial" pitchFamily="-109" charset="0"/>
                <a:ea typeface="+mn-ea"/>
                <a:cs typeface="+mn-cs"/>
              </a:rPr>
              <a:t>point, John has made his first read request to any object in this set for an object in</a:t>
            </a:r>
          </a:p>
          <a:p>
            <a:r>
              <a:rPr lang="en-US" sz="1200" b="0" kern="1200" baseline="0" dirty="0" smtClean="0">
                <a:solidFill>
                  <a:schemeClr val="tx1"/>
                </a:solidFill>
                <a:latin typeface="Arial" pitchFamily="-109" charset="0"/>
                <a:ea typeface="+mn-ea"/>
                <a:cs typeface="+mn-cs"/>
              </a:rPr>
              <a:t>the Bank A DS. Because John has not previously accessed an object in any other</a:t>
            </a:r>
          </a:p>
          <a:p>
            <a:r>
              <a:rPr lang="en-US" sz="1200" b="0" kern="1200" baseline="0" dirty="0" smtClean="0">
                <a:solidFill>
                  <a:schemeClr val="tx1"/>
                </a:solidFill>
                <a:latin typeface="Arial" pitchFamily="-109" charset="0"/>
                <a:ea typeface="+mn-ea"/>
                <a:cs typeface="+mn-cs"/>
              </a:rPr>
              <a:t>DS in CI 1, the access is granted. Further, the system must remember that access</a:t>
            </a:r>
          </a:p>
          <a:p>
            <a:r>
              <a:rPr lang="en-US" sz="1200" b="0" kern="1200" baseline="0" dirty="0" smtClean="0">
                <a:solidFill>
                  <a:schemeClr val="tx1"/>
                </a:solidFill>
                <a:latin typeface="Arial" pitchFamily="-109" charset="0"/>
                <a:ea typeface="+mn-ea"/>
                <a:cs typeface="+mn-cs"/>
              </a:rPr>
              <a:t>has been granted so that any subsequent request for access to an object in the Bank</a:t>
            </a:r>
          </a:p>
          <a:p>
            <a:r>
              <a:rPr lang="en-US" sz="1200" b="0" kern="1200" baseline="0" dirty="0" smtClean="0">
                <a:solidFill>
                  <a:schemeClr val="tx1"/>
                </a:solidFill>
                <a:latin typeface="Arial" pitchFamily="-109" charset="0"/>
                <a:ea typeface="+mn-ea"/>
                <a:cs typeface="+mn-cs"/>
              </a:rPr>
              <a:t>B DS will be denied. Any request for access to other objects in the Bank A DS is</a:t>
            </a:r>
          </a:p>
          <a:p>
            <a:r>
              <a:rPr lang="en-US" sz="1200" b="0" kern="1200" baseline="0" dirty="0" smtClean="0">
                <a:solidFill>
                  <a:schemeClr val="tx1"/>
                </a:solidFill>
                <a:latin typeface="Arial" pitchFamily="-109" charset="0"/>
                <a:ea typeface="+mn-ea"/>
                <a:cs typeface="+mn-cs"/>
              </a:rPr>
              <a:t>granted. At a later time, John requests access to an object in the Oil A DS. Because</a:t>
            </a:r>
          </a:p>
          <a:p>
            <a:r>
              <a:rPr lang="en-US" sz="1200" b="0" kern="1200" baseline="0" dirty="0" smtClean="0">
                <a:solidFill>
                  <a:schemeClr val="tx1"/>
                </a:solidFill>
                <a:latin typeface="Arial" pitchFamily="-109" charset="0"/>
                <a:ea typeface="+mn-ea"/>
                <a:cs typeface="+mn-cs"/>
              </a:rPr>
              <a:t>there is no conflict, this access is granted, but a wall is set up prohibiting subsequent</a:t>
            </a:r>
          </a:p>
          <a:p>
            <a:r>
              <a:rPr lang="en-US" sz="1200" b="0" kern="1200" baseline="0" dirty="0" smtClean="0">
                <a:solidFill>
                  <a:schemeClr val="tx1"/>
                </a:solidFill>
                <a:latin typeface="Arial" pitchFamily="-109" charset="0"/>
                <a:ea typeface="+mn-ea"/>
                <a:cs typeface="+mn-cs"/>
              </a:rPr>
              <a:t>access to the Oil B DS. Similarly, Figure 13.6c reflects the access history of Jane.</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The simple security rule does not prevent an indirect flow of information that</a:t>
            </a:r>
          </a:p>
          <a:p>
            <a:r>
              <a:rPr lang="en-US" sz="1200" b="0" kern="1200" baseline="0" dirty="0" smtClean="0">
                <a:solidFill>
                  <a:schemeClr val="tx1"/>
                </a:solidFill>
                <a:latin typeface="Arial" pitchFamily="-109" charset="0"/>
                <a:ea typeface="+mn-ea"/>
                <a:cs typeface="+mn-cs"/>
              </a:rPr>
              <a:t>would cause a conflict of interest. In our example, John has access to Oil A DS and</a:t>
            </a:r>
          </a:p>
          <a:p>
            <a:r>
              <a:rPr lang="en-US" sz="1200" b="0" kern="1200" baseline="0" dirty="0" smtClean="0">
                <a:solidFill>
                  <a:schemeClr val="tx1"/>
                </a:solidFill>
                <a:latin typeface="Arial" pitchFamily="-109" charset="0"/>
                <a:ea typeface="+mn-ea"/>
                <a:cs typeface="+mn-cs"/>
              </a:rPr>
              <a:t>Bank A DS; Jane has access to Oil B DS and Bank A DS. If John is allowed to read</a:t>
            </a:r>
          </a:p>
          <a:p>
            <a:r>
              <a:rPr lang="en-US" sz="1200" b="0" kern="1200" baseline="0" dirty="0" smtClean="0">
                <a:solidFill>
                  <a:schemeClr val="tx1"/>
                </a:solidFill>
                <a:latin typeface="Arial" pitchFamily="-109" charset="0"/>
                <a:ea typeface="+mn-ea"/>
                <a:cs typeface="+mn-cs"/>
              </a:rPr>
              <a:t>from the Oil A DS and write into the Bank A DS, John may transfer information</a:t>
            </a:r>
          </a:p>
          <a:p>
            <a:r>
              <a:rPr lang="en-US" sz="1200" b="0" kern="1200" baseline="0" dirty="0" smtClean="0">
                <a:solidFill>
                  <a:schemeClr val="tx1"/>
                </a:solidFill>
                <a:latin typeface="Arial" pitchFamily="-109" charset="0"/>
                <a:ea typeface="+mn-ea"/>
                <a:cs typeface="+mn-cs"/>
              </a:rPr>
              <a:t>about Oil A into the Bank A DS; this is indicated by changing the value of the first</a:t>
            </a:r>
          </a:p>
          <a:p>
            <a:r>
              <a:rPr lang="en-US" sz="1200" b="0" kern="1200" baseline="0" dirty="0" smtClean="0">
                <a:solidFill>
                  <a:schemeClr val="tx1"/>
                </a:solidFill>
                <a:latin typeface="Arial" pitchFamily="-109" charset="0"/>
                <a:ea typeface="+mn-ea"/>
                <a:cs typeface="+mn-cs"/>
              </a:rPr>
              <a:t>object under the Bank A DS to </a:t>
            </a:r>
            <a:r>
              <a:rPr lang="en-US" sz="1200" b="0" i="1" kern="1200" baseline="0" dirty="0" err="1" smtClean="0">
                <a:solidFill>
                  <a:schemeClr val="tx1"/>
                </a:solidFill>
                <a:latin typeface="Arial" pitchFamily="-109" charset="0"/>
                <a:ea typeface="+mn-ea"/>
                <a:cs typeface="+mn-cs"/>
              </a:rPr>
              <a:t>g</a:t>
            </a:r>
            <a:r>
              <a:rPr lang="en-US" sz="1200" b="0" i="1" kern="1200" baseline="0" dirty="0" smtClean="0">
                <a:solidFill>
                  <a:schemeClr val="tx1"/>
                </a:solidFill>
                <a:latin typeface="Arial" pitchFamily="-109" charset="0"/>
                <a:ea typeface="+mn-ea"/>
                <a:cs typeface="+mn-cs"/>
              </a:rPr>
              <a:t> . The data can then subsequently be read by Jane.</a:t>
            </a:r>
          </a:p>
          <a:p>
            <a:r>
              <a:rPr lang="en-US" sz="1200" b="0" kern="1200" baseline="0" dirty="0" smtClean="0">
                <a:solidFill>
                  <a:schemeClr val="tx1"/>
                </a:solidFill>
                <a:latin typeface="Arial" pitchFamily="-109" charset="0"/>
                <a:ea typeface="+mn-ea"/>
                <a:cs typeface="+mn-cs"/>
              </a:rPr>
              <a:t>Thus, Jane would have access to information about both Oil A and Oil B, creating</a:t>
            </a:r>
          </a:p>
          <a:p>
            <a:r>
              <a:rPr lang="en-US" sz="1200" b="0" kern="1200" baseline="0" dirty="0" smtClean="0">
                <a:solidFill>
                  <a:schemeClr val="tx1"/>
                </a:solidFill>
                <a:latin typeface="Arial" pitchFamily="-109" charset="0"/>
                <a:ea typeface="+mn-ea"/>
                <a:cs typeface="+mn-cs"/>
              </a:rPr>
              <a:t>a conflict of interest. To prevent this, the CWM has a second rule:</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*-property rule: A subject S can write an object O only if</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 S can read O according to the simple security rule, AND</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 All objects that S can read are in the same DS as O.</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Put another way, either subject cannot write at all, or a subject’s access (both</a:t>
            </a:r>
          </a:p>
          <a:p>
            <a:r>
              <a:rPr lang="en-US" sz="1200" b="0" kern="1200" baseline="0" dirty="0" smtClean="0">
                <a:solidFill>
                  <a:schemeClr val="tx1"/>
                </a:solidFill>
                <a:latin typeface="Arial" pitchFamily="-109" charset="0"/>
                <a:ea typeface="+mn-ea"/>
                <a:cs typeface="+mn-cs"/>
              </a:rPr>
              <a:t>read and write) is limited to a single dataset. Thus, in Figure 13.6 , neither John nor</a:t>
            </a:r>
          </a:p>
          <a:p>
            <a:r>
              <a:rPr lang="en-US" sz="1200" b="0" kern="1200" baseline="0" dirty="0" smtClean="0">
                <a:solidFill>
                  <a:schemeClr val="tx1"/>
                </a:solidFill>
                <a:latin typeface="Arial" pitchFamily="-109" charset="0"/>
                <a:ea typeface="+mn-ea"/>
                <a:cs typeface="+mn-cs"/>
              </a:rPr>
              <a:t>Jane has write access to any objects in the overall universe of data.</a:t>
            </a:r>
          </a:p>
          <a:p>
            <a:r>
              <a:rPr lang="en-US" sz="1200" b="0" kern="1200" baseline="0" dirty="0" smtClean="0">
                <a:solidFill>
                  <a:schemeClr val="tx1"/>
                </a:solidFill>
                <a:latin typeface="Arial" pitchFamily="-109" charset="0"/>
                <a:ea typeface="+mn-ea"/>
                <a:cs typeface="+mn-cs"/>
              </a:rPr>
              <a:t>The *-property rule is quite restrictive. However, in many cases, a user only</a:t>
            </a:r>
          </a:p>
          <a:p>
            <a:r>
              <a:rPr lang="en-US" sz="1200" b="0" kern="1200" baseline="0" dirty="0" smtClean="0">
                <a:solidFill>
                  <a:schemeClr val="tx1"/>
                </a:solidFill>
                <a:latin typeface="Arial" pitchFamily="-109" charset="0"/>
                <a:ea typeface="+mn-ea"/>
                <a:cs typeface="+mn-cs"/>
              </a:rPr>
              <a:t>needs read access because the user is performing some analysis role.</a:t>
            </a:r>
          </a:p>
          <a:p>
            <a:r>
              <a:rPr lang="en-US" sz="1200" b="0" kern="1200" baseline="0" dirty="0" smtClean="0">
                <a:solidFill>
                  <a:schemeClr val="tx1"/>
                </a:solidFill>
                <a:latin typeface="Arial" pitchFamily="-109" charset="0"/>
                <a:ea typeface="+mn-ea"/>
                <a:cs typeface="+mn-cs"/>
              </a:rPr>
              <a:t>To somewhat ease the write restriction, the model includes the concept</a:t>
            </a:r>
          </a:p>
          <a:p>
            <a:r>
              <a:rPr lang="en-US" sz="1200" b="0" kern="1200" baseline="0" dirty="0" smtClean="0">
                <a:solidFill>
                  <a:schemeClr val="tx1"/>
                </a:solidFill>
                <a:latin typeface="Arial" pitchFamily="-109" charset="0"/>
                <a:ea typeface="+mn-ea"/>
                <a:cs typeface="+mn-cs"/>
              </a:rPr>
              <a:t>of sanitized data . In essence, sanitized data are data that may be derived from</a:t>
            </a:r>
          </a:p>
          <a:p>
            <a:r>
              <a:rPr lang="en-US" sz="1200" b="0" kern="1200" baseline="0" dirty="0" smtClean="0">
                <a:solidFill>
                  <a:schemeClr val="tx1"/>
                </a:solidFill>
                <a:latin typeface="Arial" pitchFamily="-109" charset="0"/>
                <a:ea typeface="+mn-ea"/>
                <a:cs typeface="+mn-cs"/>
              </a:rPr>
              <a:t>corporate data but that cannot be used to discover the corporation’s identity. Any</a:t>
            </a:r>
          </a:p>
          <a:p>
            <a:r>
              <a:rPr lang="en-US" sz="1200" b="0" kern="1200" baseline="0" dirty="0" smtClean="0">
                <a:solidFill>
                  <a:schemeClr val="tx1"/>
                </a:solidFill>
                <a:latin typeface="Arial" pitchFamily="-109" charset="0"/>
                <a:ea typeface="+mn-ea"/>
                <a:cs typeface="+mn-cs"/>
              </a:rPr>
              <a:t>DS consisting solely of sanitized data need not be protected by a wall; thus the two</a:t>
            </a:r>
          </a:p>
          <a:p>
            <a:r>
              <a:rPr lang="en-US" sz="1200" b="0" kern="1200" baseline="0" dirty="0" smtClean="0">
                <a:solidFill>
                  <a:schemeClr val="tx1"/>
                </a:solidFill>
                <a:latin typeface="Arial" pitchFamily="-109" charset="0"/>
                <a:ea typeface="+mn-ea"/>
                <a:cs typeface="+mn-cs"/>
              </a:rPr>
              <a:t>CWM rules do not apply to such </a:t>
            </a:r>
            <a:r>
              <a:rPr lang="en-US" sz="1200" b="0" kern="1200" baseline="0" dirty="0" err="1" smtClean="0">
                <a:solidFill>
                  <a:schemeClr val="tx1"/>
                </a:solidFill>
                <a:latin typeface="Arial" pitchFamily="-109" charset="0"/>
                <a:ea typeface="+mn-ea"/>
                <a:cs typeface="+mn-cs"/>
              </a:rPr>
              <a:t>DSs</a:t>
            </a:r>
            <a:r>
              <a:rPr lang="en-US" sz="1200" b="0" kern="1200" baseline="0" dirty="0" smtClean="0">
                <a:solidFill>
                  <a:schemeClr val="tx1"/>
                </a:solidFill>
                <a:latin typeface="Arial" pitchFamily="-109" charset="0"/>
                <a:ea typeface="+mn-ea"/>
                <a:cs typeface="+mn-cs"/>
              </a:rPr>
              <a:t>.</a:t>
            </a:r>
            <a:endParaRPr lang="en-US" b="0" dirty="0">
              <a:latin typeface="Times New Roman" pitchFamily="-109" charset="0"/>
            </a:endParaRPr>
          </a:p>
        </p:txBody>
      </p:sp>
    </p:spTree>
    <p:extLst>
      <p:ext uri="{BB962C8B-B14F-4D97-AF65-F5344CB8AC3E}">
        <p14:creationId xmlns:p14="http://schemas.microsoft.com/office/powerpoint/2010/main" val="332695858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846194-00C9-D242-95F3-44344248B0B2}" type="slidenum">
              <a:rPr lang="en-AU"/>
              <a:pPr/>
              <a:t>131</a:t>
            </a:fld>
            <a:endParaRPr lang="en-AU"/>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p:txBody>
          <a:bodyPr/>
          <a:lstStyle/>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Figure 13.6a gives an example. There are datasets representing banks, oil</a:t>
            </a:r>
          </a:p>
          <a:p>
            <a:r>
              <a:rPr lang="en-US" sz="1200" b="0" kern="1200" baseline="0" dirty="0" smtClean="0">
                <a:solidFill>
                  <a:schemeClr val="tx1"/>
                </a:solidFill>
                <a:latin typeface="Arial" pitchFamily="-109" charset="0"/>
                <a:ea typeface="+mn-ea"/>
                <a:cs typeface="+mn-cs"/>
              </a:rPr>
              <a:t>companies, and gas companies. All bank datasets are in one CI, all oil company</a:t>
            </a:r>
          </a:p>
          <a:p>
            <a:r>
              <a:rPr lang="en-US" sz="1200" b="0" kern="1200" baseline="0" dirty="0" smtClean="0">
                <a:solidFill>
                  <a:schemeClr val="tx1"/>
                </a:solidFill>
                <a:latin typeface="Arial" pitchFamily="-109" charset="0"/>
                <a:ea typeface="+mn-ea"/>
                <a:cs typeface="+mn-cs"/>
              </a:rPr>
              <a:t>datasets in another CI, and so forth.</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In contrast to the models we have studies so far, the CWM does not assign security</a:t>
            </a:r>
          </a:p>
          <a:p>
            <a:r>
              <a:rPr lang="en-US" sz="1200" b="0" kern="1200" baseline="0" dirty="0" smtClean="0">
                <a:solidFill>
                  <a:schemeClr val="tx1"/>
                </a:solidFill>
                <a:latin typeface="Arial" pitchFamily="-109" charset="0"/>
                <a:ea typeface="+mn-ea"/>
                <a:cs typeface="+mn-cs"/>
              </a:rPr>
              <a:t>levels to subjects and objects and is thus not a true multilevel secure model. Instead, the</a:t>
            </a:r>
          </a:p>
          <a:p>
            <a:r>
              <a:rPr lang="en-US" sz="1200" b="0" kern="1200" baseline="0" dirty="0" smtClean="0">
                <a:solidFill>
                  <a:schemeClr val="tx1"/>
                </a:solidFill>
                <a:latin typeface="Arial" pitchFamily="-109" charset="0"/>
                <a:ea typeface="+mn-ea"/>
                <a:cs typeface="+mn-cs"/>
              </a:rPr>
              <a:t>history of a subject’s previous access determines access control. The basis of the Chinese</a:t>
            </a:r>
          </a:p>
          <a:p>
            <a:r>
              <a:rPr lang="en-US" sz="1200" b="0" kern="1200" baseline="0" dirty="0" smtClean="0">
                <a:solidFill>
                  <a:schemeClr val="tx1"/>
                </a:solidFill>
                <a:latin typeface="Arial" pitchFamily="-109" charset="0"/>
                <a:ea typeface="+mn-ea"/>
                <a:cs typeface="+mn-cs"/>
              </a:rPr>
              <a:t>wall policy is that subjects are only allowed access to information that is not held to conflict</a:t>
            </a:r>
          </a:p>
          <a:p>
            <a:r>
              <a:rPr lang="en-US" sz="1200" b="0" kern="1200" baseline="0" dirty="0" smtClean="0">
                <a:solidFill>
                  <a:schemeClr val="tx1"/>
                </a:solidFill>
                <a:latin typeface="Arial" pitchFamily="-109" charset="0"/>
                <a:ea typeface="+mn-ea"/>
                <a:cs typeface="+mn-cs"/>
              </a:rPr>
              <a:t>with any other information that they already possess. Once a subject accesses information</a:t>
            </a:r>
          </a:p>
          <a:p>
            <a:r>
              <a:rPr lang="en-US" sz="1200" b="0" kern="1200" baseline="0" dirty="0" smtClean="0">
                <a:solidFill>
                  <a:schemeClr val="tx1"/>
                </a:solidFill>
                <a:latin typeface="Arial" pitchFamily="-109" charset="0"/>
                <a:ea typeface="+mn-ea"/>
                <a:cs typeface="+mn-cs"/>
              </a:rPr>
              <a:t>from one dataset, a wall is set up to protect information in other datasets in the same CI.</a:t>
            </a:r>
          </a:p>
          <a:p>
            <a:r>
              <a:rPr lang="en-US" sz="1200" b="0" kern="1200" baseline="0" dirty="0" smtClean="0">
                <a:solidFill>
                  <a:schemeClr val="tx1"/>
                </a:solidFill>
                <a:latin typeface="Arial" pitchFamily="-109" charset="0"/>
                <a:ea typeface="+mn-ea"/>
                <a:cs typeface="+mn-cs"/>
              </a:rPr>
              <a:t>The subject can access information on one side of the wall but not the other side. Further,</a:t>
            </a:r>
          </a:p>
          <a:p>
            <a:r>
              <a:rPr lang="en-US" sz="1200" b="0" kern="1200" baseline="0" dirty="0" smtClean="0">
                <a:solidFill>
                  <a:schemeClr val="tx1"/>
                </a:solidFill>
                <a:latin typeface="Arial" pitchFamily="-109" charset="0"/>
                <a:ea typeface="+mn-ea"/>
                <a:cs typeface="+mn-cs"/>
              </a:rPr>
              <a:t>information in other </a:t>
            </a:r>
            <a:r>
              <a:rPr lang="en-US" sz="1200" b="0" kern="1200" baseline="0" dirty="0" err="1" smtClean="0">
                <a:solidFill>
                  <a:schemeClr val="tx1"/>
                </a:solidFill>
                <a:latin typeface="Arial" pitchFamily="-109" charset="0"/>
                <a:ea typeface="+mn-ea"/>
                <a:cs typeface="+mn-cs"/>
              </a:rPr>
              <a:t>CIs</a:t>
            </a:r>
            <a:r>
              <a:rPr lang="en-US" sz="1200" b="0" kern="1200" baseline="0" dirty="0" smtClean="0">
                <a:solidFill>
                  <a:schemeClr val="tx1"/>
                </a:solidFill>
                <a:latin typeface="Arial" pitchFamily="-109" charset="0"/>
                <a:ea typeface="+mn-ea"/>
                <a:cs typeface="+mn-cs"/>
              </a:rPr>
              <a:t> is initially not considered to be on one side or the other of the</a:t>
            </a:r>
          </a:p>
          <a:p>
            <a:r>
              <a:rPr lang="en-US" sz="1200" b="0" kern="1200" baseline="0" dirty="0" smtClean="0">
                <a:solidFill>
                  <a:schemeClr val="tx1"/>
                </a:solidFill>
                <a:latin typeface="Arial" pitchFamily="-109" charset="0"/>
                <a:ea typeface="+mn-ea"/>
                <a:cs typeface="+mn-cs"/>
              </a:rPr>
              <a:t>wall but out in the open. When additional accesses are made in other </a:t>
            </a:r>
            <a:r>
              <a:rPr lang="en-US" sz="1200" b="0" kern="1200" baseline="0" dirty="0" err="1" smtClean="0">
                <a:solidFill>
                  <a:schemeClr val="tx1"/>
                </a:solidFill>
                <a:latin typeface="Arial" pitchFamily="-109" charset="0"/>
                <a:ea typeface="+mn-ea"/>
                <a:cs typeface="+mn-cs"/>
              </a:rPr>
              <a:t>CIs</a:t>
            </a:r>
            <a:r>
              <a:rPr lang="en-US" sz="1200" b="0" kern="1200" baseline="0" dirty="0" smtClean="0">
                <a:solidFill>
                  <a:schemeClr val="tx1"/>
                </a:solidFill>
                <a:latin typeface="Arial" pitchFamily="-109" charset="0"/>
                <a:ea typeface="+mn-ea"/>
                <a:cs typeface="+mn-cs"/>
              </a:rPr>
              <a:t> by the same</a:t>
            </a:r>
          </a:p>
          <a:p>
            <a:r>
              <a:rPr lang="en-US" sz="1200" b="0" kern="1200" baseline="0" dirty="0" smtClean="0">
                <a:solidFill>
                  <a:schemeClr val="tx1"/>
                </a:solidFill>
                <a:latin typeface="Arial" pitchFamily="-109" charset="0"/>
                <a:ea typeface="+mn-ea"/>
                <a:cs typeface="+mn-cs"/>
              </a:rPr>
              <a:t>subject, the shape of the wall changes to maintain the desired protection. Further, each</a:t>
            </a:r>
          </a:p>
          <a:p>
            <a:r>
              <a:rPr lang="en-US" sz="1200" b="0" kern="1200" baseline="0" dirty="0" smtClean="0">
                <a:solidFill>
                  <a:schemeClr val="tx1"/>
                </a:solidFill>
                <a:latin typeface="Arial" pitchFamily="-109" charset="0"/>
                <a:ea typeface="+mn-ea"/>
                <a:cs typeface="+mn-cs"/>
              </a:rPr>
              <a:t>subject is controlled by his or her own wall—the walls for different subjects are different.</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To enforce the Chinese wall policy, two rules are needed. To indicate the similarity</a:t>
            </a:r>
          </a:p>
          <a:p>
            <a:r>
              <a:rPr lang="en-US" sz="1200" b="0" kern="1200" baseline="0" dirty="0" smtClean="0">
                <a:solidFill>
                  <a:schemeClr val="tx1"/>
                </a:solidFill>
                <a:latin typeface="Arial" pitchFamily="-109" charset="0"/>
                <a:ea typeface="+mn-ea"/>
                <a:cs typeface="+mn-cs"/>
              </a:rPr>
              <a:t>with the two BLP rules, the authors gave them the same names. The first rule</a:t>
            </a:r>
          </a:p>
          <a:p>
            <a:r>
              <a:rPr lang="en-US" sz="1200" b="0" kern="1200" baseline="0" dirty="0" smtClean="0">
                <a:solidFill>
                  <a:schemeClr val="tx1"/>
                </a:solidFill>
                <a:latin typeface="Arial" pitchFamily="-109" charset="0"/>
                <a:ea typeface="+mn-ea"/>
                <a:cs typeface="+mn-cs"/>
              </a:rPr>
              <a:t>is the simple security rule:</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Simple security rule: A subject S can read on object O only if</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 O is in the same DS as an object already accessed by S, OR</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 O belongs to a CI from which S has not yet accessed any information</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Figures 13.6b and c illustrate the operation of this rule. Assume that at some</a:t>
            </a:r>
          </a:p>
          <a:p>
            <a:r>
              <a:rPr lang="en-US" sz="1200" b="0" kern="1200" baseline="0" dirty="0" smtClean="0">
                <a:solidFill>
                  <a:schemeClr val="tx1"/>
                </a:solidFill>
                <a:latin typeface="Arial" pitchFamily="-109" charset="0"/>
                <a:ea typeface="+mn-ea"/>
                <a:cs typeface="+mn-cs"/>
              </a:rPr>
              <a:t>point, John has made his first read request to any object in this set for an object in</a:t>
            </a:r>
          </a:p>
          <a:p>
            <a:r>
              <a:rPr lang="en-US" sz="1200" b="0" kern="1200" baseline="0" dirty="0" smtClean="0">
                <a:solidFill>
                  <a:schemeClr val="tx1"/>
                </a:solidFill>
                <a:latin typeface="Arial" pitchFamily="-109" charset="0"/>
                <a:ea typeface="+mn-ea"/>
                <a:cs typeface="+mn-cs"/>
              </a:rPr>
              <a:t>the Bank A DS. Because John has not previously accessed an object in any other</a:t>
            </a:r>
          </a:p>
          <a:p>
            <a:r>
              <a:rPr lang="en-US" sz="1200" b="0" kern="1200" baseline="0" dirty="0" smtClean="0">
                <a:solidFill>
                  <a:schemeClr val="tx1"/>
                </a:solidFill>
                <a:latin typeface="Arial" pitchFamily="-109" charset="0"/>
                <a:ea typeface="+mn-ea"/>
                <a:cs typeface="+mn-cs"/>
              </a:rPr>
              <a:t>DS in CI 1, the access is granted. Further, the system must remember that access</a:t>
            </a:r>
          </a:p>
          <a:p>
            <a:r>
              <a:rPr lang="en-US" sz="1200" b="0" kern="1200" baseline="0" dirty="0" smtClean="0">
                <a:solidFill>
                  <a:schemeClr val="tx1"/>
                </a:solidFill>
                <a:latin typeface="Arial" pitchFamily="-109" charset="0"/>
                <a:ea typeface="+mn-ea"/>
                <a:cs typeface="+mn-cs"/>
              </a:rPr>
              <a:t>has been granted so that any subsequent request for access to an object in the Bank</a:t>
            </a:r>
          </a:p>
          <a:p>
            <a:r>
              <a:rPr lang="en-US" sz="1200" b="0" kern="1200" baseline="0" dirty="0" smtClean="0">
                <a:solidFill>
                  <a:schemeClr val="tx1"/>
                </a:solidFill>
                <a:latin typeface="Arial" pitchFamily="-109" charset="0"/>
                <a:ea typeface="+mn-ea"/>
                <a:cs typeface="+mn-cs"/>
              </a:rPr>
              <a:t>B DS will be denied. Any request for access to other objects in the Bank A DS is</a:t>
            </a:r>
          </a:p>
          <a:p>
            <a:r>
              <a:rPr lang="en-US" sz="1200" b="0" kern="1200" baseline="0" dirty="0" smtClean="0">
                <a:solidFill>
                  <a:schemeClr val="tx1"/>
                </a:solidFill>
                <a:latin typeface="Arial" pitchFamily="-109" charset="0"/>
                <a:ea typeface="+mn-ea"/>
                <a:cs typeface="+mn-cs"/>
              </a:rPr>
              <a:t>granted. At a later time, John requests access to an object in the Oil A DS. Because</a:t>
            </a:r>
          </a:p>
          <a:p>
            <a:r>
              <a:rPr lang="en-US" sz="1200" b="0" kern="1200" baseline="0" dirty="0" smtClean="0">
                <a:solidFill>
                  <a:schemeClr val="tx1"/>
                </a:solidFill>
                <a:latin typeface="Arial" pitchFamily="-109" charset="0"/>
                <a:ea typeface="+mn-ea"/>
                <a:cs typeface="+mn-cs"/>
              </a:rPr>
              <a:t>there is no conflict, this access is granted, but a wall is set up prohibiting subsequent</a:t>
            </a:r>
          </a:p>
          <a:p>
            <a:r>
              <a:rPr lang="en-US" sz="1200" b="0" kern="1200" baseline="0" dirty="0" smtClean="0">
                <a:solidFill>
                  <a:schemeClr val="tx1"/>
                </a:solidFill>
                <a:latin typeface="Arial" pitchFamily="-109" charset="0"/>
                <a:ea typeface="+mn-ea"/>
                <a:cs typeface="+mn-cs"/>
              </a:rPr>
              <a:t>access to the Oil B DS. Similarly, Figure 13.6c reflects the access history of Jane.</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The simple security rule does not prevent an indirect flow of information that</a:t>
            </a:r>
          </a:p>
          <a:p>
            <a:r>
              <a:rPr lang="en-US" sz="1200" b="0" kern="1200" baseline="0" dirty="0" smtClean="0">
                <a:solidFill>
                  <a:schemeClr val="tx1"/>
                </a:solidFill>
                <a:latin typeface="Arial" pitchFamily="-109" charset="0"/>
                <a:ea typeface="+mn-ea"/>
                <a:cs typeface="+mn-cs"/>
              </a:rPr>
              <a:t>would cause a conflict of interest. In our example, John has access to Oil A DS and</a:t>
            </a:r>
          </a:p>
          <a:p>
            <a:r>
              <a:rPr lang="en-US" sz="1200" b="0" kern="1200" baseline="0" dirty="0" smtClean="0">
                <a:solidFill>
                  <a:schemeClr val="tx1"/>
                </a:solidFill>
                <a:latin typeface="Arial" pitchFamily="-109" charset="0"/>
                <a:ea typeface="+mn-ea"/>
                <a:cs typeface="+mn-cs"/>
              </a:rPr>
              <a:t>Bank A DS; Jane has access to Oil B DS and Bank A DS. If John is allowed to read</a:t>
            </a:r>
          </a:p>
          <a:p>
            <a:r>
              <a:rPr lang="en-US" sz="1200" b="0" kern="1200" baseline="0" dirty="0" smtClean="0">
                <a:solidFill>
                  <a:schemeClr val="tx1"/>
                </a:solidFill>
                <a:latin typeface="Arial" pitchFamily="-109" charset="0"/>
                <a:ea typeface="+mn-ea"/>
                <a:cs typeface="+mn-cs"/>
              </a:rPr>
              <a:t>from the Oil A DS and write into the Bank A DS, John may transfer information</a:t>
            </a:r>
          </a:p>
          <a:p>
            <a:r>
              <a:rPr lang="en-US" sz="1200" b="0" kern="1200" baseline="0" dirty="0" smtClean="0">
                <a:solidFill>
                  <a:schemeClr val="tx1"/>
                </a:solidFill>
                <a:latin typeface="Arial" pitchFamily="-109" charset="0"/>
                <a:ea typeface="+mn-ea"/>
                <a:cs typeface="+mn-cs"/>
              </a:rPr>
              <a:t>about Oil A into the Bank A DS; this is indicated by changing the value of the first</a:t>
            </a:r>
          </a:p>
          <a:p>
            <a:r>
              <a:rPr lang="en-US" sz="1200" b="0" kern="1200" baseline="0" dirty="0" smtClean="0">
                <a:solidFill>
                  <a:schemeClr val="tx1"/>
                </a:solidFill>
                <a:latin typeface="Arial" pitchFamily="-109" charset="0"/>
                <a:ea typeface="+mn-ea"/>
                <a:cs typeface="+mn-cs"/>
              </a:rPr>
              <a:t>object under the Bank A DS to </a:t>
            </a:r>
            <a:r>
              <a:rPr lang="en-US" sz="1200" b="0" i="1" kern="1200" baseline="0" dirty="0" err="1" smtClean="0">
                <a:solidFill>
                  <a:schemeClr val="tx1"/>
                </a:solidFill>
                <a:latin typeface="Arial" pitchFamily="-109" charset="0"/>
                <a:ea typeface="+mn-ea"/>
                <a:cs typeface="+mn-cs"/>
              </a:rPr>
              <a:t>g</a:t>
            </a:r>
            <a:r>
              <a:rPr lang="en-US" sz="1200" b="0" i="1" kern="1200" baseline="0" dirty="0" smtClean="0">
                <a:solidFill>
                  <a:schemeClr val="tx1"/>
                </a:solidFill>
                <a:latin typeface="Arial" pitchFamily="-109" charset="0"/>
                <a:ea typeface="+mn-ea"/>
                <a:cs typeface="+mn-cs"/>
              </a:rPr>
              <a:t> . The data can then subsequently be read by Jane.</a:t>
            </a:r>
          </a:p>
          <a:p>
            <a:r>
              <a:rPr lang="en-US" sz="1200" b="0" kern="1200" baseline="0" dirty="0" smtClean="0">
                <a:solidFill>
                  <a:schemeClr val="tx1"/>
                </a:solidFill>
                <a:latin typeface="Arial" pitchFamily="-109" charset="0"/>
                <a:ea typeface="+mn-ea"/>
                <a:cs typeface="+mn-cs"/>
              </a:rPr>
              <a:t>Thus, Jane would have access to information about both Oil A and Oil B, creating</a:t>
            </a:r>
          </a:p>
          <a:p>
            <a:r>
              <a:rPr lang="en-US" sz="1200" b="0" kern="1200" baseline="0" dirty="0" smtClean="0">
                <a:solidFill>
                  <a:schemeClr val="tx1"/>
                </a:solidFill>
                <a:latin typeface="Arial" pitchFamily="-109" charset="0"/>
                <a:ea typeface="+mn-ea"/>
                <a:cs typeface="+mn-cs"/>
              </a:rPr>
              <a:t>a conflict of interest. To prevent this, the CWM has a second rule:</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*-property rule: A subject S can write an object O only if</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 S can read O according to the simple security rule, AND</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 All objects that S can read are in the same DS as O.</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Put another way, either subject cannot write at all, or a subject’s access (both</a:t>
            </a:r>
          </a:p>
          <a:p>
            <a:r>
              <a:rPr lang="en-US" sz="1200" b="0" kern="1200" baseline="0" dirty="0" smtClean="0">
                <a:solidFill>
                  <a:schemeClr val="tx1"/>
                </a:solidFill>
                <a:latin typeface="Arial" pitchFamily="-109" charset="0"/>
                <a:ea typeface="+mn-ea"/>
                <a:cs typeface="+mn-cs"/>
              </a:rPr>
              <a:t>read and write) is limited to a single dataset. Thus, in Figure 13.6 , neither John nor</a:t>
            </a:r>
          </a:p>
          <a:p>
            <a:r>
              <a:rPr lang="en-US" sz="1200" b="0" kern="1200" baseline="0" dirty="0" smtClean="0">
                <a:solidFill>
                  <a:schemeClr val="tx1"/>
                </a:solidFill>
                <a:latin typeface="Arial" pitchFamily="-109" charset="0"/>
                <a:ea typeface="+mn-ea"/>
                <a:cs typeface="+mn-cs"/>
              </a:rPr>
              <a:t>Jane has write access to any objects in the overall universe of data.</a:t>
            </a:r>
          </a:p>
          <a:p>
            <a:r>
              <a:rPr lang="en-US" sz="1200" b="0" kern="1200" baseline="0" dirty="0" smtClean="0">
                <a:solidFill>
                  <a:schemeClr val="tx1"/>
                </a:solidFill>
                <a:latin typeface="Arial" pitchFamily="-109" charset="0"/>
                <a:ea typeface="+mn-ea"/>
                <a:cs typeface="+mn-cs"/>
              </a:rPr>
              <a:t>The *-property rule is quite restrictive. However, in many cases, a user only</a:t>
            </a:r>
          </a:p>
          <a:p>
            <a:r>
              <a:rPr lang="en-US" sz="1200" b="0" kern="1200" baseline="0" dirty="0" smtClean="0">
                <a:solidFill>
                  <a:schemeClr val="tx1"/>
                </a:solidFill>
                <a:latin typeface="Arial" pitchFamily="-109" charset="0"/>
                <a:ea typeface="+mn-ea"/>
                <a:cs typeface="+mn-cs"/>
              </a:rPr>
              <a:t>needs read access because the user is performing some analysis role.</a:t>
            </a:r>
          </a:p>
          <a:p>
            <a:r>
              <a:rPr lang="en-US" sz="1200" b="0" kern="1200" baseline="0" dirty="0" smtClean="0">
                <a:solidFill>
                  <a:schemeClr val="tx1"/>
                </a:solidFill>
                <a:latin typeface="Arial" pitchFamily="-109" charset="0"/>
                <a:ea typeface="+mn-ea"/>
                <a:cs typeface="+mn-cs"/>
              </a:rPr>
              <a:t>To somewhat ease the write restriction, the model includes the concept</a:t>
            </a:r>
          </a:p>
          <a:p>
            <a:r>
              <a:rPr lang="en-US" sz="1200" b="0" kern="1200" baseline="0" dirty="0" smtClean="0">
                <a:solidFill>
                  <a:schemeClr val="tx1"/>
                </a:solidFill>
                <a:latin typeface="Arial" pitchFamily="-109" charset="0"/>
                <a:ea typeface="+mn-ea"/>
                <a:cs typeface="+mn-cs"/>
              </a:rPr>
              <a:t>of sanitized data . In essence, sanitized data are data that may be derived from</a:t>
            </a:r>
          </a:p>
          <a:p>
            <a:r>
              <a:rPr lang="en-US" sz="1200" b="0" kern="1200" baseline="0" dirty="0" smtClean="0">
                <a:solidFill>
                  <a:schemeClr val="tx1"/>
                </a:solidFill>
                <a:latin typeface="Arial" pitchFamily="-109" charset="0"/>
                <a:ea typeface="+mn-ea"/>
                <a:cs typeface="+mn-cs"/>
              </a:rPr>
              <a:t>corporate data but that cannot be used to discover the corporation’s identity. Any</a:t>
            </a:r>
          </a:p>
          <a:p>
            <a:r>
              <a:rPr lang="en-US" sz="1200" b="0" kern="1200" baseline="0" dirty="0" smtClean="0">
                <a:solidFill>
                  <a:schemeClr val="tx1"/>
                </a:solidFill>
                <a:latin typeface="Arial" pitchFamily="-109" charset="0"/>
                <a:ea typeface="+mn-ea"/>
                <a:cs typeface="+mn-cs"/>
              </a:rPr>
              <a:t>DS consisting solely of sanitized data need not be protected by a wall; thus the two</a:t>
            </a:r>
          </a:p>
          <a:p>
            <a:r>
              <a:rPr lang="en-US" sz="1200" b="0" kern="1200" baseline="0" dirty="0" smtClean="0">
                <a:solidFill>
                  <a:schemeClr val="tx1"/>
                </a:solidFill>
                <a:latin typeface="Arial" pitchFamily="-109" charset="0"/>
                <a:ea typeface="+mn-ea"/>
                <a:cs typeface="+mn-cs"/>
              </a:rPr>
              <a:t>CWM rules do not apply to such </a:t>
            </a:r>
            <a:r>
              <a:rPr lang="en-US" sz="1200" b="0" kern="1200" baseline="0" dirty="0" err="1" smtClean="0">
                <a:solidFill>
                  <a:schemeClr val="tx1"/>
                </a:solidFill>
                <a:latin typeface="Arial" pitchFamily="-109" charset="0"/>
                <a:ea typeface="+mn-ea"/>
                <a:cs typeface="+mn-cs"/>
              </a:rPr>
              <a:t>DSs</a:t>
            </a:r>
            <a:r>
              <a:rPr lang="en-US" sz="1200" b="0" kern="1200" baseline="0" dirty="0" smtClean="0">
                <a:solidFill>
                  <a:schemeClr val="tx1"/>
                </a:solidFill>
                <a:latin typeface="Arial" pitchFamily="-109" charset="0"/>
                <a:ea typeface="+mn-ea"/>
                <a:cs typeface="+mn-cs"/>
              </a:rPr>
              <a:t>.</a:t>
            </a:r>
            <a:endParaRPr lang="en-US" b="0" dirty="0">
              <a:latin typeface="Times New Roman" pitchFamily="-109" charset="0"/>
            </a:endParaRPr>
          </a:p>
        </p:txBody>
      </p:sp>
    </p:spTree>
    <p:extLst>
      <p:ext uri="{BB962C8B-B14F-4D97-AF65-F5344CB8AC3E}">
        <p14:creationId xmlns:p14="http://schemas.microsoft.com/office/powerpoint/2010/main" val="413888812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13B48C-44C6-474F-8CC0-D1C7A8D92638}" type="slidenum">
              <a:rPr lang="en-AU"/>
              <a:pPr/>
              <a:t>132</a:t>
            </a:fld>
            <a:endParaRPr lang="en-AU"/>
          </a:p>
        </p:txBody>
      </p:sp>
      <p:sp>
        <p:nvSpPr>
          <p:cNvPr id="237570" name="Rectangle 2"/>
          <p:cNvSpPr>
            <a:spLocks noGrp="1" noRot="1" noChangeAspect="1" noChangeArrowheads="1" noTextEdit="1"/>
          </p:cNvSpPr>
          <p:nvPr>
            <p:ph type="sldImg"/>
          </p:nvPr>
        </p:nvSpPr>
        <p:spPr>
          <a:ln/>
        </p:spPr>
      </p:sp>
      <p:sp>
        <p:nvSpPr>
          <p:cNvPr id="237571" name="Rectangle 3"/>
          <p:cNvSpPr>
            <a:spLocks noGrp="1" noChangeArrowheads="1"/>
          </p:cNvSpPr>
          <p:nvPr>
            <p:ph type="body" idx="1"/>
          </p:nvPr>
        </p:nvSpPr>
        <p:spPr/>
        <p:txBody>
          <a:bodyPr/>
          <a:lstStyle/>
          <a:p>
            <a:r>
              <a:rPr lang="en-US" sz="1200" b="0" kern="1200" baseline="0" dirty="0" smtClean="0">
                <a:solidFill>
                  <a:schemeClr val="tx1"/>
                </a:solidFill>
                <a:latin typeface="Arial" pitchFamily="-109" charset="0"/>
                <a:ea typeface="+mn-ea"/>
                <a:cs typeface="+mn-cs"/>
              </a:rPr>
              <a:t>Initial work on trusted computers and trusted operating systems was based on</a:t>
            </a:r>
          </a:p>
          <a:p>
            <a:r>
              <a:rPr lang="en-US" sz="1200" b="0" kern="1200" baseline="0" dirty="0" smtClean="0">
                <a:solidFill>
                  <a:schemeClr val="tx1"/>
                </a:solidFill>
                <a:latin typeface="Arial" pitchFamily="-109" charset="0"/>
                <a:ea typeface="+mn-ea"/>
                <a:cs typeface="+mn-cs"/>
              </a:rPr>
              <a:t>the reference monitor concept, depicted in Figure 13.7 . The reference monitor is</a:t>
            </a:r>
          </a:p>
          <a:p>
            <a:r>
              <a:rPr lang="en-US" sz="1200" b="0" kern="1200" baseline="0" dirty="0" smtClean="0">
                <a:solidFill>
                  <a:schemeClr val="tx1"/>
                </a:solidFill>
                <a:latin typeface="Arial" pitchFamily="-109" charset="0"/>
                <a:ea typeface="+mn-ea"/>
                <a:cs typeface="+mn-cs"/>
              </a:rPr>
              <a:t>a controlling element in the hardware and operating system of a computer that</a:t>
            </a:r>
          </a:p>
          <a:p>
            <a:r>
              <a:rPr lang="en-US" sz="1200" b="0" kern="1200" baseline="0" dirty="0" smtClean="0">
                <a:solidFill>
                  <a:schemeClr val="tx1"/>
                </a:solidFill>
                <a:latin typeface="Arial" pitchFamily="-109" charset="0"/>
                <a:ea typeface="+mn-ea"/>
                <a:cs typeface="+mn-cs"/>
              </a:rPr>
              <a:t>regulates the access of subjects to objects on the basis of security parameters of</a:t>
            </a:r>
          </a:p>
          <a:p>
            <a:r>
              <a:rPr lang="en-US" sz="1200" b="0" kern="1200" baseline="0" dirty="0" smtClean="0">
                <a:solidFill>
                  <a:schemeClr val="tx1"/>
                </a:solidFill>
                <a:latin typeface="Arial" pitchFamily="-109" charset="0"/>
                <a:ea typeface="+mn-ea"/>
                <a:cs typeface="+mn-cs"/>
              </a:rPr>
              <a:t>the subject and object. The reference monitor has access to a file, known as the</a:t>
            </a:r>
          </a:p>
          <a:p>
            <a:r>
              <a:rPr lang="en-US" sz="1200" b="0" kern="1200" baseline="0" dirty="0" smtClean="0">
                <a:solidFill>
                  <a:schemeClr val="tx1"/>
                </a:solidFill>
                <a:latin typeface="Arial" pitchFamily="-109" charset="0"/>
                <a:ea typeface="+mn-ea"/>
                <a:cs typeface="+mn-cs"/>
              </a:rPr>
              <a:t>security kernel database , that lists the access privileges (security clearance) of</a:t>
            </a:r>
          </a:p>
          <a:p>
            <a:r>
              <a:rPr lang="en-US" sz="1200" b="0" kern="1200" baseline="0" dirty="0" smtClean="0">
                <a:solidFill>
                  <a:schemeClr val="tx1"/>
                </a:solidFill>
                <a:latin typeface="Arial" pitchFamily="-109" charset="0"/>
                <a:ea typeface="+mn-ea"/>
                <a:cs typeface="+mn-cs"/>
              </a:rPr>
              <a:t>each subject and the protection attributes (classification level) of each object. The</a:t>
            </a:r>
          </a:p>
          <a:p>
            <a:r>
              <a:rPr lang="en-US" sz="1200" b="0" kern="1200" baseline="0" dirty="0" smtClean="0">
                <a:solidFill>
                  <a:schemeClr val="tx1"/>
                </a:solidFill>
                <a:latin typeface="Arial" pitchFamily="-109" charset="0"/>
                <a:ea typeface="+mn-ea"/>
                <a:cs typeface="+mn-cs"/>
              </a:rPr>
              <a:t>reference monitor enforces the security rules (no read up, no write down) and has</a:t>
            </a:r>
          </a:p>
          <a:p>
            <a:r>
              <a:rPr lang="en-US" sz="1200" b="0" kern="1200" baseline="0" dirty="0" smtClean="0">
                <a:solidFill>
                  <a:schemeClr val="tx1"/>
                </a:solidFill>
                <a:latin typeface="Arial" pitchFamily="-109" charset="0"/>
                <a:ea typeface="+mn-ea"/>
                <a:cs typeface="+mn-cs"/>
              </a:rPr>
              <a:t>the following properties:</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 Complete mediation: The security rules are enforced on every access, not just,</a:t>
            </a:r>
          </a:p>
          <a:p>
            <a:r>
              <a:rPr lang="en-US" sz="1200" b="0" kern="1200" baseline="0" dirty="0" smtClean="0">
                <a:solidFill>
                  <a:schemeClr val="tx1"/>
                </a:solidFill>
                <a:latin typeface="Arial" pitchFamily="-109" charset="0"/>
                <a:ea typeface="+mn-ea"/>
                <a:cs typeface="+mn-cs"/>
              </a:rPr>
              <a:t>for example, when a file is opened.</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 Isolation: The reference monitor and database are protected from unauthorized</a:t>
            </a:r>
          </a:p>
          <a:p>
            <a:r>
              <a:rPr lang="en-US" sz="1200" b="0" kern="1200" baseline="0" dirty="0" smtClean="0">
                <a:solidFill>
                  <a:schemeClr val="tx1"/>
                </a:solidFill>
                <a:latin typeface="Arial" pitchFamily="-109" charset="0"/>
                <a:ea typeface="+mn-ea"/>
                <a:cs typeface="+mn-cs"/>
              </a:rPr>
              <a:t>modification.</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 Verifiability: The reference monitor’s correctness must be provable. That</a:t>
            </a:r>
          </a:p>
          <a:p>
            <a:r>
              <a:rPr lang="en-US" sz="1200" b="0" kern="1200" baseline="0" dirty="0" smtClean="0">
                <a:solidFill>
                  <a:schemeClr val="tx1"/>
                </a:solidFill>
                <a:latin typeface="Arial" pitchFamily="-109" charset="0"/>
                <a:ea typeface="+mn-ea"/>
                <a:cs typeface="+mn-cs"/>
              </a:rPr>
              <a:t>is, it must be possible to demonstrate mathematically that the reference</a:t>
            </a:r>
          </a:p>
          <a:p>
            <a:r>
              <a:rPr lang="en-US" sz="1200" b="0" kern="1200" baseline="0" dirty="0" smtClean="0">
                <a:solidFill>
                  <a:schemeClr val="tx1"/>
                </a:solidFill>
                <a:latin typeface="Arial" pitchFamily="-109" charset="0"/>
                <a:ea typeface="+mn-ea"/>
                <a:cs typeface="+mn-cs"/>
              </a:rPr>
              <a:t>monitor enforces the security rules and provides complete mediation and</a:t>
            </a:r>
          </a:p>
          <a:p>
            <a:r>
              <a:rPr lang="en-US" sz="1200" b="0" kern="1200" baseline="0" dirty="0" smtClean="0">
                <a:solidFill>
                  <a:schemeClr val="tx1"/>
                </a:solidFill>
                <a:latin typeface="Arial" pitchFamily="-109" charset="0"/>
                <a:ea typeface="+mn-ea"/>
                <a:cs typeface="+mn-cs"/>
              </a:rPr>
              <a:t>isolation.</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These are stiff requirements. The requirement for complete mediation means</a:t>
            </a:r>
          </a:p>
          <a:p>
            <a:r>
              <a:rPr lang="en-US" sz="1200" b="0" kern="1200" baseline="0" dirty="0" smtClean="0">
                <a:solidFill>
                  <a:schemeClr val="tx1"/>
                </a:solidFill>
                <a:latin typeface="Arial" pitchFamily="-109" charset="0"/>
                <a:ea typeface="+mn-ea"/>
                <a:cs typeface="+mn-cs"/>
              </a:rPr>
              <a:t>that every access to data within main memory and on disk and tape must be mediated.</a:t>
            </a:r>
          </a:p>
          <a:p>
            <a:r>
              <a:rPr lang="en-US" sz="1200" b="0" kern="1200" baseline="0" dirty="0" smtClean="0">
                <a:solidFill>
                  <a:schemeClr val="tx1"/>
                </a:solidFill>
                <a:latin typeface="Arial" pitchFamily="-109" charset="0"/>
                <a:ea typeface="+mn-ea"/>
                <a:cs typeface="+mn-cs"/>
              </a:rPr>
              <a:t>Pure software implementations impose too high a performance penalty to be practical;</a:t>
            </a:r>
          </a:p>
          <a:p>
            <a:r>
              <a:rPr lang="en-US" sz="1200" b="0" kern="1200" baseline="0" dirty="0" smtClean="0">
                <a:solidFill>
                  <a:schemeClr val="tx1"/>
                </a:solidFill>
                <a:latin typeface="Arial" pitchFamily="-109" charset="0"/>
                <a:ea typeface="+mn-ea"/>
                <a:cs typeface="+mn-cs"/>
              </a:rPr>
              <a:t>the solution must be at least partly in hardware. The requirement for isolation means</a:t>
            </a:r>
          </a:p>
          <a:p>
            <a:r>
              <a:rPr lang="en-US" sz="1200" b="0" kern="1200" baseline="0" dirty="0" smtClean="0">
                <a:solidFill>
                  <a:schemeClr val="tx1"/>
                </a:solidFill>
                <a:latin typeface="Arial" pitchFamily="-109" charset="0"/>
                <a:ea typeface="+mn-ea"/>
                <a:cs typeface="+mn-cs"/>
              </a:rPr>
              <a:t>that it must not be possible for an attacker, no matter how clever, to change the logic</a:t>
            </a:r>
          </a:p>
          <a:p>
            <a:r>
              <a:rPr lang="en-US" sz="1200" b="0" kern="1200" baseline="0" dirty="0" smtClean="0">
                <a:solidFill>
                  <a:schemeClr val="tx1"/>
                </a:solidFill>
                <a:latin typeface="Arial" pitchFamily="-109" charset="0"/>
                <a:ea typeface="+mn-ea"/>
                <a:cs typeface="+mn-cs"/>
              </a:rPr>
              <a:t>of the reference monitor or the contents of the security kernel database. Finally, the</a:t>
            </a:r>
          </a:p>
          <a:p>
            <a:r>
              <a:rPr lang="en-US" sz="1200" b="0" kern="1200" baseline="0" dirty="0" smtClean="0">
                <a:solidFill>
                  <a:schemeClr val="tx1"/>
                </a:solidFill>
                <a:latin typeface="Arial" pitchFamily="-109" charset="0"/>
                <a:ea typeface="+mn-ea"/>
                <a:cs typeface="+mn-cs"/>
              </a:rPr>
              <a:t>requirement for mathematical proof is formidable for something as complex as a</a:t>
            </a:r>
          </a:p>
          <a:p>
            <a:r>
              <a:rPr lang="en-US" sz="1200" b="0" kern="1200" baseline="0" dirty="0" smtClean="0">
                <a:solidFill>
                  <a:schemeClr val="tx1"/>
                </a:solidFill>
                <a:latin typeface="Arial" pitchFamily="-109" charset="0"/>
                <a:ea typeface="+mn-ea"/>
                <a:cs typeface="+mn-cs"/>
              </a:rPr>
              <a:t>general-purpose computer. A system that can provide such verification is referred to</a:t>
            </a:r>
          </a:p>
          <a:p>
            <a:r>
              <a:rPr lang="en-US" sz="1200" b="0" kern="1200" baseline="0" dirty="0" smtClean="0">
                <a:solidFill>
                  <a:schemeClr val="tx1"/>
                </a:solidFill>
                <a:latin typeface="Arial" pitchFamily="-109" charset="0"/>
                <a:ea typeface="+mn-ea"/>
                <a:cs typeface="+mn-cs"/>
              </a:rPr>
              <a:t>as a trustworthy system .</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A final element illustrated in Figure 13.7 is an audit file. Important security</a:t>
            </a:r>
          </a:p>
          <a:p>
            <a:r>
              <a:rPr lang="en-US" sz="1200" b="0" kern="1200" baseline="0" dirty="0" smtClean="0">
                <a:solidFill>
                  <a:schemeClr val="tx1"/>
                </a:solidFill>
                <a:latin typeface="Arial" pitchFamily="-109" charset="0"/>
                <a:ea typeface="+mn-ea"/>
                <a:cs typeface="+mn-cs"/>
              </a:rPr>
              <a:t>events, such as detected security violations and authorized changes to the security</a:t>
            </a:r>
          </a:p>
          <a:p>
            <a:r>
              <a:rPr lang="en-US" sz="1200" b="0" kern="1200" baseline="0" dirty="0" smtClean="0">
                <a:solidFill>
                  <a:schemeClr val="tx1"/>
                </a:solidFill>
                <a:latin typeface="Arial" pitchFamily="-109" charset="0"/>
                <a:ea typeface="+mn-ea"/>
                <a:cs typeface="+mn-cs"/>
              </a:rPr>
              <a:t>kernel database, are stored in the audit file.</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In an effort to meet its own needs and as a service to the public, the U.S.</a:t>
            </a:r>
          </a:p>
          <a:p>
            <a:r>
              <a:rPr lang="en-US" sz="1200" b="0" kern="1200" baseline="0" dirty="0" smtClean="0">
                <a:solidFill>
                  <a:schemeClr val="tx1"/>
                </a:solidFill>
                <a:latin typeface="Arial" pitchFamily="-109" charset="0"/>
                <a:ea typeface="+mn-ea"/>
                <a:cs typeface="+mn-cs"/>
              </a:rPr>
              <a:t>Department of Defense in 1981 established the Computer Security Center within</a:t>
            </a:r>
          </a:p>
          <a:p>
            <a:r>
              <a:rPr lang="en-US" sz="1200" b="0" kern="1200" baseline="0" dirty="0" smtClean="0">
                <a:solidFill>
                  <a:schemeClr val="tx1"/>
                </a:solidFill>
                <a:latin typeface="Arial" pitchFamily="-109" charset="0"/>
                <a:ea typeface="+mn-ea"/>
                <a:cs typeface="+mn-cs"/>
              </a:rPr>
              <a:t>the National Security Agency (NSA) with the goal of encouraging the widespread</a:t>
            </a:r>
          </a:p>
          <a:p>
            <a:r>
              <a:rPr lang="en-US" sz="1200" b="0" kern="1200" baseline="0" dirty="0" smtClean="0">
                <a:solidFill>
                  <a:schemeClr val="tx1"/>
                </a:solidFill>
                <a:latin typeface="Arial" pitchFamily="-109" charset="0"/>
                <a:ea typeface="+mn-ea"/>
                <a:cs typeface="+mn-cs"/>
              </a:rPr>
              <a:t>availability of trusted computer systems. This goal is realized through the center’s</a:t>
            </a:r>
          </a:p>
          <a:p>
            <a:r>
              <a:rPr lang="en-US" sz="1200" b="0" kern="1200" baseline="0" dirty="0" smtClean="0">
                <a:solidFill>
                  <a:schemeClr val="tx1"/>
                </a:solidFill>
                <a:latin typeface="Arial" pitchFamily="-109" charset="0"/>
                <a:ea typeface="+mn-ea"/>
                <a:cs typeface="+mn-cs"/>
              </a:rPr>
              <a:t>Commercial Product Evaluation Program. In essence, the center attempts to</a:t>
            </a:r>
          </a:p>
          <a:p>
            <a:r>
              <a:rPr lang="en-US" sz="1200" b="0" kern="1200" baseline="0" dirty="0" smtClean="0">
                <a:solidFill>
                  <a:schemeClr val="tx1"/>
                </a:solidFill>
                <a:latin typeface="Arial" pitchFamily="-109" charset="0"/>
                <a:ea typeface="+mn-ea"/>
                <a:cs typeface="+mn-cs"/>
              </a:rPr>
              <a:t>evaluate commercially available products as meeting the security requirements</a:t>
            </a:r>
          </a:p>
          <a:p>
            <a:r>
              <a:rPr lang="en-US" sz="1200" b="0" kern="1200" baseline="0" dirty="0" smtClean="0">
                <a:solidFill>
                  <a:schemeClr val="tx1"/>
                </a:solidFill>
                <a:latin typeface="Arial" pitchFamily="-109" charset="0"/>
                <a:ea typeface="+mn-ea"/>
                <a:cs typeface="+mn-cs"/>
              </a:rPr>
              <a:t>just outlined. The center classifies evaluated products according to the range of</a:t>
            </a:r>
          </a:p>
          <a:p>
            <a:r>
              <a:rPr lang="en-US" sz="1200" b="0" kern="1200" baseline="0" dirty="0" smtClean="0">
                <a:solidFill>
                  <a:schemeClr val="tx1"/>
                </a:solidFill>
                <a:latin typeface="Arial" pitchFamily="-109" charset="0"/>
                <a:ea typeface="+mn-ea"/>
                <a:cs typeface="+mn-cs"/>
              </a:rPr>
              <a:t>security features that they provide. These evaluations are needed for Department</a:t>
            </a:r>
          </a:p>
          <a:p>
            <a:r>
              <a:rPr lang="en-US" sz="1200" b="0" kern="1200" baseline="0" dirty="0" smtClean="0">
                <a:solidFill>
                  <a:schemeClr val="tx1"/>
                </a:solidFill>
                <a:latin typeface="Arial" pitchFamily="-109" charset="0"/>
                <a:ea typeface="+mn-ea"/>
                <a:cs typeface="+mn-cs"/>
              </a:rPr>
              <a:t>of Defense procurements but are published and freely available. Hence, they</a:t>
            </a:r>
          </a:p>
          <a:p>
            <a:r>
              <a:rPr lang="en-US" sz="1200" b="0" kern="1200" baseline="0" dirty="0" smtClean="0">
                <a:solidFill>
                  <a:schemeClr val="tx1"/>
                </a:solidFill>
                <a:latin typeface="Arial" pitchFamily="-109" charset="0"/>
                <a:ea typeface="+mn-ea"/>
                <a:cs typeface="+mn-cs"/>
              </a:rPr>
              <a:t>can serve as guidance to commercial customers for the purchase of commercially</a:t>
            </a:r>
          </a:p>
          <a:p>
            <a:r>
              <a:rPr lang="en-US" sz="1200" b="0" kern="1200" baseline="0" dirty="0" smtClean="0">
                <a:solidFill>
                  <a:schemeClr val="tx1"/>
                </a:solidFill>
                <a:latin typeface="Arial" pitchFamily="-109" charset="0"/>
                <a:ea typeface="+mn-ea"/>
                <a:cs typeface="+mn-cs"/>
              </a:rPr>
              <a:t>available, off-the-shelf equipment.</a:t>
            </a:r>
            <a:endParaRPr lang="en-US" b="0" dirty="0">
              <a:latin typeface="Times New Roman" pitchFamily="-109" charset="0"/>
            </a:endParaRPr>
          </a:p>
        </p:txBody>
      </p:sp>
    </p:spTree>
    <p:extLst>
      <p:ext uri="{BB962C8B-B14F-4D97-AF65-F5344CB8AC3E}">
        <p14:creationId xmlns:p14="http://schemas.microsoft.com/office/powerpoint/2010/main" val="323359109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54E64C-CB0E-7147-9BC7-0F6F9A936A67}" type="slidenum">
              <a:rPr lang="en-AU"/>
              <a:pPr/>
              <a:t>133</a:t>
            </a:fld>
            <a:endParaRPr lang="en-AU"/>
          </a:p>
        </p:txBody>
      </p:sp>
      <p:sp>
        <p:nvSpPr>
          <p:cNvPr id="241666" name="Rectangle 2"/>
          <p:cNvSpPr>
            <a:spLocks noGrp="1" noRot="1" noChangeAspect="1" noChangeArrowheads="1" noTextEdit="1"/>
          </p:cNvSpPr>
          <p:nvPr>
            <p:ph type="sldImg"/>
          </p:nvPr>
        </p:nvSpPr>
        <p:spPr>
          <a:ln/>
        </p:spPr>
      </p:sp>
      <p:sp>
        <p:nvSpPr>
          <p:cNvPr id="241667" name="Rectangle 3"/>
          <p:cNvSpPr>
            <a:spLocks noGrp="1" noChangeArrowheads="1"/>
          </p:cNvSpPr>
          <p:nvPr>
            <p:ph type="body" idx="1"/>
          </p:nvPr>
        </p:nvSpPr>
        <p:spPr/>
        <p:txBody>
          <a:bodyPr/>
          <a:lstStyle/>
          <a:p>
            <a:r>
              <a:rPr lang="en-US" sz="1200" kern="1200" baseline="0" dirty="0" smtClean="0">
                <a:solidFill>
                  <a:schemeClr val="tx1"/>
                </a:solidFill>
                <a:latin typeface="Arial" pitchFamily="-109" charset="0"/>
                <a:ea typeface="+mn-ea"/>
                <a:cs typeface="+mn-cs"/>
              </a:rPr>
              <a:t>Multilevel security is of interest when there is a requirement to maintain</a:t>
            </a:r>
          </a:p>
          <a:p>
            <a:r>
              <a:rPr lang="en-US" sz="1200" kern="1200" baseline="0" dirty="0" smtClean="0">
                <a:solidFill>
                  <a:schemeClr val="tx1"/>
                </a:solidFill>
                <a:latin typeface="Arial" pitchFamily="-109" charset="0"/>
                <a:ea typeface="+mn-ea"/>
                <a:cs typeface="+mn-cs"/>
              </a:rPr>
              <a:t>a resource, such as a file system or database in which multiple levels of data</a:t>
            </a:r>
          </a:p>
          <a:p>
            <a:r>
              <a:rPr lang="en-US" sz="1200" kern="1200" baseline="0" dirty="0" smtClean="0">
                <a:solidFill>
                  <a:schemeClr val="tx1"/>
                </a:solidFill>
                <a:latin typeface="Arial" pitchFamily="-109" charset="0"/>
                <a:ea typeface="+mn-ea"/>
                <a:cs typeface="+mn-cs"/>
              </a:rPr>
              <a:t>sensitivity are defined. The hierarchy could be as simple as two levels (e.g., public</a:t>
            </a:r>
          </a:p>
          <a:p>
            <a:r>
              <a:rPr lang="en-US" sz="1200" kern="1200" baseline="0" dirty="0" smtClean="0">
                <a:solidFill>
                  <a:schemeClr val="tx1"/>
                </a:solidFill>
                <a:latin typeface="Arial" pitchFamily="-109" charset="0"/>
                <a:ea typeface="+mn-ea"/>
                <a:cs typeface="+mn-cs"/>
              </a:rPr>
              <a:t>and proprietary) or could have many levels (e.g., the military unclassified,</a:t>
            </a:r>
          </a:p>
          <a:p>
            <a:r>
              <a:rPr lang="en-US" sz="1200" kern="1200" baseline="0" dirty="0" smtClean="0">
                <a:solidFill>
                  <a:schemeClr val="tx1"/>
                </a:solidFill>
                <a:latin typeface="Arial" pitchFamily="-109" charset="0"/>
                <a:ea typeface="+mn-ea"/>
                <a:cs typeface="+mn-cs"/>
              </a:rPr>
              <a:t>restricted, confidential, secret, top secret). The preceding three sections have</a:t>
            </a:r>
          </a:p>
          <a:p>
            <a:r>
              <a:rPr lang="en-US" sz="1200" kern="1200" baseline="0" dirty="0" smtClean="0">
                <a:solidFill>
                  <a:schemeClr val="tx1"/>
                </a:solidFill>
                <a:latin typeface="Arial" pitchFamily="-109" charset="0"/>
                <a:ea typeface="+mn-ea"/>
                <a:cs typeface="+mn-cs"/>
              </a:rPr>
              <a:t>introduced us to the essential elements of multilevel security. In this section, we</a:t>
            </a:r>
          </a:p>
          <a:p>
            <a:r>
              <a:rPr lang="en-US" sz="1200" kern="1200" baseline="0" dirty="0" smtClean="0">
                <a:solidFill>
                  <a:schemeClr val="tx1"/>
                </a:solidFill>
                <a:latin typeface="Arial" pitchFamily="-109" charset="0"/>
                <a:ea typeface="+mn-ea"/>
                <a:cs typeface="+mn-cs"/>
              </a:rPr>
              <a:t>look at two applications areas where MLS concepts have been applied: role-based</a:t>
            </a:r>
          </a:p>
          <a:p>
            <a:r>
              <a:rPr lang="en-US" sz="1200" kern="1200" baseline="0" dirty="0" smtClean="0">
                <a:solidFill>
                  <a:schemeClr val="tx1"/>
                </a:solidFill>
                <a:latin typeface="Arial" pitchFamily="-109" charset="0"/>
                <a:ea typeface="+mn-ea"/>
                <a:cs typeface="+mn-cs"/>
              </a:rPr>
              <a:t>access control system and database security.</a:t>
            </a:r>
            <a:endParaRPr lang="en-US" dirty="0">
              <a:latin typeface="Times" pitchFamily="-109" charset="0"/>
            </a:endParaRPr>
          </a:p>
        </p:txBody>
      </p:sp>
    </p:spTree>
    <p:extLst>
      <p:ext uri="{BB962C8B-B14F-4D97-AF65-F5344CB8AC3E}">
        <p14:creationId xmlns:p14="http://schemas.microsoft.com/office/powerpoint/2010/main" val="32538764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28D37A-5772-E546-828D-4F9CDC1D2E72}" type="slidenum">
              <a:rPr lang="en-AU"/>
              <a:pPr/>
              <a:t>134</a:t>
            </a:fld>
            <a:endParaRPr lang="en-AU"/>
          </a:p>
        </p:txBody>
      </p:sp>
      <p:sp>
        <p:nvSpPr>
          <p:cNvPr id="247810" name="Rectangle 2"/>
          <p:cNvSpPr>
            <a:spLocks noGrp="1" noRot="1" noChangeAspect="1" noChangeArrowheads="1" noTextEdit="1"/>
          </p:cNvSpPr>
          <p:nvPr>
            <p:ph type="sldImg"/>
          </p:nvPr>
        </p:nvSpPr>
        <p:spPr>
          <a:ln/>
        </p:spPr>
      </p:sp>
      <p:sp>
        <p:nvSpPr>
          <p:cNvPr id="247811" name="Rectangle 3"/>
          <p:cNvSpPr>
            <a:spLocks noGrp="1" noChangeArrowheads="1"/>
          </p:cNvSpPr>
          <p:nvPr>
            <p:ph type="body" idx="1"/>
          </p:nvPr>
        </p:nvSpPr>
        <p:spPr/>
        <p:txBody>
          <a:bodyPr/>
          <a:lstStyle/>
          <a:p>
            <a:r>
              <a:rPr lang="en-US" sz="1200" b="0" kern="1200" baseline="0" dirty="0" smtClean="0">
                <a:solidFill>
                  <a:schemeClr val="tx1"/>
                </a:solidFill>
                <a:latin typeface="Arial" pitchFamily="-109" charset="0"/>
                <a:ea typeface="+mn-ea"/>
                <a:cs typeface="+mn-cs"/>
              </a:rPr>
              <a:t>The addition of multilevel security to a database system increases the complexity of</a:t>
            </a:r>
          </a:p>
          <a:p>
            <a:r>
              <a:rPr lang="en-US" sz="1200" b="0" kern="1200" baseline="0" dirty="0" smtClean="0">
                <a:solidFill>
                  <a:schemeClr val="tx1"/>
                </a:solidFill>
                <a:latin typeface="Arial" pitchFamily="-109" charset="0"/>
                <a:ea typeface="+mn-ea"/>
                <a:cs typeface="+mn-cs"/>
              </a:rPr>
              <a:t>the access control function and of the design of the database itself. One key issue</a:t>
            </a:r>
          </a:p>
          <a:p>
            <a:r>
              <a:rPr lang="en-US" sz="1200" b="0" kern="1200" baseline="0" dirty="0" smtClean="0">
                <a:solidFill>
                  <a:schemeClr val="tx1"/>
                </a:solidFill>
                <a:latin typeface="Arial" pitchFamily="-109" charset="0"/>
                <a:ea typeface="+mn-ea"/>
                <a:cs typeface="+mn-cs"/>
              </a:rPr>
              <a:t>is the granularity of classification. The following are possible methods of imposing</a:t>
            </a:r>
          </a:p>
          <a:p>
            <a:r>
              <a:rPr lang="en-US" sz="1200" b="0" kern="1200" baseline="0" dirty="0" smtClean="0">
                <a:solidFill>
                  <a:schemeClr val="tx1"/>
                </a:solidFill>
                <a:latin typeface="Arial" pitchFamily="-109" charset="0"/>
                <a:ea typeface="+mn-ea"/>
                <a:cs typeface="+mn-cs"/>
              </a:rPr>
              <a:t>multilevel security on a relational database, in terms of the granularity of classification</a:t>
            </a:r>
          </a:p>
          <a:p>
            <a:r>
              <a:rPr lang="en-US" sz="1200" b="0" kern="1200" baseline="0" dirty="0" smtClean="0">
                <a:solidFill>
                  <a:schemeClr val="tx1"/>
                </a:solidFill>
                <a:latin typeface="Arial" pitchFamily="-109" charset="0"/>
                <a:ea typeface="+mn-ea"/>
                <a:cs typeface="+mn-cs"/>
              </a:rPr>
              <a:t>( Figure 13.9 ):</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 Entire database: This simple approach is easily accomplished on an MLS</a:t>
            </a:r>
          </a:p>
          <a:p>
            <a:r>
              <a:rPr lang="en-US" sz="1200" b="0" kern="1200" baseline="0" dirty="0" smtClean="0">
                <a:solidFill>
                  <a:schemeClr val="tx1"/>
                </a:solidFill>
                <a:latin typeface="Arial" pitchFamily="-109" charset="0"/>
                <a:ea typeface="+mn-ea"/>
                <a:cs typeface="+mn-cs"/>
              </a:rPr>
              <a:t>platform. An entire database, such as a financial or personnel database,</a:t>
            </a:r>
          </a:p>
          <a:p>
            <a:r>
              <a:rPr lang="en-US" sz="1200" b="0" kern="1200" baseline="0" dirty="0" smtClean="0">
                <a:solidFill>
                  <a:schemeClr val="tx1"/>
                </a:solidFill>
                <a:latin typeface="Arial" pitchFamily="-109" charset="0"/>
                <a:ea typeface="+mn-ea"/>
                <a:cs typeface="+mn-cs"/>
              </a:rPr>
              <a:t>could be classified as confidential or restricted and maintained on a server</a:t>
            </a:r>
          </a:p>
          <a:p>
            <a:r>
              <a:rPr lang="en-US" sz="1200" b="0" kern="1200" baseline="0" dirty="0" smtClean="0">
                <a:solidFill>
                  <a:schemeClr val="tx1"/>
                </a:solidFill>
                <a:latin typeface="Arial" pitchFamily="-109" charset="0"/>
                <a:ea typeface="+mn-ea"/>
                <a:cs typeface="+mn-cs"/>
              </a:rPr>
              <a:t>with other files.</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 Individual tables (relations): For some applications, it is appropriate to assign</a:t>
            </a:r>
          </a:p>
          <a:p>
            <a:r>
              <a:rPr lang="en-US" sz="1200" b="0" kern="1200" baseline="0" dirty="0" smtClean="0">
                <a:solidFill>
                  <a:schemeClr val="tx1"/>
                </a:solidFill>
                <a:latin typeface="Arial" pitchFamily="-109" charset="0"/>
                <a:ea typeface="+mn-ea"/>
                <a:cs typeface="+mn-cs"/>
              </a:rPr>
              <a:t>classification at the table level. In the example of Figure 13.9a , two levels of</a:t>
            </a:r>
          </a:p>
          <a:p>
            <a:r>
              <a:rPr lang="en-US" sz="1200" b="0" kern="1200" baseline="0" dirty="0" smtClean="0">
                <a:solidFill>
                  <a:schemeClr val="tx1"/>
                </a:solidFill>
                <a:latin typeface="Arial" pitchFamily="-109" charset="0"/>
                <a:ea typeface="+mn-ea"/>
                <a:cs typeface="+mn-cs"/>
              </a:rPr>
              <a:t>classification are defined: unrestricted (U) and restricted (R). The Employee</a:t>
            </a:r>
          </a:p>
          <a:p>
            <a:r>
              <a:rPr lang="en-US" sz="1200" b="0" kern="1200" baseline="0" dirty="0" smtClean="0">
                <a:solidFill>
                  <a:schemeClr val="tx1"/>
                </a:solidFill>
                <a:latin typeface="Arial" pitchFamily="-109" charset="0"/>
                <a:ea typeface="+mn-ea"/>
                <a:cs typeface="+mn-cs"/>
              </a:rPr>
              <a:t>table contains sensitive salary information and is classified restricted, while</a:t>
            </a:r>
          </a:p>
          <a:p>
            <a:r>
              <a:rPr lang="en-US" sz="1200" b="0" kern="1200" baseline="0" dirty="0" smtClean="0">
                <a:solidFill>
                  <a:schemeClr val="tx1"/>
                </a:solidFill>
                <a:latin typeface="Arial" pitchFamily="-109" charset="0"/>
                <a:ea typeface="+mn-ea"/>
                <a:cs typeface="+mn-cs"/>
              </a:rPr>
              <a:t>the Department table is unrestricted. This level of granularity is relatively easy</a:t>
            </a:r>
          </a:p>
          <a:p>
            <a:r>
              <a:rPr lang="en-US" sz="1200" b="0" kern="1200" baseline="0" dirty="0" smtClean="0">
                <a:solidFill>
                  <a:schemeClr val="tx1"/>
                </a:solidFill>
                <a:latin typeface="Arial" pitchFamily="-109" charset="0"/>
                <a:ea typeface="+mn-ea"/>
                <a:cs typeface="+mn-cs"/>
              </a:rPr>
              <a:t>to implement and enforce.</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 Individual columns (attributes): A security administrator may choose to</a:t>
            </a:r>
          </a:p>
          <a:p>
            <a:r>
              <a:rPr lang="en-US" sz="1200" b="0" kern="1200" baseline="0" dirty="0" smtClean="0">
                <a:solidFill>
                  <a:schemeClr val="tx1"/>
                </a:solidFill>
                <a:latin typeface="Arial" pitchFamily="-109" charset="0"/>
                <a:ea typeface="+mn-ea"/>
                <a:cs typeface="+mn-cs"/>
              </a:rPr>
              <a:t>determine classification on the basis of attributes, so that selected columns</a:t>
            </a:r>
          </a:p>
          <a:p>
            <a:r>
              <a:rPr lang="en-US" sz="1200" b="0" kern="1200" baseline="0" dirty="0" smtClean="0">
                <a:solidFill>
                  <a:schemeClr val="tx1"/>
                </a:solidFill>
                <a:latin typeface="Arial" pitchFamily="-109" charset="0"/>
                <a:ea typeface="+mn-ea"/>
                <a:cs typeface="+mn-cs"/>
              </a:rPr>
              <a:t>are classified. In the example of Figure 13.9b , the administrator determines</a:t>
            </a:r>
          </a:p>
          <a:p>
            <a:r>
              <a:rPr lang="en-US" sz="1200" b="0" kern="1200" baseline="0" dirty="0" smtClean="0">
                <a:solidFill>
                  <a:schemeClr val="tx1"/>
                </a:solidFill>
                <a:latin typeface="Arial" pitchFamily="-109" charset="0"/>
                <a:ea typeface="+mn-ea"/>
                <a:cs typeface="+mn-cs"/>
              </a:rPr>
              <a:t>that salary information and the identity of department managers is restricted</a:t>
            </a:r>
          </a:p>
          <a:p>
            <a:r>
              <a:rPr lang="en-US" sz="1200" b="0" kern="1200" baseline="0" dirty="0" smtClean="0">
                <a:solidFill>
                  <a:schemeClr val="tx1"/>
                </a:solidFill>
                <a:latin typeface="Arial" pitchFamily="-109" charset="0"/>
                <a:ea typeface="+mn-ea"/>
                <a:cs typeface="+mn-cs"/>
              </a:rPr>
              <a:t>information.</a:t>
            </a:r>
          </a:p>
          <a:p>
            <a:endParaRPr lang="en-US" sz="1200" b="0" kern="1200" baseline="0" dirty="0" smtClean="0">
              <a:solidFill>
                <a:schemeClr val="tx1"/>
              </a:solidFill>
              <a:latin typeface="Arial" pitchFamily="-109" charset="0"/>
              <a:ea typeface="+mn-ea"/>
              <a:cs typeface="+mn-cs"/>
            </a:endParaRPr>
          </a:p>
        </p:txBody>
      </p:sp>
    </p:spTree>
    <p:extLst>
      <p:ext uri="{BB962C8B-B14F-4D97-AF65-F5344CB8AC3E}">
        <p14:creationId xmlns:p14="http://schemas.microsoft.com/office/powerpoint/2010/main" val="385860709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F31E-08E9-6844-B3E6-2B3139BB2891}" type="slidenum">
              <a:rPr lang="en-AU"/>
              <a:pPr/>
              <a:t>135</a:t>
            </a:fld>
            <a:endParaRPr lang="en-AU"/>
          </a:p>
        </p:txBody>
      </p:sp>
      <p:sp>
        <p:nvSpPr>
          <p:cNvPr id="249860" name="Rectangle 4"/>
          <p:cNvSpPr>
            <a:spLocks noGrp="1" noRot="1" noChangeAspect="1" noChangeArrowheads="1" noTextEdit="1"/>
          </p:cNvSpPr>
          <p:nvPr>
            <p:ph type="sldImg"/>
          </p:nvPr>
        </p:nvSpPr>
        <p:spPr>
          <a:ln/>
        </p:spPr>
      </p:sp>
      <p:sp>
        <p:nvSpPr>
          <p:cNvPr id="249861" name="Rectangle 5"/>
          <p:cNvSpPr>
            <a:spLocks noGrp="1" noChangeArrowheads="1"/>
          </p:cNvSpPr>
          <p:nvPr>
            <p:ph type="body" idx="1"/>
          </p:nvPr>
        </p:nvSpPr>
        <p:spPr/>
        <p:txBody>
          <a:bodyPr/>
          <a:lstStyle/>
          <a:p>
            <a:r>
              <a:rPr lang="en-US" sz="1200" b="0" kern="1200" baseline="0" dirty="0" smtClean="0">
                <a:solidFill>
                  <a:schemeClr val="tx1"/>
                </a:solidFill>
                <a:latin typeface="Arial" pitchFamily="-109" charset="0"/>
                <a:ea typeface="+mn-ea"/>
                <a:cs typeface="+mn-cs"/>
              </a:rPr>
              <a:t>Individual rows (tuples): In other circumstances, it may make sense to assign</a:t>
            </a:r>
          </a:p>
          <a:p>
            <a:r>
              <a:rPr lang="en-US" sz="1200" b="0" kern="1200" baseline="0" dirty="0" smtClean="0">
                <a:solidFill>
                  <a:schemeClr val="tx1"/>
                </a:solidFill>
                <a:latin typeface="Arial" pitchFamily="-109" charset="0"/>
                <a:ea typeface="+mn-ea"/>
                <a:cs typeface="+mn-cs"/>
              </a:rPr>
              <a:t>classification levels on the basis of individual rows that match certain properties.</a:t>
            </a:r>
          </a:p>
          <a:p>
            <a:r>
              <a:rPr lang="en-US" sz="1200" b="0" kern="1200" baseline="0" dirty="0" smtClean="0">
                <a:solidFill>
                  <a:schemeClr val="tx1"/>
                </a:solidFill>
                <a:latin typeface="Arial" pitchFamily="-109" charset="0"/>
                <a:ea typeface="+mn-ea"/>
                <a:cs typeface="+mn-cs"/>
              </a:rPr>
              <a:t>In the example of Figure 13.9c , all rows in the Department table that contain</a:t>
            </a:r>
          </a:p>
          <a:p>
            <a:r>
              <a:rPr lang="en-US" sz="1200" b="0" kern="1200" baseline="0" dirty="0" smtClean="0">
                <a:solidFill>
                  <a:schemeClr val="tx1"/>
                </a:solidFill>
                <a:latin typeface="Arial" pitchFamily="-109" charset="0"/>
                <a:ea typeface="+mn-ea"/>
                <a:cs typeface="+mn-cs"/>
              </a:rPr>
              <a:t>information relating to the Accounts Department (Dept. ID = 4), and all rows</a:t>
            </a:r>
          </a:p>
          <a:p>
            <a:r>
              <a:rPr lang="en-US" sz="1200" b="0" kern="1200" baseline="0" dirty="0" smtClean="0">
                <a:solidFill>
                  <a:schemeClr val="tx1"/>
                </a:solidFill>
                <a:latin typeface="Arial" pitchFamily="-109" charset="0"/>
                <a:ea typeface="+mn-ea"/>
                <a:cs typeface="+mn-cs"/>
              </a:rPr>
              <a:t>in the Employee table for which the Salary is greater than 50K are restricted.</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 Individual elements: The most difficult scheme to implement and manage is</a:t>
            </a:r>
          </a:p>
          <a:p>
            <a:r>
              <a:rPr lang="en-US" sz="1200" b="0" kern="1200" baseline="0" dirty="0" smtClean="0">
                <a:solidFill>
                  <a:schemeClr val="tx1"/>
                </a:solidFill>
                <a:latin typeface="Arial" pitchFamily="-109" charset="0"/>
                <a:ea typeface="+mn-ea"/>
                <a:cs typeface="+mn-cs"/>
              </a:rPr>
              <a:t>one in which individual elements may be selectively classified. In the example</a:t>
            </a:r>
          </a:p>
          <a:p>
            <a:r>
              <a:rPr lang="en-US" sz="1200" b="0" kern="1200" baseline="0" dirty="0" smtClean="0">
                <a:solidFill>
                  <a:schemeClr val="tx1"/>
                </a:solidFill>
                <a:latin typeface="Arial" pitchFamily="-109" charset="0"/>
                <a:ea typeface="+mn-ea"/>
                <a:cs typeface="+mn-cs"/>
              </a:rPr>
              <a:t>of Figure 13.9d , salary information and the identity of the manager of the</a:t>
            </a:r>
          </a:p>
          <a:p>
            <a:r>
              <a:rPr lang="en-US" sz="1200" b="0" kern="1200" baseline="0" dirty="0" smtClean="0">
                <a:solidFill>
                  <a:schemeClr val="tx1"/>
                </a:solidFill>
                <a:latin typeface="Arial" pitchFamily="-109" charset="0"/>
                <a:ea typeface="+mn-ea"/>
                <a:cs typeface="+mn-cs"/>
              </a:rPr>
              <a:t>Accounts Department are restricted.</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The granularity of the classification scheme affects the way in which access</a:t>
            </a:r>
          </a:p>
          <a:p>
            <a:r>
              <a:rPr lang="en-US" sz="1200" b="0" kern="1200" baseline="0" dirty="0" smtClean="0">
                <a:solidFill>
                  <a:schemeClr val="tx1"/>
                </a:solidFill>
                <a:latin typeface="Arial" pitchFamily="-109" charset="0"/>
                <a:ea typeface="+mn-ea"/>
                <a:cs typeface="+mn-cs"/>
              </a:rPr>
              <a:t>control is enforced. In particular, efforts to prevent inference depend on the</a:t>
            </a:r>
          </a:p>
          <a:p>
            <a:r>
              <a:rPr lang="en-US" sz="1200" b="0" kern="1200" baseline="0" dirty="0" smtClean="0">
                <a:solidFill>
                  <a:schemeClr val="tx1"/>
                </a:solidFill>
                <a:latin typeface="Arial" pitchFamily="-109" charset="0"/>
                <a:ea typeface="+mn-ea"/>
                <a:cs typeface="+mn-cs"/>
              </a:rPr>
              <a:t>granularity of the classification.</a:t>
            </a:r>
            <a:endParaRPr lang="en-US" b="0" dirty="0" smtClean="0">
              <a:latin typeface="Times New Roman" pitchFamily="-109" charset="0"/>
            </a:endParaRPr>
          </a:p>
          <a:p>
            <a:endParaRPr lang="en-US" sz="1200" kern="1200" baseline="0" dirty="0" smtClean="0">
              <a:solidFill>
                <a:schemeClr val="tx1"/>
              </a:solidFill>
              <a:latin typeface="Arial" pitchFamily="-109" charset="0"/>
              <a:ea typeface="+mn-ea"/>
              <a:cs typeface="+mn-cs"/>
            </a:endParaRPr>
          </a:p>
          <a:p>
            <a:endParaRPr lang="en-US" dirty="0" smtClean="0">
              <a:latin typeface="Times New Roman" pitchFamily="-109" charset="0"/>
            </a:endParaRPr>
          </a:p>
          <a:p>
            <a:endParaRPr lang="en-US" dirty="0">
              <a:latin typeface="Times New Roman" pitchFamily="-109" charset="0"/>
            </a:endParaRPr>
          </a:p>
        </p:txBody>
      </p:sp>
    </p:spTree>
    <p:extLst>
      <p:ext uri="{BB962C8B-B14F-4D97-AF65-F5344CB8AC3E}">
        <p14:creationId xmlns:p14="http://schemas.microsoft.com/office/powerpoint/2010/main" val="20637702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B78EA5-1370-AC42-8740-F315634DB46E}" type="slidenum">
              <a:rPr lang="en-AU"/>
              <a:pPr/>
              <a:t>136</a:t>
            </a:fld>
            <a:endParaRPr lang="en-AU"/>
          </a:p>
        </p:txBody>
      </p:sp>
      <p:sp>
        <p:nvSpPr>
          <p:cNvPr id="251906" name="Rectangle 2"/>
          <p:cNvSpPr>
            <a:spLocks noGrp="1" noRot="1" noChangeAspect="1" noChangeArrowheads="1" noTextEdit="1"/>
          </p:cNvSpPr>
          <p:nvPr>
            <p:ph type="sldImg"/>
          </p:nvPr>
        </p:nvSpPr>
        <p:spPr>
          <a:ln/>
        </p:spPr>
      </p:sp>
      <p:sp>
        <p:nvSpPr>
          <p:cNvPr id="251907" name="Rectangle 3"/>
          <p:cNvSpPr>
            <a:spLocks noGrp="1" noChangeArrowheads="1"/>
          </p:cNvSpPr>
          <p:nvPr>
            <p:ph type="body" idx="1"/>
          </p:nvPr>
        </p:nvSpPr>
        <p:spPr/>
        <p:txBody>
          <a:bodyPr/>
          <a:lstStyle/>
          <a:p>
            <a:r>
              <a:rPr lang="en-US" sz="1200" kern="1200" baseline="0" dirty="0" smtClean="0">
                <a:solidFill>
                  <a:schemeClr val="tx1"/>
                </a:solidFill>
                <a:latin typeface="Arial" pitchFamily="-109" charset="0"/>
                <a:ea typeface="+mn-ea"/>
                <a:cs typeface="+mn-cs"/>
              </a:rPr>
              <a:t>For read access, a database system needs to enforce the simple</a:t>
            </a:r>
          </a:p>
          <a:p>
            <a:r>
              <a:rPr lang="en-US" sz="1200" kern="1200" baseline="0" dirty="0" smtClean="0">
                <a:solidFill>
                  <a:schemeClr val="tx1"/>
                </a:solidFill>
                <a:latin typeface="Arial" pitchFamily="-109" charset="0"/>
                <a:ea typeface="+mn-ea"/>
                <a:cs typeface="+mn-cs"/>
              </a:rPr>
              <a:t>security rule (no read up). This is straightforward if the classification granularity</a:t>
            </a:r>
          </a:p>
          <a:p>
            <a:r>
              <a:rPr lang="en-US" sz="1200" kern="1200" baseline="0" dirty="0" smtClean="0">
                <a:solidFill>
                  <a:schemeClr val="tx1"/>
                </a:solidFill>
                <a:latin typeface="Arial" pitchFamily="-109" charset="0"/>
                <a:ea typeface="+mn-ea"/>
                <a:cs typeface="+mn-cs"/>
              </a:rPr>
              <a:t>is the entire database or at the table level. Consider now a database classified by</a:t>
            </a:r>
          </a:p>
          <a:p>
            <a:r>
              <a:rPr lang="en-US" sz="1200" kern="1200" baseline="0" dirty="0" smtClean="0">
                <a:solidFill>
                  <a:schemeClr val="tx1"/>
                </a:solidFill>
                <a:latin typeface="Arial" pitchFamily="-109" charset="0"/>
                <a:ea typeface="+mn-ea"/>
                <a:cs typeface="+mn-cs"/>
              </a:rPr>
              <a:t>column (attribute). For example, in Figure13.9b, suppose that a user with only</a:t>
            </a:r>
          </a:p>
          <a:p>
            <a:r>
              <a:rPr lang="en-US" sz="1200" kern="1200" baseline="0" dirty="0" smtClean="0">
                <a:solidFill>
                  <a:schemeClr val="tx1"/>
                </a:solidFill>
                <a:latin typeface="Arial" pitchFamily="-109" charset="0"/>
                <a:ea typeface="+mn-ea"/>
                <a:cs typeface="+mn-cs"/>
              </a:rPr>
              <a:t>unrestricted clearance issues the following SQL query:</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SELECT </a:t>
            </a:r>
            <a:r>
              <a:rPr lang="en-US" sz="1200" kern="1200" baseline="0" dirty="0" err="1" smtClean="0">
                <a:solidFill>
                  <a:schemeClr val="tx1"/>
                </a:solidFill>
                <a:latin typeface="Arial" pitchFamily="-109" charset="0"/>
                <a:ea typeface="+mn-ea"/>
                <a:cs typeface="+mn-cs"/>
              </a:rPr>
              <a:t>Ename</a:t>
            </a:r>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FROM Employee</a:t>
            </a:r>
          </a:p>
          <a:p>
            <a:r>
              <a:rPr lang="en-US" sz="1200" kern="1200" baseline="0" dirty="0" smtClean="0">
                <a:solidFill>
                  <a:schemeClr val="tx1"/>
                </a:solidFill>
                <a:latin typeface="Arial" pitchFamily="-109" charset="0"/>
                <a:ea typeface="+mn-ea"/>
                <a:cs typeface="+mn-cs"/>
              </a:rPr>
              <a:t>	WHERE Salary &gt; 50K</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This query returns only unrestricted data but reveals restricted information, namely</a:t>
            </a:r>
          </a:p>
          <a:p>
            <a:r>
              <a:rPr lang="en-US" sz="1200" kern="1200" baseline="0" dirty="0" smtClean="0">
                <a:solidFill>
                  <a:schemeClr val="tx1"/>
                </a:solidFill>
                <a:latin typeface="Arial" pitchFamily="-109" charset="0"/>
                <a:ea typeface="+mn-ea"/>
                <a:cs typeface="+mn-cs"/>
              </a:rPr>
              <a:t>whether any employees have a salary greater than 50K and, if so, which employees.</a:t>
            </a:r>
          </a:p>
          <a:p>
            <a:r>
              <a:rPr lang="en-US" sz="1200" kern="1200" baseline="0" dirty="0" smtClean="0">
                <a:solidFill>
                  <a:schemeClr val="tx1"/>
                </a:solidFill>
                <a:latin typeface="Arial" pitchFamily="-109" charset="0"/>
                <a:ea typeface="+mn-ea"/>
                <a:cs typeface="+mn-cs"/>
              </a:rPr>
              <a:t>This type of security violation can be addressed by considering not only the data</a:t>
            </a:r>
          </a:p>
          <a:p>
            <a:r>
              <a:rPr lang="en-US" sz="1200" kern="1200" baseline="0" dirty="0" smtClean="0">
                <a:solidFill>
                  <a:schemeClr val="tx1"/>
                </a:solidFill>
                <a:latin typeface="Arial" pitchFamily="-109" charset="0"/>
                <a:ea typeface="+mn-ea"/>
                <a:cs typeface="+mn-cs"/>
              </a:rPr>
              <a:t>returned to the user but also any data that must be accessed to satisfy the query.</a:t>
            </a:r>
          </a:p>
          <a:p>
            <a:r>
              <a:rPr lang="en-US" sz="1200" kern="1200" baseline="0" dirty="0" smtClean="0">
                <a:solidFill>
                  <a:schemeClr val="tx1"/>
                </a:solidFill>
                <a:latin typeface="Arial" pitchFamily="-109" charset="0"/>
                <a:ea typeface="+mn-ea"/>
                <a:cs typeface="+mn-cs"/>
              </a:rPr>
              <a:t>In this case, the query requires access to the Salary attribute, which is unauthorized</a:t>
            </a:r>
          </a:p>
          <a:p>
            <a:r>
              <a:rPr lang="en-US" sz="1200" kern="1200" baseline="0" dirty="0" smtClean="0">
                <a:solidFill>
                  <a:schemeClr val="tx1"/>
                </a:solidFill>
                <a:latin typeface="Arial" pitchFamily="-109" charset="0"/>
                <a:ea typeface="+mn-ea"/>
                <a:cs typeface="+mn-cs"/>
              </a:rPr>
              <a:t>for this user; therefore, the query is rejected.</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If classification is by row (</a:t>
            </a:r>
            <a:r>
              <a:rPr lang="en-US" sz="1200" kern="1200" baseline="0" dirty="0" err="1" smtClean="0">
                <a:solidFill>
                  <a:schemeClr val="tx1"/>
                </a:solidFill>
                <a:latin typeface="Arial" pitchFamily="-109" charset="0"/>
                <a:ea typeface="+mn-ea"/>
                <a:cs typeface="+mn-cs"/>
              </a:rPr>
              <a:t>tuple</a:t>
            </a:r>
            <a:r>
              <a:rPr lang="en-US" sz="1200" kern="1200" baseline="0" dirty="0" smtClean="0">
                <a:solidFill>
                  <a:schemeClr val="tx1"/>
                </a:solidFill>
                <a:latin typeface="Arial" pitchFamily="-109" charset="0"/>
                <a:ea typeface="+mn-ea"/>
                <a:cs typeface="+mn-cs"/>
              </a:rPr>
              <a:t>) rather than column, then the preceding query</a:t>
            </a:r>
          </a:p>
          <a:p>
            <a:r>
              <a:rPr lang="en-US" sz="1200" kern="1200" baseline="0" dirty="0" smtClean="0">
                <a:solidFill>
                  <a:schemeClr val="tx1"/>
                </a:solidFill>
                <a:latin typeface="Arial" pitchFamily="-109" charset="0"/>
                <a:ea typeface="+mn-ea"/>
                <a:cs typeface="+mn-cs"/>
              </a:rPr>
              <a:t>does not pose an inference problem. Figure 13.10c shows that in the Employee table,</a:t>
            </a:r>
          </a:p>
          <a:p>
            <a:r>
              <a:rPr lang="en-US" sz="1200" kern="1200" baseline="0" dirty="0" smtClean="0">
                <a:solidFill>
                  <a:schemeClr val="tx1"/>
                </a:solidFill>
                <a:latin typeface="Arial" pitchFamily="-109" charset="0"/>
                <a:ea typeface="+mn-ea"/>
                <a:cs typeface="+mn-cs"/>
              </a:rPr>
              <a:t>all rows corresponding to salaries greater than 50K are restricted. Because all such</a:t>
            </a:r>
          </a:p>
          <a:p>
            <a:r>
              <a:rPr lang="en-US" sz="1200" kern="1200" baseline="0" dirty="0" smtClean="0">
                <a:solidFill>
                  <a:schemeClr val="tx1"/>
                </a:solidFill>
                <a:latin typeface="Arial" pitchFamily="-109" charset="0"/>
                <a:ea typeface="+mn-ea"/>
                <a:cs typeface="+mn-cs"/>
              </a:rPr>
              <a:t>records will be removed from the response to the preceding query, the inference</a:t>
            </a:r>
          </a:p>
          <a:p>
            <a:r>
              <a:rPr lang="en-US" sz="1200" kern="1200" baseline="0" dirty="0" smtClean="0">
                <a:solidFill>
                  <a:schemeClr val="tx1"/>
                </a:solidFill>
                <a:latin typeface="Arial" pitchFamily="-109" charset="0"/>
                <a:ea typeface="+mn-ea"/>
                <a:cs typeface="+mn-cs"/>
              </a:rPr>
              <a:t>just discussed cannot occur. However, some information may be inferred, because a</a:t>
            </a:r>
          </a:p>
          <a:p>
            <a:r>
              <a:rPr lang="en-US" sz="1200" kern="1200" baseline="0" dirty="0" smtClean="0">
                <a:solidFill>
                  <a:schemeClr val="tx1"/>
                </a:solidFill>
                <a:latin typeface="Arial" pitchFamily="-109" charset="0"/>
                <a:ea typeface="+mn-ea"/>
                <a:cs typeface="+mn-cs"/>
              </a:rPr>
              <a:t>null response indicates either that salaries above 50 are restricted, or no employee</a:t>
            </a:r>
          </a:p>
          <a:p>
            <a:r>
              <a:rPr lang="en-US" sz="1200" kern="1200" baseline="0" dirty="0" smtClean="0">
                <a:solidFill>
                  <a:schemeClr val="tx1"/>
                </a:solidFill>
                <a:latin typeface="Arial" pitchFamily="-109" charset="0"/>
                <a:ea typeface="+mn-ea"/>
                <a:cs typeface="+mn-cs"/>
              </a:rPr>
              <a:t>has a salary greater than 50K.</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The use of classification by rows instead of columns creates other inference</a:t>
            </a:r>
          </a:p>
          <a:p>
            <a:r>
              <a:rPr lang="en-US" sz="1200" kern="1200" baseline="0" dirty="0" smtClean="0">
                <a:solidFill>
                  <a:schemeClr val="tx1"/>
                </a:solidFill>
                <a:latin typeface="Arial" pitchFamily="-109" charset="0"/>
                <a:ea typeface="+mn-ea"/>
                <a:cs typeface="+mn-cs"/>
              </a:rPr>
              <a:t>problems. For example, suppose we add a new Projects table to the database of</a:t>
            </a:r>
          </a:p>
          <a:p>
            <a:r>
              <a:rPr lang="en-US" sz="1200" kern="1200" baseline="0" dirty="0" smtClean="0">
                <a:solidFill>
                  <a:schemeClr val="tx1"/>
                </a:solidFill>
                <a:latin typeface="Arial" pitchFamily="-109" charset="0"/>
                <a:ea typeface="+mn-ea"/>
                <a:cs typeface="+mn-cs"/>
              </a:rPr>
              <a:t>Figure13.9c consisting of attributes </a:t>
            </a:r>
            <a:r>
              <a:rPr lang="en-US" sz="1200" kern="1200" baseline="0" dirty="0" err="1" smtClean="0">
                <a:solidFill>
                  <a:schemeClr val="tx1"/>
                </a:solidFill>
                <a:latin typeface="Arial" pitchFamily="-109" charset="0"/>
                <a:ea typeface="+mn-ea"/>
                <a:cs typeface="+mn-cs"/>
              </a:rPr>
              <a:t>Eid</a:t>
            </a:r>
            <a:r>
              <a:rPr lang="en-US" sz="1200" kern="1200" baseline="0" dirty="0" smtClean="0">
                <a:solidFill>
                  <a:schemeClr val="tx1"/>
                </a:solidFill>
                <a:latin typeface="Arial" pitchFamily="-109" charset="0"/>
                <a:ea typeface="+mn-ea"/>
                <a:cs typeface="+mn-cs"/>
              </a:rPr>
              <a:t>, </a:t>
            </a:r>
            <a:r>
              <a:rPr lang="en-US" sz="1200" kern="1200" baseline="0" dirty="0" err="1" smtClean="0">
                <a:solidFill>
                  <a:schemeClr val="tx1"/>
                </a:solidFill>
                <a:latin typeface="Arial" pitchFamily="-109" charset="0"/>
                <a:ea typeface="+mn-ea"/>
                <a:cs typeface="+mn-cs"/>
              </a:rPr>
              <a:t>ProjectID</a:t>
            </a:r>
            <a:r>
              <a:rPr lang="en-US" sz="1200" kern="1200" baseline="0" dirty="0" smtClean="0">
                <a:solidFill>
                  <a:schemeClr val="tx1"/>
                </a:solidFill>
                <a:latin typeface="Arial" pitchFamily="-109" charset="0"/>
                <a:ea typeface="+mn-ea"/>
                <a:cs typeface="+mn-cs"/>
              </a:rPr>
              <a:t>, and </a:t>
            </a:r>
            <a:r>
              <a:rPr lang="en-US" sz="1200" kern="1200" baseline="0" dirty="0" err="1" smtClean="0">
                <a:solidFill>
                  <a:schemeClr val="tx1"/>
                </a:solidFill>
                <a:latin typeface="Arial" pitchFamily="-109" charset="0"/>
                <a:ea typeface="+mn-ea"/>
                <a:cs typeface="+mn-cs"/>
              </a:rPr>
              <a:t>ProjectName</a:t>
            </a:r>
            <a:r>
              <a:rPr lang="en-US" sz="1200" kern="1200" baseline="0" dirty="0" smtClean="0">
                <a:solidFill>
                  <a:schemeClr val="tx1"/>
                </a:solidFill>
                <a:latin typeface="Arial" pitchFamily="-109" charset="0"/>
                <a:ea typeface="+mn-ea"/>
                <a:cs typeface="+mn-cs"/>
              </a:rPr>
              <a:t>, where the</a:t>
            </a:r>
          </a:p>
          <a:p>
            <a:r>
              <a:rPr lang="en-US" sz="1200" kern="1200" baseline="0" dirty="0" err="1" smtClean="0">
                <a:solidFill>
                  <a:schemeClr val="tx1"/>
                </a:solidFill>
                <a:latin typeface="Arial" pitchFamily="-109" charset="0"/>
                <a:ea typeface="+mn-ea"/>
                <a:cs typeface="+mn-cs"/>
              </a:rPr>
              <a:t>Eid</a:t>
            </a:r>
            <a:r>
              <a:rPr lang="en-US" sz="1200" kern="1200" baseline="0" dirty="0" smtClean="0">
                <a:solidFill>
                  <a:schemeClr val="tx1"/>
                </a:solidFill>
                <a:latin typeface="Arial" pitchFamily="-109" charset="0"/>
                <a:ea typeface="+mn-ea"/>
                <a:cs typeface="+mn-cs"/>
              </a:rPr>
              <a:t> field in the Employee and Projects tables can be joined. Suppose that all records</a:t>
            </a:r>
          </a:p>
          <a:p>
            <a:r>
              <a:rPr lang="en-US" sz="1200" kern="1200" baseline="0" dirty="0" smtClean="0">
                <a:solidFill>
                  <a:schemeClr val="tx1"/>
                </a:solidFill>
                <a:latin typeface="Arial" pitchFamily="-109" charset="0"/>
                <a:ea typeface="+mn-ea"/>
                <a:cs typeface="+mn-cs"/>
              </a:rPr>
              <a:t>in the Projects table are unrestricted except for projects with </a:t>
            </a:r>
            <a:r>
              <a:rPr lang="en-US" sz="1200" kern="1200" baseline="0" dirty="0" err="1" smtClean="0">
                <a:solidFill>
                  <a:schemeClr val="tx1"/>
                </a:solidFill>
                <a:latin typeface="Arial" pitchFamily="-109" charset="0"/>
                <a:ea typeface="+mn-ea"/>
                <a:cs typeface="+mn-cs"/>
              </a:rPr>
              <a:t>ProjectID</a:t>
            </a:r>
            <a:r>
              <a:rPr lang="en-US" sz="1200" kern="1200" baseline="0" dirty="0" smtClean="0">
                <a:solidFill>
                  <a:schemeClr val="tx1"/>
                </a:solidFill>
                <a:latin typeface="Arial" pitchFamily="-109" charset="0"/>
                <a:ea typeface="+mn-ea"/>
                <a:cs typeface="+mn-cs"/>
              </a:rPr>
              <a:t> 500 through</a:t>
            </a:r>
          </a:p>
          <a:p>
            <a:r>
              <a:rPr lang="en-US" sz="1200" kern="1200" baseline="0" dirty="0" smtClean="0">
                <a:solidFill>
                  <a:schemeClr val="tx1"/>
                </a:solidFill>
                <a:latin typeface="Arial" pitchFamily="-109" charset="0"/>
                <a:ea typeface="+mn-ea"/>
                <a:cs typeface="+mn-cs"/>
              </a:rPr>
              <a:t>599. Consider the following request:</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SELECT </a:t>
            </a:r>
            <a:r>
              <a:rPr lang="en-US" sz="1200" kern="1200" baseline="0" dirty="0" err="1" smtClean="0">
                <a:solidFill>
                  <a:schemeClr val="tx1"/>
                </a:solidFill>
                <a:latin typeface="Arial" pitchFamily="-109" charset="0"/>
                <a:ea typeface="+mn-ea"/>
                <a:cs typeface="+mn-cs"/>
              </a:rPr>
              <a:t>Ename</a:t>
            </a:r>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WHERE </a:t>
            </a:r>
            <a:r>
              <a:rPr lang="en-US" sz="1200" kern="1200" baseline="0" dirty="0" err="1" smtClean="0">
                <a:solidFill>
                  <a:schemeClr val="tx1"/>
                </a:solidFill>
                <a:latin typeface="Arial" pitchFamily="-109" charset="0"/>
                <a:ea typeface="+mn-ea"/>
                <a:cs typeface="+mn-cs"/>
              </a:rPr>
              <a:t>Employee.Eid</a:t>
            </a:r>
            <a:r>
              <a:rPr lang="en-US" sz="1200" kern="1200" baseline="0" dirty="0" smtClean="0">
                <a:solidFill>
                  <a:schemeClr val="tx1"/>
                </a:solidFill>
                <a:latin typeface="Arial" pitchFamily="-109" charset="0"/>
                <a:ea typeface="+mn-ea"/>
                <a:cs typeface="+mn-cs"/>
              </a:rPr>
              <a:t>  </a:t>
            </a:r>
            <a:r>
              <a:rPr lang="en-US" sz="1200" kern="1200" baseline="0" dirty="0" err="1" smtClean="0">
                <a:solidFill>
                  <a:schemeClr val="tx1"/>
                </a:solidFill>
                <a:latin typeface="Arial" pitchFamily="-109" charset="0"/>
                <a:ea typeface="+mn-ea"/>
                <a:cs typeface="+mn-cs"/>
              </a:rPr>
              <a:t>Projects.Eid</a:t>
            </a:r>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AND </a:t>
            </a:r>
            <a:r>
              <a:rPr lang="en-US" sz="1200" kern="1200" baseline="0" dirty="0" err="1" smtClean="0">
                <a:solidFill>
                  <a:schemeClr val="tx1"/>
                </a:solidFill>
                <a:latin typeface="Arial" pitchFamily="-109" charset="0"/>
                <a:ea typeface="+mn-ea"/>
                <a:cs typeface="+mn-cs"/>
              </a:rPr>
              <a:t>Projects.ProjectID</a:t>
            </a:r>
            <a:r>
              <a:rPr lang="en-US" sz="1200" kern="1200" baseline="0" dirty="0" smtClean="0">
                <a:solidFill>
                  <a:schemeClr val="tx1"/>
                </a:solidFill>
                <a:latin typeface="Arial" pitchFamily="-109" charset="0"/>
                <a:ea typeface="+mn-ea"/>
                <a:cs typeface="+mn-cs"/>
              </a:rPr>
              <a:t>  500</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This request, if granted, returns information from the Employee table, which is</a:t>
            </a:r>
          </a:p>
          <a:p>
            <a:r>
              <a:rPr lang="en-US" sz="1200" kern="1200" baseline="0" dirty="0" smtClean="0">
                <a:solidFill>
                  <a:schemeClr val="tx1"/>
                </a:solidFill>
                <a:latin typeface="Arial" pitchFamily="-109" charset="0"/>
                <a:ea typeface="+mn-ea"/>
                <a:cs typeface="+mn-cs"/>
              </a:rPr>
              <a:t>unrestricted, although it reveals restricted information, namely that the selected</a:t>
            </a:r>
          </a:p>
          <a:p>
            <a:r>
              <a:rPr lang="en-US" sz="1200" kern="1200" baseline="0" dirty="0" smtClean="0">
                <a:solidFill>
                  <a:schemeClr val="tx1"/>
                </a:solidFill>
                <a:latin typeface="Arial" pitchFamily="-109" charset="0"/>
                <a:ea typeface="+mn-ea"/>
                <a:cs typeface="+mn-cs"/>
              </a:rPr>
              <a:t>employees are assigned to project 500. As before, the database system must consider</a:t>
            </a:r>
          </a:p>
          <a:p>
            <a:r>
              <a:rPr lang="en-US" sz="1200" kern="1200" baseline="0" dirty="0" smtClean="0">
                <a:solidFill>
                  <a:schemeClr val="tx1"/>
                </a:solidFill>
                <a:latin typeface="Arial" pitchFamily="-109" charset="0"/>
                <a:ea typeface="+mn-ea"/>
                <a:cs typeface="+mn-cs"/>
              </a:rPr>
              <a:t>not just the data returned to the user but any data that must be accessed to satisfy</a:t>
            </a:r>
          </a:p>
          <a:p>
            <a:r>
              <a:rPr lang="en-US" sz="1200" kern="1200" baseline="0" dirty="0" smtClean="0">
                <a:solidFill>
                  <a:schemeClr val="tx1"/>
                </a:solidFill>
                <a:latin typeface="Arial" pitchFamily="-109" charset="0"/>
                <a:ea typeface="+mn-ea"/>
                <a:cs typeface="+mn-cs"/>
              </a:rPr>
              <a:t>the query.</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Classification by element does not introduce any new considerations. The</a:t>
            </a:r>
          </a:p>
          <a:p>
            <a:r>
              <a:rPr lang="en-US" sz="1200" kern="1200" baseline="0" dirty="0" smtClean="0">
                <a:solidFill>
                  <a:schemeClr val="tx1"/>
                </a:solidFill>
                <a:latin typeface="Arial" pitchFamily="-109" charset="0"/>
                <a:ea typeface="+mn-ea"/>
                <a:cs typeface="+mn-cs"/>
              </a:rPr>
              <a:t>system must prevent not only a read up but also a query that must access higher-level</a:t>
            </a:r>
          </a:p>
          <a:p>
            <a:r>
              <a:rPr lang="en-US" sz="1200" kern="1200" baseline="0" dirty="0" smtClean="0">
                <a:solidFill>
                  <a:schemeClr val="tx1"/>
                </a:solidFill>
                <a:latin typeface="Arial" pitchFamily="-109" charset="0"/>
                <a:ea typeface="+mn-ea"/>
                <a:cs typeface="+mn-cs"/>
              </a:rPr>
              <a:t>elements in order to satisfy the query.</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As a general comment, we can say that dealing with read access is far simpler</a:t>
            </a:r>
          </a:p>
          <a:p>
            <a:r>
              <a:rPr lang="en-US" sz="1200" kern="1200" baseline="0" dirty="0" smtClean="0">
                <a:solidFill>
                  <a:schemeClr val="tx1"/>
                </a:solidFill>
                <a:latin typeface="Arial" pitchFamily="-109" charset="0"/>
                <a:ea typeface="+mn-ea"/>
                <a:cs typeface="+mn-cs"/>
              </a:rPr>
              <a:t>if the classification granularity is database or table. If the entire database has a</a:t>
            </a:r>
          </a:p>
          <a:p>
            <a:r>
              <a:rPr lang="en-US" sz="1200" kern="1200" baseline="0" dirty="0" smtClean="0">
                <a:solidFill>
                  <a:schemeClr val="tx1"/>
                </a:solidFill>
                <a:latin typeface="Arial" pitchFamily="-109" charset="0"/>
                <a:ea typeface="+mn-ea"/>
                <a:cs typeface="+mn-cs"/>
              </a:rPr>
              <a:t>single classification, then no new inference issues are raised. The same is true of</a:t>
            </a:r>
          </a:p>
          <a:p>
            <a:r>
              <a:rPr lang="en-US" sz="1200" kern="1200" baseline="0" dirty="0" smtClean="0">
                <a:solidFill>
                  <a:schemeClr val="tx1"/>
                </a:solidFill>
                <a:latin typeface="Arial" pitchFamily="-109" charset="0"/>
                <a:ea typeface="+mn-ea"/>
                <a:cs typeface="+mn-cs"/>
              </a:rPr>
              <a:t>classification by table. If some finer-grained classification seems desirable, it might</a:t>
            </a:r>
          </a:p>
          <a:p>
            <a:r>
              <a:rPr lang="en-US" sz="1200" kern="1200" baseline="0" dirty="0" smtClean="0">
                <a:solidFill>
                  <a:schemeClr val="tx1"/>
                </a:solidFill>
                <a:latin typeface="Arial" pitchFamily="-109" charset="0"/>
                <a:ea typeface="+mn-ea"/>
                <a:cs typeface="+mn-cs"/>
              </a:rPr>
              <a:t>be possible to achieve the same effect by splitting tables.</a:t>
            </a:r>
            <a:endParaRPr lang="en-US" dirty="0">
              <a:latin typeface="Times" pitchFamily="-109" charset="0"/>
            </a:endParaRPr>
          </a:p>
        </p:txBody>
      </p:sp>
    </p:spTree>
    <p:extLst>
      <p:ext uri="{BB962C8B-B14F-4D97-AF65-F5344CB8AC3E}">
        <p14:creationId xmlns:p14="http://schemas.microsoft.com/office/powerpoint/2010/main" val="138443414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88E256-BFB5-564A-B829-BA1C9C476ACD}" type="slidenum">
              <a:rPr lang="en-AU"/>
              <a:pPr/>
              <a:t>137</a:t>
            </a:fld>
            <a:endParaRPr lang="en-AU"/>
          </a:p>
        </p:txBody>
      </p:sp>
      <p:sp>
        <p:nvSpPr>
          <p:cNvPr id="253954" name="Rectangle 2"/>
          <p:cNvSpPr>
            <a:spLocks noGrp="1" noRot="1" noChangeAspect="1" noChangeArrowheads="1" noTextEdit="1"/>
          </p:cNvSpPr>
          <p:nvPr>
            <p:ph type="sldImg"/>
          </p:nvPr>
        </p:nvSpPr>
        <p:spPr>
          <a:ln/>
        </p:spPr>
      </p:sp>
      <p:sp>
        <p:nvSpPr>
          <p:cNvPr id="253955" name="Rectangle 3"/>
          <p:cNvSpPr>
            <a:spLocks noGrp="1" noChangeArrowheads="1"/>
          </p:cNvSpPr>
          <p:nvPr>
            <p:ph type="body" idx="1"/>
          </p:nvPr>
        </p:nvSpPr>
        <p:spPr/>
        <p:txBody>
          <a:bodyPr/>
          <a:lstStyle/>
          <a:p>
            <a:r>
              <a:rPr lang="en-US" sz="1200" b="0" kern="1200" baseline="0" dirty="0" smtClean="0">
                <a:solidFill>
                  <a:schemeClr val="tx1"/>
                </a:solidFill>
                <a:latin typeface="Arial" pitchFamily="-109" charset="0"/>
                <a:ea typeface="+mn-ea"/>
                <a:cs typeface="+mn-cs"/>
              </a:rPr>
              <a:t>For write access, a database system needs to enforce the *-security</a:t>
            </a:r>
          </a:p>
          <a:p>
            <a:r>
              <a:rPr lang="en-US" sz="1200" b="0" kern="1200" baseline="0" dirty="0" smtClean="0">
                <a:solidFill>
                  <a:schemeClr val="tx1"/>
                </a:solidFill>
                <a:latin typeface="Arial" pitchFamily="-109" charset="0"/>
                <a:ea typeface="+mn-ea"/>
                <a:cs typeface="+mn-cs"/>
              </a:rPr>
              <a:t>rule (no write down). But this is not as simple as it may seem. Consider the following</a:t>
            </a:r>
          </a:p>
          <a:p>
            <a:r>
              <a:rPr lang="en-US" sz="1200" b="0" kern="1200" baseline="0" dirty="0" smtClean="0">
                <a:solidFill>
                  <a:schemeClr val="tx1"/>
                </a:solidFill>
                <a:latin typeface="Arial" pitchFamily="-109" charset="0"/>
                <a:ea typeface="+mn-ea"/>
                <a:cs typeface="+mn-cs"/>
              </a:rPr>
              <a:t>situation. Suppose the classification granularity is finer than the table level (i.e., by</a:t>
            </a:r>
          </a:p>
          <a:p>
            <a:r>
              <a:rPr lang="en-US" sz="1200" b="0" kern="1200" baseline="0" dirty="0" smtClean="0">
                <a:solidFill>
                  <a:schemeClr val="tx1"/>
                </a:solidFill>
                <a:latin typeface="Arial" pitchFamily="-109" charset="0"/>
                <a:ea typeface="+mn-ea"/>
                <a:cs typeface="+mn-cs"/>
              </a:rPr>
              <a:t>column, by row, or by element) and that a user with a low clearance (unrestricted)</a:t>
            </a:r>
          </a:p>
          <a:p>
            <a:r>
              <a:rPr lang="en-US" sz="1200" b="0" kern="1200" baseline="0" dirty="0" smtClean="0">
                <a:solidFill>
                  <a:schemeClr val="tx1"/>
                </a:solidFill>
                <a:latin typeface="Arial" pitchFamily="-109" charset="0"/>
                <a:ea typeface="+mn-ea"/>
                <a:cs typeface="+mn-cs"/>
              </a:rPr>
              <a:t>requests the insertion of a row with the same primary key as an existing row where</a:t>
            </a:r>
          </a:p>
          <a:p>
            <a:r>
              <a:rPr lang="en-US" sz="1200" b="0" kern="1200" baseline="0" dirty="0" smtClean="0">
                <a:solidFill>
                  <a:schemeClr val="tx1"/>
                </a:solidFill>
                <a:latin typeface="Arial" pitchFamily="-109" charset="0"/>
                <a:ea typeface="+mn-ea"/>
                <a:cs typeface="+mn-cs"/>
              </a:rPr>
              <a:t>the row or one of its elements is at a higher level. The DBMS has essentially three</a:t>
            </a:r>
          </a:p>
          <a:p>
            <a:r>
              <a:rPr lang="en-US" sz="1200" b="0" kern="1200" baseline="0" dirty="0" smtClean="0">
                <a:solidFill>
                  <a:schemeClr val="tx1"/>
                </a:solidFill>
                <a:latin typeface="Arial" pitchFamily="-109" charset="0"/>
                <a:ea typeface="+mn-ea"/>
                <a:cs typeface="+mn-cs"/>
              </a:rPr>
              <a:t>choices:</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 Notify the user that a row with the same primary key already exists and reject</a:t>
            </a:r>
          </a:p>
          <a:p>
            <a:r>
              <a:rPr lang="en-US" sz="1200" b="0" kern="1200" baseline="0" dirty="0" smtClean="0">
                <a:solidFill>
                  <a:schemeClr val="tx1"/>
                </a:solidFill>
                <a:latin typeface="Arial" pitchFamily="-109" charset="0"/>
                <a:ea typeface="+mn-ea"/>
                <a:cs typeface="+mn-cs"/>
              </a:rPr>
              <a:t>the insertions. This is undesirable because it informs the user of the existence</a:t>
            </a:r>
          </a:p>
          <a:p>
            <a:r>
              <a:rPr lang="en-US" sz="1200" b="0" kern="1200" baseline="0" dirty="0" smtClean="0">
                <a:solidFill>
                  <a:schemeClr val="tx1"/>
                </a:solidFill>
                <a:latin typeface="Arial" pitchFamily="-109" charset="0"/>
                <a:ea typeface="+mn-ea"/>
                <a:cs typeface="+mn-cs"/>
              </a:rPr>
              <a:t>of a higher-level row with the specified primary key value.</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2. Replace the existing row with the new row classified at the lower level. This is</a:t>
            </a:r>
          </a:p>
          <a:p>
            <a:r>
              <a:rPr lang="en-US" sz="1200" b="0" kern="1200" baseline="0" dirty="0" smtClean="0">
                <a:solidFill>
                  <a:schemeClr val="tx1"/>
                </a:solidFill>
                <a:latin typeface="Arial" pitchFamily="-109" charset="0"/>
                <a:ea typeface="+mn-ea"/>
                <a:cs typeface="+mn-cs"/>
              </a:rPr>
              <a:t>undesirable because it would allow the user to overwrite data not visible to the</a:t>
            </a:r>
          </a:p>
          <a:p>
            <a:r>
              <a:rPr lang="en-US" sz="1200" b="0" kern="1200" baseline="0" dirty="0" smtClean="0">
                <a:solidFill>
                  <a:schemeClr val="tx1"/>
                </a:solidFill>
                <a:latin typeface="Arial" pitchFamily="-109" charset="0"/>
                <a:ea typeface="+mn-ea"/>
                <a:cs typeface="+mn-cs"/>
              </a:rPr>
              <a:t>user, thus compromising data integrity.</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3. Insert the new row at the lower level without modifying the existing row at the</a:t>
            </a:r>
          </a:p>
          <a:p>
            <a:r>
              <a:rPr lang="en-US" sz="1200" b="0" kern="1200" baseline="0" dirty="0" smtClean="0">
                <a:solidFill>
                  <a:schemeClr val="tx1"/>
                </a:solidFill>
                <a:latin typeface="Arial" pitchFamily="-109" charset="0"/>
                <a:ea typeface="+mn-ea"/>
                <a:cs typeface="+mn-cs"/>
              </a:rPr>
              <a:t>higher level. This is known as </a:t>
            </a:r>
            <a:r>
              <a:rPr lang="en-US" sz="1200" b="0" kern="1200" baseline="0" dirty="0" err="1" smtClean="0">
                <a:solidFill>
                  <a:schemeClr val="tx1"/>
                </a:solidFill>
                <a:latin typeface="Arial" pitchFamily="-109" charset="0"/>
                <a:ea typeface="+mn-ea"/>
                <a:cs typeface="+mn-cs"/>
              </a:rPr>
              <a:t>polyinstantiation</a:t>
            </a:r>
            <a:r>
              <a:rPr lang="en-US" sz="1200" b="0" kern="1200" baseline="0" dirty="0" smtClean="0">
                <a:solidFill>
                  <a:schemeClr val="tx1"/>
                </a:solidFill>
                <a:latin typeface="Arial" pitchFamily="-109" charset="0"/>
                <a:ea typeface="+mn-ea"/>
                <a:cs typeface="+mn-cs"/>
              </a:rPr>
              <a:t> . This avoids the inference and</a:t>
            </a:r>
          </a:p>
          <a:p>
            <a:r>
              <a:rPr lang="en-US" sz="1200" b="0" kern="1200" baseline="0" dirty="0" smtClean="0">
                <a:solidFill>
                  <a:schemeClr val="tx1"/>
                </a:solidFill>
                <a:latin typeface="Arial" pitchFamily="-109" charset="0"/>
                <a:ea typeface="+mn-ea"/>
                <a:cs typeface="+mn-cs"/>
              </a:rPr>
              <a:t>data integrity problems but creates a database with conflicting entries.</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The same alternatives apply when a user attempts to update a row rather than</a:t>
            </a:r>
          </a:p>
          <a:p>
            <a:r>
              <a:rPr lang="en-US" sz="1200" b="0" kern="1200" baseline="0" dirty="0" smtClean="0">
                <a:solidFill>
                  <a:schemeClr val="tx1"/>
                </a:solidFill>
                <a:latin typeface="Arial" pitchFamily="-109" charset="0"/>
                <a:ea typeface="+mn-ea"/>
                <a:cs typeface="+mn-cs"/>
              </a:rPr>
              <a:t>insert a row. To illustrate the effect of </a:t>
            </a:r>
            <a:r>
              <a:rPr lang="en-US" sz="1200" b="0" kern="1200" baseline="0" dirty="0" err="1" smtClean="0">
                <a:solidFill>
                  <a:schemeClr val="tx1"/>
                </a:solidFill>
                <a:latin typeface="Arial" pitchFamily="-109" charset="0"/>
                <a:ea typeface="+mn-ea"/>
                <a:cs typeface="+mn-cs"/>
              </a:rPr>
              <a:t>polyinstantiation</a:t>
            </a:r>
            <a:r>
              <a:rPr lang="en-US" sz="1200" b="0" kern="1200" baseline="0" dirty="0" smtClean="0">
                <a:solidFill>
                  <a:schemeClr val="tx1"/>
                </a:solidFill>
                <a:latin typeface="Arial" pitchFamily="-109" charset="0"/>
                <a:ea typeface="+mn-ea"/>
                <a:cs typeface="+mn-cs"/>
              </a:rPr>
              <a:t>, consider the following</a:t>
            </a:r>
          </a:p>
          <a:p>
            <a:r>
              <a:rPr lang="en-US" sz="1200" b="0" kern="1200" baseline="0" dirty="0" smtClean="0">
                <a:solidFill>
                  <a:schemeClr val="tx1"/>
                </a:solidFill>
                <a:latin typeface="Arial" pitchFamily="-109" charset="0"/>
                <a:ea typeface="+mn-ea"/>
                <a:cs typeface="+mn-cs"/>
              </a:rPr>
              <a:t>query applied to Figure 13.9c by a user with a low clearance (U).</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INSERT INTO Employee</a:t>
            </a:r>
          </a:p>
          <a:p>
            <a:r>
              <a:rPr lang="en-US" sz="1200" b="0" kern="1200" baseline="0" dirty="0" smtClean="0">
                <a:solidFill>
                  <a:schemeClr val="tx1"/>
                </a:solidFill>
                <a:latin typeface="Arial" pitchFamily="-109" charset="0"/>
                <a:ea typeface="+mn-ea"/>
                <a:cs typeface="+mn-cs"/>
              </a:rPr>
              <a:t>VALUES (James,8,35K,9664,U)</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The table already contains a row for James with a higher salary level, which</a:t>
            </a:r>
          </a:p>
          <a:p>
            <a:r>
              <a:rPr lang="en-US" sz="1200" b="0" kern="1200" baseline="0" dirty="0" smtClean="0">
                <a:solidFill>
                  <a:schemeClr val="tx1"/>
                </a:solidFill>
                <a:latin typeface="Arial" pitchFamily="-109" charset="0"/>
                <a:ea typeface="+mn-ea"/>
                <a:cs typeface="+mn-cs"/>
              </a:rPr>
              <a:t>necessitates classifying the row as restricted. This new </a:t>
            </a:r>
            <a:r>
              <a:rPr lang="en-US" sz="1200" b="0" kern="1200" baseline="0" dirty="0" err="1" smtClean="0">
                <a:solidFill>
                  <a:schemeClr val="tx1"/>
                </a:solidFill>
                <a:latin typeface="Arial" pitchFamily="-109" charset="0"/>
                <a:ea typeface="+mn-ea"/>
                <a:cs typeface="+mn-cs"/>
              </a:rPr>
              <a:t>tuple</a:t>
            </a:r>
            <a:r>
              <a:rPr lang="en-US" sz="1200" b="0" kern="1200" baseline="0" dirty="0" smtClean="0">
                <a:solidFill>
                  <a:schemeClr val="tx1"/>
                </a:solidFill>
                <a:latin typeface="Arial" pitchFamily="-109" charset="0"/>
                <a:ea typeface="+mn-ea"/>
                <a:cs typeface="+mn-cs"/>
              </a:rPr>
              <a:t> would have an unrestricted</a:t>
            </a:r>
          </a:p>
          <a:p>
            <a:r>
              <a:rPr lang="en-US" sz="1200" b="0" kern="1200" baseline="0" dirty="0" smtClean="0">
                <a:solidFill>
                  <a:schemeClr val="tx1"/>
                </a:solidFill>
                <a:latin typeface="Arial" pitchFamily="-109" charset="0"/>
                <a:ea typeface="+mn-ea"/>
                <a:cs typeface="+mn-cs"/>
              </a:rPr>
              <a:t>classification. The same effect would be produced by an update:</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UPDATE Employee</a:t>
            </a:r>
          </a:p>
          <a:p>
            <a:r>
              <a:rPr lang="en-US" sz="1200" b="0" kern="1200" baseline="0" dirty="0" smtClean="0">
                <a:solidFill>
                  <a:schemeClr val="tx1"/>
                </a:solidFill>
                <a:latin typeface="Arial" pitchFamily="-109" charset="0"/>
                <a:ea typeface="+mn-ea"/>
                <a:cs typeface="+mn-cs"/>
              </a:rPr>
              <a:t>SET Salary35K</a:t>
            </a:r>
          </a:p>
          <a:p>
            <a:r>
              <a:rPr lang="en-US" sz="1200" b="0" kern="1200" baseline="0" dirty="0" smtClean="0">
                <a:solidFill>
                  <a:schemeClr val="tx1"/>
                </a:solidFill>
                <a:latin typeface="Arial" pitchFamily="-109" charset="0"/>
                <a:ea typeface="+mn-ea"/>
                <a:cs typeface="+mn-cs"/>
              </a:rPr>
              <a:t>WHERE Eid9664</a:t>
            </a:r>
            <a:endParaRPr lang="en-US" b="0" dirty="0">
              <a:latin typeface="Times New Roman" pitchFamily="-109" charset="0"/>
            </a:endParaRPr>
          </a:p>
        </p:txBody>
      </p:sp>
    </p:spTree>
    <p:extLst>
      <p:ext uri="{BB962C8B-B14F-4D97-AF65-F5344CB8AC3E}">
        <p14:creationId xmlns:p14="http://schemas.microsoft.com/office/powerpoint/2010/main" val="960265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3E2027D8-8F21-DE43-B42D-A54F7CA3580B}" type="slidenum">
              <a:rPr lang="en-AU">
                <a:latin typeface="Arial" pitchFamily="-110" charset="0"/>
              </a:rPr>
              <a:pPr/>
              <a:t>13</a:t>
            </a:fld>
            <a:endParaRPr lang="en-AU">
              <a:latin typeface="Arial" pitchFamily="-110"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r>
              <a:rPr lang="en-US" dirty="0">
                <a:latin typeface="Times New Roman" pitchFamily="-110" charset="0"/>
                <a:ea typeface="ＭＳ Ｐゴシック" pitchFamily="-110" charset="-128"/>
                <a:cs typeface="ＭＳ Ｐゴシック" pitchFamily="-110" charset="-128"/>
              </a:rPr>
              <a:t>The most commonly used symmetric encryption algorithms are block ciphers. A block cipher processes the plaintext input in fixed-size blocks and produces a block of </a:t>
            </a:r>
            <a:r>
              <a:rPr lang="en-US" dirty="0" err="1">
                <a:latin typeface="Times New Roman" pitchFamily="-110" charset="0"/>
                <a:ea typeface="ＭＳ Ｐゴシック" pitchFamily="-110" charset="-128"/>
                <a:cs typeface="ＭＳ Ｐゴシック" pitchFamily="-110" charset="-128"/>
              </a:rPr>
              <a:t>ciphertext</a:t>
            </a:r>
            <a:r>
              <a:rPr lang="en-US" dirty="0">
                <a:latin typeface="Times New Roman" pitchFamily="-110" charset="0"/>
                <a:ea typeface="ＭＳ Ｐゴシック" pitchFamily="-110" charset="-128"/>
                <a:cs typeface="ＭＳ Ｐゴシック" pitchFamily="-110" charset="-128"/>
              </a:rPr>
              <a:t> of equal size for each plaintext block. The algorithm processes longer plaintext amounts as a series of fixed-size blocks. The most important symmetric algorithms, all of which are block ciphers, are the Data Encryption Standard (DES), triple DES, and the Advanced Encryption Standard (AES); see Table </a:t>
            </a:r>
            <a:r>
              <a:rPr lang="en-US" dirty="0" smtClean="0">
                <a:latin typeface="Times New Roman" pitchFamily="-110" charset="0"/>
                <a:ea typeface="ＭＳ Ｐゴシック" pitchFamily="-110" charset="-128"/>
                <a:cs typeface="ＭＳ Ｐゴシック" pitchFamily="-110" charset="-128"/>
              </a:rPr>
              <a:t>2.1.  </a:t>
            </a:r>
            <a:r>
              <a:rPr lang="en-US" dirty="0">
                <a:latin typeface="Times New Roman" pitchFamily="-110" charset="0"/>
                <a:ea typeface="ＭＳ Ｐゴシック" pitchFamily="-110" charset="-128"/>
                <a:cs typeface="ＭＳ Ｐゴシック" pitchFamily="-110" charset="-128"/>
              </a:rPr>
              <a:t>This subsection provides an overview of these algorithms.  Chapter 20 presents the technical details.</a:t>
            </a:r>
          </a:p>
        </p:txBody>
      </p:sp>
    </p:spTree>
    <p:extLst>
      <p:ext uri="{BB962C8B-B14F-4D97-AF65-F5344CB8AC3E}">
        <p14:creationId xmlns:p14="http://schemas.microsoft.com/office/powerpoint/2010/main" val="180043929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itchFamily="-109" charset="0"/>
                <a:ea typeface="+mn-ea"/>
                <a:cs typeface="+mn-cs"/>
              </a:rPr>
              <a:t>The result is unsettling ( Figure 13.10 ). Clearly, James can only have one salary</a:t>
            </a:r>
          </a:p>
          <a:p>
            <a:r>
              <a:rPr lang="en-US" sz="1200" kern="1200" baseline="0" dirty="0" smtClean="0">
                <a:solidFill>
                  <a:schemeClr val="tx1"/>
                </a:solidFill>
                <a:latin typeface="Arial" pitchFamily="-109" charset="0"/>
                <a:ea typeface="+mn-ea"/>
                <a:cs typeface="+mn-cs"/>
              </a:rPr>
              <a:t>and therefore one of the two rows is false. The motivation for this is to prevent</a:t>
            </a:r>
          </a:p>
          <a:p>
            <a:r>
              <a:rPr lang="en-US" sz="1200" kern="1200" baseline="0" dirty="0" smtClean="0">
                <a:solidFill>
                  <a:schemeClr val="tx1"/>
                </a:solidFill>
                <a:latin typeface="Arial" pitchFamily="-109" charset="0"/>
                <a:ea typeface="+mn-ea"/>
                <a:cs typeface="+mn-cs"/>
              </a:rPr>
              <a:t>inference. If a unrestricted user queries the salary of James in the original database,</a:t>
            </a:r>
          </a:p>
          <a:p>
            <a:r>
              <a:rPr lang="en-US" sz="1200" kern="1200" baseline="0" dirty="0" smtClean="0">
                <a:solidFill>
                  <a:schemeClr val="tx1"/>
                </a:solidFill>
                <a:latin typeface="Arial" pitchFamily="-109" charset="0"/>
                <a:ea typeface="+mn-ea"/>
                <a:cs typeface="+mn-cs"/>
              </a:rPr>
              <a:t>the user’s request is rejected and the user may infer that salary is greater than 50K.</a:t>
            </a:r>
          </a:p>
          <a:p>
            <a:r>
              <a:rPr lang="en-US" sz="1200" kern="1200" baseline="0" dirty="0" smtClean="0">
                <a:solidFill>
                  <a:schemeClr val="tx1"/>
                </a:solidFill>
                <a:latin typeface="Arial" pitchFamily="-109" charset="0"/>
                <a:ea typeface="+mn-ea"/>
                <a:cs typeface="+mn-cs"/>
              </a:rPr>
              <a:t>The inclusion of the “false” row provides a form of cover for the true salary of James.</a:t>
            </a:r>
          </a:p>
          <a:p>
            <a:r>
              <a:rPr lang="en-US" sz="1200" kern="1200" baseline="0" dirty="0" smtClean="0">
                <a:solidFill>
                  <a:schemeClr val="tx1"/>
                </a:solidFill>
                <a:latin typeface="Arial" pitchFamily="-109" charset="0"/>
                <a:ea typeface="+mn-ea"/>
                <a:cs typeface="+mn-cs"/>
              </a:rPr>
              <a:t>Although the approach may appear unsatisfactory, there have been a number of</a:t>
            </a:r>
          </a:p>
          <a:p>
            <a:r>
              <a:rPr lang="en-US" sz="1200" kern="1200" baseline="0" dirty="0" smtClean="0">
                <a:solidFill>
                  <a:schemeClr val="tx1"/>
                </a:solidFill>
                <a:latin typeface="Arial" pitchFamily="-109" charset="0"/>
                <a:ea typeface="+mn-ea"/>
                <a:cs typeface="+mn-cs"/>
              </a:rPr>
              <a:t>designs and implementations of </a:t>
            </a:r>
            <a:r>
              <a:rPr lang="en-US" sz="1200" kern="1200" baseline="0" dirty="0" err="1" smtClean="0">
                <a:solidFill>
                  <a:schemeClr val="tx1"/>
                </a:solidFill>
                <a:latin typeface="Arial" pitchFamily="-109" charset="0"/>
                <a:ea typeface="+mn-ea"/>
                <a:cs typeface="+mn-cs"/>
              </a:rPr>
              <a:t>polyinstantiation</a:t>
            </a:r>
            <a:r>
              <a:rPr lang="en-US" sz="1200" kern="1200" baseline="0" dirty="0" smtClean="0">
                <a:solidFill>
                  <a:schemeClr val="tx1"/>
                </a:solidFill>
                <a:latin typeface="Arial" pitchFamily="-109" charset="0"/>
                <a:ea typeface="+mn-ea"/>
                <a:cs typeface="+mn-cs"/>
              </a:rPr>
              <a:t> [BERT95].</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The problem can be avoided by using a classification granularity of database</a:t>
            </a:r>
          </a:p>
          <a:p>
            <a:r>
              <a:rPr lang="en-US" sz="1200" kern="1200" baseline="0" dirty="0" smtClean="0">
                <a:solidFill>
                  <a:schemeClr val="tx1"/>
                </a:solidFill>
                <a:latin typeface="Arial" pitchFamily="-109" charset="0"/>
                <a:ea typeface="+mn-ea"/>
                <a:cs typeface="+mn-cs"/>
              </a:rPr>
              <a:t>or table, and in many applications, such granularity is all that is needed.</a:t>
            </a:r>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138</a:t>
            </a:fld>
            <a:endParaRPr lang="en-AU"/>
          </a:p>
        </p:txBody>
      </p:sp>
    </p:spTree>
    <p:extLst>
      <p:ext uri="{BB962C8B-B14F-4D97-AF65-F5344CB8AC3E}">
        <p14:creationId xmlns:p14="http://schemas.microsoft.com/office/powerpoint/2010/main" val="291625826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1837EA-EB8D-1B4A-A63E-EDC2133FCB4A}" type="slidenum">
              <a:rPr lang="en-AU"/>
              <a:pPr/>
              <a:t>139</a:t>
            </a:fld>
            <a:endParaRPr lang="en-AU"/>
          </a:p>
        </p:txBody>
      </p:sp>
      <p:sp>
        <p:nvSpPr>
          <p:cNvPr id="256002" name="Rectangle 2"/>
          <p:cNvSpPr>
            <a:spLocks noGrp="1" noRot="1" noChangeAspect="1" noChangeArrowheads="1" noTextEdit="1"/>
          </p:cNvSpPr>
          <p:nvPr>
            <p:ph type="sldImg"/>
          </p:nvPr>
        </p:nvSpPr>
        <p:spPr>
          <a:ln/>
        </p:spPr>
      </p:sp>
      <p:sp>
        <p:nvSpPr>
          <p:cNvPr id="256003" name="Rectangle 3"/>
          <p:cNvSpPr>
            <a:spLocks noGrp="1" noChangeArrowheads="1"/>
          </p:cNvSpPr>
          <p:nvPr>
            <p:ph type="body" idx="1"/>
          </p:nvPr>
        </p:nvSpPr>
        <p:spPr/>
        <p:txBody>
          <a:bodyPr/>
          <a:lstStyle/>
          <a:p>
            <a:r>
              <a:rPr lang="en-US" sz="1200" b="0" kern="1200" baseline="0" dirty="0" smtClean="0">
                <a:solidFill>
                  <a:schemeClr val="tx1"/>
                </a:solidFill>
                <a:latin typeface="Arial" pitchFamily="-109" charset="0"/>
                <a:ea typeface="+mn-ea"/>
                <a:cs typeface="+mn-cs"/>
              </a:rPr>
              <a:t>The trusted platform module (TPM) is a concept being standardized by an industry</a:t>
            </a:r>
          </a:p>
          <a:p>
            <a:r>
              <a:rPr lang="en-US" sz="1200" b="0" kern="1200" baseline="0" dirty="0" smtClean="0">
                <a:solidFill>
                  <a:schemeClr val="tx1"/>
                </a:solidFill>
                <a:latin typeface="Arial" pitchFamily="-109" charset="0"/>
                <a:ea typeface="+mn-ea"/>
                <a:cs typeface="+mn-cs"/>
              </a:rPr>
              <a:t>consortium, the Trusted Computing Group. The TPM is a hardware module that</a:t>
            </a:r>
          </a:p>
          <a:p>
            <a:r>
              <a:rPr lang="en-US" sz="1200" b="0" kern="1200" baseline="0" dirty="0" smtClean="0">
                <a:solidFill>
                  <a:schemeClr val="tx1"/>
                </a:solidFill>
                <a:latin typeface="Arial" pitchFamily="-109" charset="0"/>
                <a:ea typeface="+mn-ea"/>
                <a:cs typeface="+mn-cs"/>
              </a:rPr>
              <a:t>is at the heart of a hardware/software approach to trusted computing. Indeed, the</a:t>
            </a:r>
          </a:p>
          <a:p>
            <a:r>
              <a:rPr lang="en-US" sz="1200" b="0" kern="1200" baseline="0" dirty="0" smtClean="0">
                <a:solidFill>
                  <a:schemeClr val="tx1"/>
                </a:solidFill>
                <a:latin typeface="Arial" pitchFamily="-109" charset="0"/>
                <a:ea typeface="+mn-ea"/>
                <a:cs typeface="+mn-cs"/>
              </a:rPr>
              <a:t>term trusted computing (TC) is now used in the industry to refer to this type of</a:t>
            </a:r>
          </a:p>
          <a:p>
            <a:r>
              <a:rPr lang="en-US" sz="1200" b="0" kern="1200" baseline="0" dirty="0" smtClean="0">
                <a:solidFill>
                  <a:schemeClr val="tx1"/>
                </a:solidFill>
                <a:latin typeface="Arial" pitchFamily="-109" charset="0"/>
                <a:ea typeface="+mn-ea"/>
                <a:cs typeface="+mn-cs"/>
              </a:rPr>
              <a:t>hardware/software approach.</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The TC approach employs a TPM chip in personal computer motherboard</a:t>
            </a:r>
          </a:p>
          <a:p>
            <a:r>
              <a:rPr lang="en-US" sz="1200" b="0" kern="1200" baseline="0" dirty="0" smtClean="0">
                <a:solidFill>
                  <a:schemeClr val="tx1"/>
                </a:solidFill>
                <a:latin typeface="Arial" pitchFamily="-109" charset="0"/>
                <a:ea typeface="+mn-ea"/>
                <a:cs typeface="+mn-cs"/>
              </a:rPr>
              <a:t>or a smart card or integrated into the main processor, together with hardware and</a:t>
            </a:r>
          </a:p>
          <a:p>
            <a:r>
              <a:rPr lang="en-US" sz="1200" b="0" kern="1200" baseline="0" dirty="0" smtClean="0">
                <a:solidFill>
                  <a:schemeClr val="tx1"/>
                </a:solidFill>
                <a:latin typeface="Arial" pitchFamily="-109" charset="0"/>
                <a:ea typeface="+mn-ea"/>
                <a:cs typeface="+mn-cs"/>
              </a:rPr>
              <a:t>software that in some sense has been approved or certified to work with the TPM.</a:t>
            </a:r>
          </a:p>
          <a:p>
            <a:r>
              <a:rPr lang="en-US" sz="1200" b="0" kern="1200" baseline="0" dirty="0" smtClean="0">
                <a:solidFill>
                  <a:schemeClr val="tx1"/>
                </a:solidFill>
                <a:latin typeface="Arial" pitchFamily="-109" charset="0"/>
                <a:ea typeface="+mn-ea"/>
                <a:cs typeface="+mn-cs"/>
              </a:rPr>
              <a:t>We can briefly describe the TC approach as follows. The TPM generates keys that</a:t>
            </a:r>
          </a:p>
          <a:p>
            <a:r>
              <a:rPr lang="en-US" sz="1200" b="0" kern="1200" baseline="0" dirty="0" smtClean="0">
                <a:solidFill>
                  <a:schemeClr val="tx1"/>
                </a:solidFill>
                <a:latin typeface="Arial" pitchFamily="-109" charset="0"/>
                <a:ea typeface="+mn-ea"/>
                <a:cs typeface="+mn-cs"/>
              </a:rPr>
              <a:t>it shares with vulnerable components that pass data around the system, such as</a:t>
            </a:r>
          </a:p>
          <a:p>
            <a:r>
              <a:rPr lang="en-US" sz="1200" b="0" kern="1200" baseline="0" dirty="0" smtClean="0">
                <a:solidFill>
                  <a:schemeClr val="tx1"/>
                </a:solidFill>
                <a:latin typeface="Arial" pitchFamily="-109" charset="0"/>
                <a:ea typeface="+mn-ea"/>
                <a:cs typeface="+mn-cs"/>
              </a:rPr>
              <a:t>storage devices, memory components, and audio/visual hardware. The keys can be</a:t>
            </a:r>
          </a:p>
          <a:p>
            <a:r>
              <a:rPr lang="en-US" sz="1200" b="0" kern="1200" baseline="0" dirty="0" smtClean="0">
                <a:solidFill>
                  <a:schemeClr val="tx1"/>
                </a:solidFill>
                <a:latin typeface="Arial" pitchFamily="-109" charset="0"/>
                <a:ea typeface="+mn-ea"/>
                <a:cs typeface="+mn-cs"/>
              </a:rPr>
              <a:t>used to encrypt the data that flow throughout the machine. The TPM also works</a:t>
            </a:r>
          </a:p>
          <a:p>
            <a:r>
              <a:rPr lang="en-US" sz="1200" b="0" kern="1200" baseline="0" dirty="0" smtClean="0">
                <a:solidFill>
                  <a:schemeClr val="tx1"/>
                </a:solidFill>
                <a:latin typeface="Arial" pitchFamily="-109" charset="0"/>
                <a:ea typeface="+mn-ea"/>
                <a:cs typeface="+mn-cs"/>
              </a:rPr>
              <a:t>with TC-enabled software, including the OS and applications. The software can be</a:t>
            </a:r>
          </a:p>
          <a:p>
            <a:r>
              <a:rPr lang="en-US" sz="1200" b="0" kern="1200" baseline="0" dirty="0" smtClean="0">
                <a:solidFill>
                  <a:schemeClr val="tx1"/>
                </a:solidFill>
                <a:latin typeface="Arial" pitchFamily="-109" charset="0"/>
                <a:ea typeface="+mn-ea"/>
                <a:cs typeface="+mn-cs"/>
              </a:rPr>
              <a:t>assured that the data it receives are trustworthy, and the system can be assured that</a:t>
            </a:r>
          </a:p>
          <a:p>
            <a:r>
              <a:rPr lang="en-US" sz="1200" b="0" kern="1200" baseline="0" dirty="0" smtClean="0">
                <a:solidFill>
                  <a:schemeClr val="tx1"/>
                </a:solidFill>
                <a:latin typeface="Arial" pitchFamily="-109" charset="0"/>
                <a:ea typeface="+mn-ea"/>
                <a:cs typeface="+mn-cs"/>
              </a:rPr>
              <a:t>the software itself is trustworthy.</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To achieve these features, TC provides three basic services: authenticated</a:t>
            </a:r>
          </a:p>
          <a:p>
            <a:r>
              <a:rPr lang="en-US" sz="1200" b="0" kern="1200" baseline="0" dirty="0" smtClean="0">
                <a:solidFill>
                  <a:schemeClr val="tx1"/>
                </a:solidFill>
                <a:latin typeface="Arial" pitchFamily="-109" charset="0"/>
                <a:ea typeface="+mn-ea"/>
                <a:cs typeface="+mn-cs"/>
              </a:rPr>
              <a:t>boot, certification, and encryption.</a:t>
            </a:r>
            <a:endParaRPr lang="en-US" b="0" dirty="0">
              <a:latin typeface="Times New Roman" pitchFamily="-109" charset="0"/>
            </a:endParaRPr>
          </a:p>
        </p:txBody>
      </p:sp>
    </p:spTree>
    <p:extLst>
      <p:ext uri="{BB962C8B-B14F-4D97-AF65-F5344CB8AC3E}">
        <p14:creationId xmlns:p14="http://schemas.microsoft.com/office/powerpoint/2010/main" val="350948458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879EBB-5DAD-144C-BE9F-85407B4AB773}" type="slidenum">
              <a:rPr lang="en-AU"/>
              <a:pPr/>
              <a:t>140</a:t>
            </a:fld>
            <a:endParaRPr lang="en-AU"/>
          </a:p>
        </p:txBody>
      </p:sp>
      <p:sp>
        <p:nvSpPr>
          <p:cNvPr id="264194" name="Rectangle 2"/>
          <p:cNvSpPr>
            <a:spLocks noGrp="1" noRot="1" noChangeAspect="1" noChangeArrowheads="1" noTextEdit="1"/>
          </p:cNvSpPr>
          <p:nvPr>
            <p:ph type="sldImg"/>
          </p:nvPr>
        </p:nvSpPr>
        <p:spPr>
          <a:ln/>
        </p:spPr>
      </p:sp>
      <p:sp>
        <p:nvSpPr>
          <p:cNvPr id="264195" name="Rectangle 3"/>
          <p:cNvSpPr>
            <a:spLocks noGrp="1" noChangeArrowheads="1"/>
          </p:cNvSpPr>
          <p:nvPr>
            <p:ph type="body" idx="1"/>
          </p:nvPr>
        </p:nvSpPr>
        <p:spPr/>
        <p:txBody>
          <a:bodyPr/>
          <a:lstStyle/>
          <a:p>
            <a:r>
              <a:rPr lang="en-US" sz="1200" b="0" kern="1200" baseline="0" dirty="0" smtClean="0">
                <a:solidFill>
                  <a:schemeClr val="tx1"/>
                </a:solidFill>
                <a:latin typeface="Arial" pitchFamily="-109" charset="0"/>
                <a:ea typeface="+mn-ea"/>
                <a:cs typeface="+mn-cs"/>
              </a:rPr>
              <a:t>Figure 13.11 , based on the most recent TPM specification, is a block diagram of the</a:t>
            </a:r>
          </a:p>
          <a:p>
            <a:r>
              <a:rPr lang="en-US" sz="1200" b="0" kern="1200" baseline="0" dirty="0" smtClean="0">
                <a:solidFill>
                  <a:schemeClr val="tx1"/>
                </a:solidFill>
                <a:latin typeface="Arial" pitchFamily="-109" charset="0"/>
                <a:ea typeface="+mn-ea"/>
                <a:cs typeface="+mn-cs"/>
              </a:rPr>
              <a:t>functional components of the TPM. These are as follows:</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 I/O: All commands enter and exit through the I/O component, which provides</a:t>
            </a:r>
          </a:p>
          <a:p>
            <a:r>
              <a:rPr lang="en-US" sz="1200" b="0" kern="1200" baseline="0" dirty="0" smtClean="0">
                <a:solidFill>
                  <a:schemeClr val="tx1"/>
                </a:solidFill>
                <a:latin typeface="Arial" pitchFamily="-109" charset="0"/>
                <a:ea typeface="+mn-ea"/>
                <a:cs typeface="+mn-cs"/>
              </a:rPr>
              <a:t>communication with the other TPM components.</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 Cryptographic co-processor: Includes a processor that is specialized for</a:t>
            </a:r>
          </a:p>
          <a:p>
            <a:r>
              <a:rPr lang="en-US" sz="1200" b="0" kern="1200" baseline="0" dirty="0" smtClean="0">
                <a:solidFill>
                  <a:schemeClr val="tx1"/>
                </a:solidFill>
                <a:latin typeface="Arial" pitchFamily="-109" charset="0"/>
                <a:ea typeface="+mn-ea"/>
                <a:cs typeface="+mn-cs"/>
              </a:rPr>
              <a:t>encryption and related processing. The specific cryptographic algorithms</a:t>
            </a:r>
          </a:p>
          <a:p>
            <a:r>
              <a:rPr lang="en-US" sz="1200" b="0" kern="1200" baseline="0" dirty="0" smtClean="0">
                <a:solidFill>
                  <a:schemeClr val="tx1"/>
                </a:solidFill>
                <a:latin typeface="Arial" pitchFamily="-109" charset="0"/>
                <a:ea typeface="+mn-ea"/>
                <a:cs typeface="+mn-cs"/>
              </a:rPr>
              <a:t>implemented by this component include RSA encryption/decryption,</a:t>
            </a:r>
          </a:p>
          <a:p>
            <a:r>
              <a:rPr lang="en-US" sz="1200" b="0" kern="1200" baseline="0" dirty="0" smtClean="0">
                <a:solidFill>
                  <a:schemeClr val="tx1"/>
                </a:solidFill>
                <a:latin typeface="Arial" pitchFamily="-109" charset="0"/>
                <a:ea typeface="+mn-ea"/>
                <a:cs typeface="+mn-cs"/>
              </a:rPr>
              <a:t>RSA-based digital signatures, and symmetric encryption.</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 Key generation: Creates RSA public/private key pairs and symmetric keys.</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 HMAC engine: This algorithm is used in various authentication protocols.</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 Random number generator (RNG): This component produces random numbers</a:t>
            </a:r>
          </a:p>
          <a:p>
            <a:r>
              <a:rPr lang="en-US" sz="1200" b="0" kern="1200" baseline="0" dirty="0" smtClean="0">
                <a:solidFill>
                  <a:schemeClr val="tx1"/>
                </a:solidFill>
                <a:latin typeface="Arial" pitchFamily="-109" charset="0"/>
                <a:ea typeface="+mn-ea"/>
                <a:cs typeface="+mn-cs"/>
              </a:rPr>
              <a:t>used in a variety of cryptographic algorithms, including key generation, random</a:t>
            </a:r>
          </a:p>
          <a:p>
            <a:r>
              <a:rPr lang="en-US" sz="1200" b="0" kern="1200" baseline="0" dirty="0" smtClean="0">
                <a:solidFill>
                  <a:schemeClr val="tx1"/>
                </a:solidFill>
                <a:latin typeface="Arial" pitchFamily="-109" charset="0"/>
                <a:ea typeface="+mn-ea"/>
                <a:cs typeface="+mn-cs"/>
              </a:rPr>
              <a:t>values in digital signatures, and </a:t>
            </a:r>
            <a:r>
              <a:rPr lang="en-US" sz="1200" b="0" kern="1200" baseline="0" dirty="0" err="1" smtClean="0">
                <a:solidFill>
                  <a:schemeClr val="tx1"/>
                </a:solidFill>
                <a:latin typeface="Arial" pitchFamily="-109" charset="0"/>
                <a:ea typeface="+mn-ea"/>
                <a:cs typeface="+mn-cs"/>
              </a:rPr>
              <a:t>nonces</a:t>
            </a:r>
            <a:r>
              <a:rPr lang="en-US" sz="1200" b="0" kern="1200" baseline="0" dirty="0" smtClean="0">
                <a:solidFill>
                  <a:schemeClr val="tx1"/>
                </a:solidFill>
                <a:latin typeface="Arial" pitchFamily="-109" charset="0"/>
                <a:ea typeface="+mn-ea"/>
                <a:cs typeface="+mn-cs"/>
              </a:rPr>
              <a:t>. A nonce is a random number used once,</a:t>
            </a:r>
          </a:p>
          <a:p>
            <a:r>
              <a:rPr lang="en-US" sz="1200" b="0" kern="1200" baseline="0" dirty="0" smtClean="0">
                <a:solidFill>
                  <a:schemeClr val="tx1"/>
                </a:solidFill>
                <a:latin typeface="Arial" pitchFamily="-109" charset="0"/>
                <a:ea typeface="+mn-ea"/>
                <a:cs typeface="+mn-cs"/>
              </a:rPr>
              <a:t>as in a challenge protocol. The RNG uses a hardware source of randomness</a:t>
            </a:r>
          </a:p>
          <a:p>
            <a:r>
              <a:rPr lang="en-US" sz="1200" b="0" kern="1200" baseline="0" dirty="0" smtClean="0">
                <a:solidFill>
                  <a:schemeClr val="tx1"/>
                </a:solidFill>
                <a:latin typeface="Arial" pitchFamily="-109" charset="0"/>
                <a:ea typeface="+mn-ea"/>
                <a:cs typeface="+mn-cs"/>
              </a:rPr>
              <a:t>(manufacturer specific) and does not rely on a software algorithm that produces</a:t>
            </a:r>
          </a:p>
          <a:p>
            <a:r>
              <a:rPr lang="en-US" sz="1200" b="0" kern="1200" baseline="0" dirty="0" smtClean="0">
                <a:solidFill>
                  <a:schemeClr val="tx1"/>
                </a:solidFill>
                <a:latin typeface="Arial" pitchFamily="-109" charset="0"/>
                <a:ea typeface="+mn-ea"/>
                <a:cs typeface="+mn-cs"/>
              </a:rPr>
              <a:t>pseudo random numbers.</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SHA-1 engine: This component implements the SHA algorithm, which is used</a:t>
            </a:r>
          </a:p>
          <a:p>
            <a:r>
              <a:rPr lang="en-US" sz="1200" b="0" kern="1200" baseline="0" dirty="0" smtClean="0">
                <a:solidFill>
                  <a:schemeClr val="tx1"/>
                </a:solidFill>
                <a:latin typeface="Arial" pitchFamily="-109" charset="0"/>
                <a:ea typeface="+mn-ea"/>
                <a:cs typeface="+mn-cs"/>
              </a:rPr>
              <a:t>in digital signatures and the HMAC algorithm.</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 Power detection: Manages the TPM power states in conjunction with the</a:t>
            </a:r>
          </a:p>
          <a:p>
            <a:r>
              <a:rPr lang="en-US" sz="1200" b="0" kern="1200" baseline="0" dirty="0" smtClean="0">
                <a:solidFill>
                  <a:schemeClr val="tx1"/>
                </a:solidFill>
                <a:latin typeface="Arial" pitchFamily="-109" charset="0"/>
                <a:ea typeface="+mn-ea"/>
                <a:cs typeface="+mn-cs"/>
              </a:rPr>
              <a:t>platform power states.</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 Opt-in: Provides secure mechanisms to allow the TPM to be enabled or</a:t>
            </a:r>
          </a:p>
          <a:p>
            <a:r>
              <a:rPr lang="en-US" sz="1200" b="0" kern="1200" baseline="0" dirty="0" smtClean="0">
                <a:solidFill>
                  <a:schemeClr val="tx1"/>
                </a:solidFill>
                <a:latin typeface="Arial" pitchFamily="-109" charset="0"/>
                <a:ea typeface="+mn-ea"/>
                <a:cs typeface="+mn-cs"/>
              </a:rPr>
              <a:t>disabled at the customer/user’s discretion.</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 Execution engine: Runs program code to execute the TPM commands</a:t>
            </a:r>
          </a:p>
          <a:p>
            <a:r>
              <a:rPr lang="en-US" sz="1200" b="0" kern="1200" baseline="0" dirty="0" smtClean="0">
                <a:solidFill>
                  <a:schemeClr val="tx1"/>
                </a:solidFill>
                <a:latin typeface="Arial" pitchFamily="-109" charset="0"/>
                <a:ea typeface="+mn-ea"/>
                <a:cs typeface="+mn-cs"/>
              </a:rPr>
              <a:t>received from the I/O port.</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 Nonvolatile memory: Used to store persistent identity and state parameters</a:t>
            </a:r>
          </a:p>
          <a:p>
            <a:r>
              <a:rPr lang="en-US" sz="1200" b="0" kern="1200" baseline="0" dirty="0" smtClean="0">
                <a:solidFill>
                  <a:schemeClr val="tx1"/>
                </a:solidFill>
                <a:latin typeface="Arial" pitchFamily="-109" charset="0"/>
                <a:ea typeface="+mn-ea"/>
                <a:cs typeface="+mn-cs"/>
              </a:rPr>
              <a:t>for this TPM.</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 Volatile memory: Temporary storage for execution functions, plus storage</a:t>
            </a:r>
          </a:p>
          <a:p>
            <a:r>
              <a:rPr lang="en-US" sz="1200" b="0" kern="1200" baseline="0" dirty="0" smtClean="0">
                <a:solidFill>
                  <a:schemeClr val="tx1"/>
                </a:solidFill>
                <a:latin typeface="Arial" pitchFamily="-109" charset="0"/>
                <a:ea typeface="+mn-ea"/>
                <a:cs typeface="+mn-cs"/>
              </a:rPr>
              <a:t>of volatile parameters, such as current TPM state, cryptographic keys, and</a:t>
            </a:r>
          </a:p>
          <a:p>
            <a:r>
              <a:rPr lang="en-US" sz="1200" b="0" kern="1200" baseline="0" dirty="0" smtClean="0">
                <a:solidFill>
                  <a:schemeClr val="tx1"/>
                </a:solidFill>
                <a:latin typeface="Arial" pitchFamily="-109" charset="0"/>
                <a:ea typeface="+mn-ea"/>
                <a:cs typeface="+mn-cs"/>
              </a:rPr>
              <a:t>session information.</a:t>
            </a:r>
            <a:endParaRPr lang="en-US" b="0" dirty="0">
              <a:latin typeface="Times New Roman" pitchFamily="-109" charset="0"/>
            </a:endParaRPr>
          </a:p>
        </p:txBody>
      </p:sp>
    </p:spTree>
    <p:extLst>
      <p:ext uri="{BB962C8B-B14F-4D97-AF65-F5344CB8AC3E}">
        <p14:creationId xmlns:p14="http://schemas.microsoft.com/office/powerpoint/2010/main" val="3989712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741D161F-7245-BE4F-9C02-B359E60FBFCD}" type="slidenum">
              <a:rPr lang="en-AU">
                <a:latin typeface="Arial" pitchFamily="-110" charset="0"/>
              </a:rPr>
              <a:pPr/>
              <a:t>14</a:t>
            </a:fld>
            <a:endParaRPr lang="en-AU">
              <a:latin typeface="Arial" pitchFamily="-110"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r>
              <a:rPr lang="en-US" altLang="zh-CN" sz="1200" b="0" i="0" kern="1200" dirty="0" smtClean="0">
                <a:solidFill>
                  <a:schemeClr val="tx1"/>
                </a:solidFill>
                <a:effectLst/>
                <a:latin typeface="Arial" pitchFamily="-108" charset="0"/>
                <a:ea typeface="ＭＳ Ｐゴシック" pitchFamily="33" charset="-128"/>
                <a:cs typeface="ＭＳ Ｐゴシック" pitchFamily="33" charset="-128"/>
              </a:rPr>
              <a:t>Federal Information Processing Standards Publications (FIPS PUBS)</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The most widely used encryption scheme is based</a:t>
            </a:r>
          </a:p>
          <a:p>
            <a:r>
              <a:rPr lang="en-US" dirty="0" smtClean="0">
                <a:latin typeface="Arial" pitchFamily="-110" charset="0"/>
                <a:ea typeface="ＭＳ Ｐゴシック" pitchFamily="-110" charset="-128"/>
                <a:cs typeface="ＭＳ Ｐゴシック" pitchFamily="-110" charset="-128"/>
              </a:rPr>
              <a:t>on the Data Encryption Standard (DES) adopted in 1977 by the National Bureau</a:t>
            </a:r>
          </a:p>
          <a:p>
            <a:r>
              <a:rPr lang="en-US" dirty="0" smtClean="0">
                <a:latin typeface="Arial" pitchFamily="-110" charset="0"/>
                <a:ea typeface="ＭＳ Ｐゴシック" pitchFamily="-110" charset="-128"/>
                <a:cs typeface="ＭＳ Ｐゴシック" pitchFamily="-110" charset="-128"/>
              </a:rPr>
              <a:t>of Standards, now the National Institute of Standards and Technology (NIST), as</a:t>
            </a:r>
          </a:p>
          <a:p>
            <a:r>
              <a:rPr lang="en-US" dirty="0" smtClean="0">
                <a:latin typeface="Arial" pitchFamily="-110" charset="0"/>
                <a:ea typeface="ＭＳ Ｐゴシック" pitchFamily="-110" charset="-128"/>
                <a:cs typeface="ＭＳ Ｐゴシック" pitchFamily="-110" charset="-128"/>
              </a:rPr>
              <a:t>Federal Information Processing Standard 46 (FIPS PUB 46). The algorithm itself is</a:t>
            </a:r>
          </a:p>
          <a:p>
            <a:r>
              <a:rPr lang="en-US" dirty="0" smtClean="0">
                <a:latin typeface="Arial" pitchFamily="-110" charset="0"/>
                <a:ea typeface="ＭＳ Ｐゴシック" pitchFamily="-110" charset="-128"/>
                <a:cs typeface="ＭＳ Ｐゴシック" pitchFamily="-110" charset="-128"/>
              </a:rPr>
              <a:t>referred to as the Data Encryption Algorithm (DEA). DES takes a plaintext block</a:t>
            </a:r>
          </a:p>
          <a:p>
            <a:r>
              <a:rPr lang="en-US" dirty="0" smtClean="0">
                <a:latin typeface="Arial" pitchFamily="-110" charset="0"/>
                <a:ea typeface="ＭＳ Ｐゴシック" pitchFamily="-110" charset="-128"/>
                <a:cs typeface="ＭＳ Ｐゴシック" pitchFamily="-110" charset="-128"/>
              </a:rPr>
              <a:t>of 64 bits and a key of 56 bits, to produce a </a:t>
            </a:r>
            <a:r>
              <a:rPr lang="en-US" dirty="0" err="1" smtClean="0">
                <a:latin typeface="Arial" pitchFamily="-110" charset="0"/>
                <a:ea typeface="ＭＳ Ｐゴシック" pitchFamily="-110" charset="-128"/>
                <a:cs typeface="ＭＳ Ｐゴシック" pitchFamily="-110" charset="-128"/>
              </a:rPr>
              <a:t>ciphertext</a:t>
            </a:r>
            <a:r>
              <a:rPr lang="en-US" dirty="0" smtClean="0">
                <a:latin typeface="Arial" pitchFamily="-110" charset="0"/>
                <a:ea typeface="ＭＳ Ｐゴシック" pitchFamily="-110" charset="-128"/>
                <a:cs typeface="ＭＳ Ｐゴシック" pitchFamily="-110" charset="-128"/>
              </a:rPr>
              <a:t> block of 64 bits.</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Concerns about the strength of DES fall into two categories: concerns about</a:t>
            </a:r>
          </a:p>
          <a:p>
            <a:r>
              <a:rPr lang="en-US" dirty="0" smtClean="0">
                <a:latin typeface="Arial" pitchFamily="-110" charset="0"/>
                <a:ea typeface="ＭＳ Ｐゴシック" pitchFamily="-110" charset="-128"/>
                <a:cs typeface="ＭＳ Ｐゴシック" pitchFamily="-110" charset="-128"/>
              </a:rPr>
              <a:t>the algorithm itself and concerns about the use of a 56-bit key. The first concern</a:t>
            </a:r>
          </a:p>
          <a:p>
            <a:r>
              <a:rPr lang="en-US" dirty="0" smtClean="0">
                <a:latin typeface="Arial" pitchFamily="-110" charset="0"/>
                <a:ea typeface="ＭＳ Ｐゴシック" pitchFamily="-110" charset="-128"/>
                <a:cs typeface="ＭＳ Ｐゴシック" pitchFamily="-110" charset="-128"/>
              </a:rPr>
              <a:t>refers to the possibility that cryptanalysis is possible by exploiting the characteristics</a:t>
            </a:r>
          </a:p>
          <a:p>
            <a:r>
              <a:rPr lang="en-US" dirty="0" smtClean="0">
                <a:latin typeface="Arial" pitchFamily="-110" charset="0"/>
                <a:ea typeface="ＭＳ Ｐゴシック" pitchFamily="-110" charset="-128"/>
                <a:cs typeface="ＭＳ Ｐゴシック" pitchFamily="-110" charset="-128"/>
              </a:rPr>
              <a:t>of the DES algorithm. Over the years, there have been numerous attempts to find</a:t>
            </a:r>
          </a:p>
          <a:p>
            <a:r>
              <a:rPr lang="en-US" dirty="0" smtClean="0">
                <a:latin typeface="Arial" pitchFamily="-110" charset="0"/>
                <a:ea typeface="ＭＳ Ｐゴシック" pitchFamily="-110" charset="-128"/>
                <a:cs typeface="ＭＳ Ｐゴシック" pitchFamily="-110" charset="-128"/>
              </a:rPr>
              <a:t>and exploit weaknesses in the algorithm, making DES the most-studied encryption</a:t>
            </a:r>
          </a:p>
          <a:p>
            <a:r>
              <a:rPr lang="en-US" dirty="0" smtClean="0">
                <a:latin typeface="Arial" pitchFamily="-110" charset="0"/>
                <a:ea typeface="ＭＳ Ｐゴシック" pitchFamily="-110" charset="-128"/>
                <a:cs typeface="ＭＳ Ｐゴシック" pitchFamily="-110" charset="-128"/>
              </a:rPr>
              <a:t>algorithm in existence. Despite numerous approaches, no one has so far reported a</a:t>
            </a:r>
          </a:p>
          <a:p>
            <a:r>
              <a:rPr lang="en-US" dirty="0" smtClean="0">
                <a:latin typeface="Arial" pitchFamily="-110" charset="0"/>
                <a:ea typeface="ＭＳ Ｐゴシック" pitchFamily="-110" charset="-128"/>
                <a:cs typeface="ＭＳ Ｐゴシック" pitchFamily="-110" charset="-128"/>
              </a:rPr>
              <a:t>fatal weakness in DES.</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A more serious concern is key length. With a key length of 56 bits, there are 2^56</a:t>
            </a:r>
          </a:p>
          <a:p>
            <a:r>
              <a:rPr lang="en-US" dirty="0" smtClean="0">
                <a:latin typeface="Arial" pitchFamily="-110" charset="0"/>
                <a:ea typeface="ＭＳ Ｐゴシック" pitchFamily="-110" charset="-128"/>
                <a:cs typeface="ＭＳ Ｐゴシック" pitchFamily="-110" charset="-128"/>
              </a:rPr>
              <a:t>possible keys, which is approximately 7.2</a:t>
            </a:r>
            <a:r>
              <a:rPr lang="en-US" altLang="zh-CN" dirty="0" smtClean="0">
                <a:latin typeface="Arial" pitchFamily="-110" charset="0"/>
                <a:ea typeface="ＭＳ Ｐゴシック" pitchFamily="-110" charset="-128"/>
                <a:cs typeface="ＭＳ Ｐゴシック" pitchFamily="-110" charset="-128"/>
              </a:rPr>
              <a:t>x</a:t>
            </a:r>
            <a:r>
              <a:rPr lang="en-US" dirty="0" smtClean="0">
                <a:latin typeface="Arial" pitchFamily="-110" charset="0"/>
                <a:ea typeface="ＭＳ Ｐゴシック" pitchFamily="-110" charset="-128"/>
                <a:cs typeface="ＭＳ Ｐゴシック" pitchFamily="-110" charset="-128"/>
              </a:rPr>
              <a:t>10^16 keys. Thus, on the face of it, a brute-force</a:t>
            </a:r>
          </a:p>
          <a:p>
            <a:r>
              <a:rPr lang="en-US" dirty="0" smtClean="0">
                <a:latin typeface="Arial" pitchFamily="-110" charset="0"/>
                <a:ea typeface="ＭＳ Ｐゴシック" pitchFamily="-110" charset="-128"/>
                <a:cs typeface="ＭＳ Ｐゴシック" pitchFamily="-110" charset="-128"/>
              </a:rPr>
              <a:t>attack appears impractical. Assuming that, on average, half the key space has</a:t>
            </a:r>
          </a:p>
          <a:p>
            <a:r>
              <a:rPr lang="en-US" dirty="0" smtClean="0">
                <a:latin typeface="Arial" pitchFamily="-110" charset="0"/>
                <a:ea typeface="ＭＳ Ｐゴシック" pitchFamily="-110" charset="-128"/>
                <a:cs typeface="ＭＳ Ｐゴシック" pitchFamily="-110" charset="-128"/>
              </a:rPr>
              <a:t>to be searched, a single machine performing one DES encryption per micro second</a:t>
            </a:r>
          </a:p>
          <a:p>
            <a:r>
              <a:rPr lang="en-US" dirty="0" smtClean="0">
                <a:latin typeface="Arial" pitchFamily="-110" charset="0"/>
                <a:ea typeface="ＭＳ Ｐゴシック" pitchFamily="-110" charset="-128"/>
                <a:cs typeface="ＭＳ Ｐゴシック" pitchFamily="-110" charset="-128"/>
              </a:rPr>
              <a:t>would take more than a thousand years (see Table 2.1) to break the cipher.</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However, the assumption of one encryption per microsecond is overly conservative.</a:t>
            </a:r>
          </a:p>
          <a:p>
            <a:r>
              <a:rPr lang="en-US" dirty="0" smtClean="0">
                <a:latin typeface="Arial" pitchFamily="-110" charset="0"/>
                <a:ea typeface="ＭＳ Ｐゴシック" pitchFamily="-110" charset="-128"/>
                <a:cs typeface="ＭＳ Ｐゴシック" pitchFamily="-110" charset="-128"/>
              </a:rPr>
              <a:t>DES finally and definitively proved insecure in July 1998, when the</a:t>
            </a:r>
          </a:p>
          <a:p>
            <a:r>
              <a:rPr lang="en-US" dirty="0" smtClean="0">
                <a:latin typeface="Arial" pitchFamily="-110" charset="0"/>
                <a:ea typeface="ＭＳ Ｐゴシック" pitchFamily="-110" charset="-128"/>
                <a:cs typeface="ＭＳ Ｐゴシック" pitchFamily="-110" charset="-128"/>
              </a:rPr>
              <a:t>Electronic Frontier Foundation (EFF) announced that it had broken a DES encryption</a:t>
            </a:r>
          </a:p>
          <a:p>
            <a:r>
              <a:rPr lang="en-US" dirty="0" smtClean="0">
                <a:latin typeface="Arial" pitchFamily="-110" charset="0"/>
                <a:ea typeface="ＭＳ Ｐゴシック" pitchFamily="-110" charset="-128"/>
                <a:cs typeface="ＭＳ Ｐゴシック" pitchFamily="-110" charset="-128"/>
              </a:rPr>
              <a:t>using a special-purpose “DES cracker” machine that was built for less than</a:t>
            </a:r>
          </a:p>
          <a:p>
            <a:r>
              <a:rPr lang="en-US" dirty="0" smtClean="0">
                <a:latin typeface="Arial" pitchFamily="-110" charset="0"/>
                <a:ea typeface="ＭＳ Ｐゴシック" pitchFamily="-110" charset="-128"/>
                <a:cs typeface="ＭＳ Ｐゴシック" pitchFamily="-110" charset="-128"/>
              </a:rPr>
              <a:t>$250,000. The attack took less than three days. The EFF has published a detailed</a:t>
            </a:r>
          </a:p>
          <a:p>
            <a:r>
              <a:rPr lang="en-US" dirty="0" smtClean="0">
                <a:latin typeface="Arial" pitchFamily="-110" charset="0"/>
                <a:ea typeface="ＭＳ Ｐゴシック" pitchFamily="-110" charset="-128"/>
                <a:cs typeface="ＭＳ Ｐゴシック" pitchFamily="-110" charset="-128"/>
              </a:rPr>
              <a:t>description of the machine, enabling others to build their own cracker [EFF98].</a:t>
            </a:r>
          </a:p>
          <a:p>
            <a:r>
              <a:rPr lang="en-US" dirty="0" smtClean="0">
                <a:latin typeface="Arial" pitchFamily="-110" charset="0"/>
                <a:ea typeface="ＭＳ Ｐゴシック" pitchFamily="-110" charset="-128"/>
                <a:cs typeface="ＭＳ Ｐゴシック" pitchFamily="-110" charset="-128"/>
              </a:rPr>
              <a:t>And, of course, hardware prices will continue to drop as speeds increase, making</a:t>
            </a:r>
          </a:p>
          <a:p>
            <a:r>
              <a:rPr lang="en-US" dirty="0" smtClean="0">
                <a:latin typeface="Arial" pitchFamily="-110" charset="0"/>
                <a:ea typeface="ＭＳ Ｐゴシック" pitchFamily="-110" charset="-128"/>
                <a:cs typeface="ＭＳ Ｐゴシック" pitchFamily="-110" charset="-128"/>
              </a:rPr>
              <a:t>DES virtually worthless.</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It is important to note that there is more to a key-search attack than simply running</a:t>
            </a:r>
          </a:p>
          <a:p>
            <a:r>
              <a:rPr lang="en-US" dirty="0" smtClean="0">
                <a:latin typeface="Arial" pitchFamily="-110" charset="0"/>
                <a:ea typeface="ＭＳ Ｐゴシック" pitchFamily="-110" charset="-128"/>
                <a:cs typeface="ＭＳ Ｐゴシック" pitchFamily="-110" charset="-128"/>
              </a:rPr>
              <a:t>through all possible keys. Unless known plaintext is provided, the analyst must</a:t>
            </a:r>
          </a:p>
          <a:p>
            <a:r>
              <a:rPr lang="en-US" dirty="0" smtClean="0">
                <a:latin typeface="Arial" pitchFamily="-110" charset="0"/>
                <a:ea typeface="ＭＳ Ｐゴシック" pitchFamily="-110" charset="-128"/>
                <a:cs typeface="ＭＳ Ｐゴシック" pitchFamily="-110" charset="-128"/>
              </a:rPr>
              <a:t>be able to recognize plaintext as plaintext. If the message is just plain text in English,</a:t>
            </a:r>
          </a:p>
          <a:p>
            <a:r>
              <a:rPr lang="en-US" dirty="0" smtClean="0">
                <a:latin typeface="Arial" pitchFamily="-110" charset="0"/>
                <a:ea typeface="ＭＳ Ｐゴシック" pitchFamily="-110" charset="-128"/>
                <a:cs typeface="ＭＳ Ｐゴシック" pitchFamily="-110" charset="-128"/>
              </a:rPr>
              <a:t>then the result pops out easily, although the task of recognizing English would have to</a:t>
            </a:r>
          </a:p>
          <a:p>
            <a:r>
              <a:rPr lang="en-US" dirty="0" smtClean="0">
                <a:latin typeface="Arial" pitchFamily="-110" charset="0"/>
                <a:ea typeface="ＭＳ Ｐゴシック" pitchFamily="-110" charset="-128"/>
                <a:cs typeface="ＭＳ Ｐゴシック" pitchFamily="-110" charset="-128"/>
              </a:rPr>
              <a:t>be automated. If the text message has been compressed before encryption, then recognition</a:t>
            </a:r>
          </a:p>
          <a:p>
            <a:r>
              <a:rPr lang="en-US" dirty="0" smtClean="0">
                <a:latin typeface="Arial" pitchFamily="-110" charset="0"/>
                <a:ea typeface="ＭＳ Ｐゴシック" pitchFamily="-110" charset="-128"/>
                <a:cs typeface="ＭＳ Ｐゴシック" pitchFamily="-110" charset="-128"/>
              </a:rPr>
              <a:t>is more difficult. And if the message is some more general type of data, such</a:t>
            </a:r>
          </a:p>
          <a:p>
            <a:r>
              <a:rPr lang="en-US" dirty="0" smtClean="0">
                <a:latin typeface="Arial" pitchFamily="-110" charset="0"/>
                <a:ea typeface="ＭＳ Ｐゴシック" pitchFamily="-110" charset="-128"/>
                <a:cs typeface="ＭＳ Ｐゴシック" pitchFamily="-110" charset="-128"/>
              </a:rPr>
              <a:t>as a numerical file, and this has been compressed, the problem becomes even more</a:t>
            </a:r>
          </a:p>
          <a:p>
            <a:r>
              <a:rPr lang="en-US" dirty="0" smtClean="0">
                <a:latin typeface="Arial" pitchFamily="-110" charset="0"/>
                <a:ea typeface="ＭＳ Ｐゴシック" pitchFamily="-110" charset="-128"/>
                <a:cs typeface="ＭＳ Ｐゴシック" pitchFamily="-110" charset="-128"/>
              </a:rPr>
              <a:t>difficult to automate. Thus, to supplement the brute-force approach, some degree of</a:t>
            </a:r>
          </a:p>
          <a:p>
            <a:r>
              <a:rPr lang="en-US" dirty="0" smtClean="0">
                <a:latin typeface="Arial" pitchFamily="-110" charset="0"/>
                <a:ea typeface="ＭＳ Ｐゴシック" pitchFamily="-110" charset="-128"/>
                <a:cs typeface="ＭＳ Ｐゴシック" pitchFamily="-110" charset="-128"/>
              </a:rPr>
              <a:t>knowledge about the expected plaintext is needed, and some means of automatically</a:t>
            </a:r>
          </a:p>
          <a:p>
            <a:r>
              <a:rPr lang="en-US" dirty="0" smtClean="0">
                <a:latin typeface="Arial" pitchFamily="-110" charset="0"/>
                <a:ea typeface="ＭＳ Ｐゴシック" pitchFamily="-110" charset="-128"/>
                <a:cs typeface="ＭＳ Ｐゴシック" pitchFamily="-110" charset="-128"/>
              </a:rPr>
              <a:t>distinguishing plaintext from garble is also needed. The EFF approach addresses this</a:t>
            </a:r>
          </a:p>
          <a:p>
            <a:r>
              <a:rPr lang="en-US" dirty="0" smtClean="0">
                <a:latin typeface="Arial" pitchFamily="-110" charset="0"/>
                <a:ea typeface="ＭＳ Ｐゴシック" pitchFamily="-110" charset="-128"/>
                <a:cs typeface="ＭＳ Ｐゴシック" pitchFamily="-110" charset="-128"/>
              </a:rPr>
              <a:t>issue as well and introduces some automated techniques that would be effective in</a:t>
            </a:r>
          </a:p>
          <a:p>
            <a:r>
              <a:rPr lang="en-US" dirty="0" smtClean="0">
                <a:latin typeface="Arial" pitchFamily="-110" charset="0"/>
                <a:ea typeface="ＭＳ Ｐゴシック" pitchFamily="-110" charset="-128"/>
                <a:cs typeface="ＭＳ Ｐゴシック" pitchFamily="-110" charset="-128"/>
              </a:rPr>
              <a:t>many contexts.</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A final point: If the only form of attack that could be made on an encryption</a:t>
            </a:r>
          </a:p>
          <a:p>
            <a:r>
              <a:rPr lang="en-US" dirty="0" smtClean="0">
                <a:latin typeface="Arial" pitchFamily="-110" charset="0"/>
                <a:ea typeface="ＭＳ Ｐゴシック" pitchFamily="-110" charset="-128"/>
                <a:cs typeface="ＭＳ Ｐゴシック" pitchFamily="-110" charset="-128"/>
              </a:rPr>
              <a:t>algorithm is brute force, then the way to counter such attacks is obvious: Use longer</a:t>
            </a:r>
          </a:p>
          <a:p>
            <a:r>
              <a:rPr lang="en-US" dirty="0" smtClean="0">
                <a:latin typeface="Arial" pitchFamily="-110" charset="0"/>
                <a:ea typeface="ＭＳ Ｐゴシック" pitchFamily="-110" charset="-128"/>
                <a:cs typeface="ＭＳ Ｐゴシック" pitchFamily="-110" charset="-128"/>
              </a:rPr>
              <a:t>keys. To get some idea of the size of key required, let us use the EFF cracker as a</a:t>
            </a:r>
          </a:p>
          <a:p>
            <a:r>
              <a:rPr lang="en-US" dirty="0" smtClean="0">
                <a:latin typeface="Arial" pitchFamily="-110" charset="0"/>
                <a:ea typeface="ＭＳ Ｐゴシック" pitchFamily="-110" charset="-128"/>
                <a:cs typeface="ＭＳ Ｐゴシック" pitchFamily="-110" charset="-128"/>
              </a:rPr>
              <a:t>basis for our estimates. The EFF cracker was a prototype and we can assume that</a:t>
            </a:r>
          </a:p>
          <a:p>
            <a:r>
              <a:rPr lang="en-US" dirty="0" smtClean="0">
                <a:latin typeface="Arial" pitchFamily="-110" charset="0"/>
                <a:ea typeface="ＭＳ Ｐゴシック" pitchFamily="-110" charset="-128"/>
                <a:cs typeface="ＭＳ Ｐゴシック" pitchFamily="-110" charset="-128"/>
              </a:rPr>
              <a:t>with today’s technology, a faster machine is cost effective. If we assume that a cracker</a:t>
            </a:r>
          </a:p>
          <a:p>
            <a:r>
              <a:rPr lang="en-US" dirty="0" smtClean="0">
                <a:latin typeface="Arial" pitchFamily="-110" charset="0"/>
                <a:ea typeface="ＭＳ Ｐゴシック" pitchFamily="-110" charset="-128"/>
                <a:cs typeface="ＭＳ Ｐゴシック" pitchFamily="-110" charset="-128"/>
              </a:rPr>
              <a:t>can perform 1 million decryptions per </a:t>
            </a:r>
            <a:r>
              <a:rPr lang="en-US" dirty="0" err="1" smtClean="0">
                <a:latin typeface="Arial" pitchFamily="-110" charset="0"/>
                <a:ea typeface="ＭＳ Ｐゴシック" pitchFamily="-110" charset="-128"/>
                <a:cs typeface="ＭＳ Ｐゴシック" pitchFamily="-110" charset="-128"/>
              </a:rPr>
              <a:t>μs</a:t>
            </a:r>
            <a:r>
              <a:rPr lang="en-US" dirty="0" smtClean="0">
                <a:latin typeface="Arial" pitchFamily="-110" charset="0"/>
                <a:ea typeface="ＭＳ Ｐゴシック" pitchFamily="-110" charset="-128"/>
                <a:cs typeface="ＭＳ Ｐゴシック" pitchFamily="-110" charset="-128"/>
              </a:rPr>
              <a:t>, which is the rate used in Table 2.1, then a</a:t>
            </a:r>
          </a:p>
          <a:p>
            <a:r>
              <a:rPr lang="en-US" dirty="0" smtClean="0">
                <a:latin typeface="Arial" pitchFamily="-110" charset="0"/>
                <a:ea typeface="ＭＳ Ｐゴシック" pitchFamily="-110" charset="-128"/>
                <a:cs typeface="ＭＳ Ｐゴシック" pitchFamily="-110" charset="-128"/>
              </a:rPr>
              <a:t>DES code would take about 10 hours to crack. This is a speed-up of approximately</a:t>
            </a:r>
          </a:p>
          <a:p>
            <a:r>
              <a:rPr lang="en-US" dirty="0" smtClean="0">
                <a:latin typeface="Arial" pitchFamily="-110" charset="0"/>
                <a:ea typeface="ＭＳ Ｐゴシック" pitchFamily="-110" charset="-128"/>
                <a:cs typeface="ＭＳ Ｐゴシック" pitchFamily="-110" charset="-128"/>
              </a:rPr>
              <a:t>a factor of 7 compared to the EFF result</a:t>
            </a:r>
            <a:endParaRPr lang="en-US" dirty="0" smtClean="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023059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7AFFF266-5831-A744-AC73-233EE3AED622}" type="slidenum">
              <a:rPr lang="en-AU">
                <a:latin typeface="Arial" pitchFamily="-110" charset="0"/>
              </a:rPr>
              <a:pPr/>
              <a:t>15</a:t>
            </a:fld>
            <a:endParaRPr lang="en-AU">
              <a:latin typeface="Arial" pitchFamily="-110" charset="0"/>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r>
              <a:rPr lang="en-US" dirty="0" smtClean="0">
                <a:latin typeface="Arial" pitchFamily="-110" charset="0"/>
                <a:ea typeface="ＭＳ Ｐゴシック" pitchFamily="-110" charset="-128"/>
                <a:cs typeface="ＭＳ Ｐゴシック" pitchFamily="-110" charset="-128"/>
              </a:rPr>
              <a:t>The life of DES was extended by the use of triple DES (3DES),</a:t>
            </a:r>
          </a:p>
          <a:p>
            <a:r>
              <a:rPr lang="en-US" dirty="0" smtClean="0">
                <a:latin typeface="Arial" pitchFamily="-110" charset="0"/>
                <a:ea typeface="ＭＳ Ｐゴシック" pitchFamily="-110" charset="-128"/>
                <a:cs typeface="ＭＳ Ｐゴシック" pitchFamily="-110" charset="-128"/>
              </a:rPr>
              <a:t>which involves repeating the basic DES algorithm three times, using either two</a:t>
            </a:r>
          </a:p>
          <a:p>
            <a:r>
              <a:rPr lang="en-US" dirty="0" smtClean="0">
                <a:latin typeface="Arial" pitchFamily="-110" charset="0"/>
                <a:ea typeface="ＭＳ Ｐゴシック" pitchFamily="-110" charset="-128"/>
                <a:cs typeface="ＭＳ Ｐゴシック" pitchFamily="-110" charset="-128"/>
              </a:rPr>
              <a:t>or three unique keys, for a key size of 112 or 168 bits. Triple DES (3DES) was</a:t>
            </a:r>
          </a:p>
          <a:p>
            <a:r>
              <a:rPr lang="en-US" dirty="0" smtClean="0">
                <a:latin typeface="Arial" pitchFamily="-110" charset="0"/>
                <a:ea typeface="ＭＳ Ｐゴシック" pitchFamily="-110" charset="-128"/>
                <a:cs typeface="ＭＳ Ｐゴシック" pitchFamily="-110" charset="-128"/>
              </a:rPr>
              <a:t>first standardized for use in financial applications in ANSI standard X9.17 in 1985.</a:t>
            </a:r>
          </a:p>
          <a:p>
            <a:r>
              <a:rPr lang="en-US" dirty="0" smtClean="0">
                <a:latin typeface="Arial" pitchFamily="-110" charset="0"/>
                <a:ea typeface="ＭＳ Ｐゴシック" pitchFamily="-110" charset="-128"/>
                <a:cs typeface="ＭＳ Ｐゴシック" pitchFamily="-110" charset="-128"/>
              </a:rPr>
              <a:t>3DES was incorporated as part of the Data Encryption Standard in 1999, with the</a:t>
            </a:r>
          </a:p>
          <a:p>
            <a:r>
              <a:rPr lang="en-US" dirty="0" smtClean="0">
                <a:latin typeface="Arial" pitchFamily="-110" charset="0"/>
                <a:ea typeface="ＭＳ Ｐゴシック" pitchFamily="-110" charset="-128"/>
                <a:cs typeface="ＭＳ Ｐゴシック" pitchFamily="-110" charset="-128"/>
              </a:rPr>
              <a:t>publication of FIPS PUB 46-3.</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3DES has two attractions that assure its widespread use over the next few</a:t>
            </a:r>
          </a:p>
          <a:p>
            <a:r>
              <a:rPr lang="en-US" dirty="0" smtClean="0">
                <a:latin typeface="Arial" pitchFamily="-110" charset="0"/>
                <a:ea typeface="ＭＳ Ｐゴシック" pitchFamily="-110" charset="-128"/>
                <a:cs typeface="ＭＳ Ｐゴシック" pitchFamily="-110" charset="-128"/>
              </a:rPr>
              <a:t>years. First, with its 168-bit key length, it overcomes the vulnerability to brute-force</a:t>
            </a:r>
          </a:p>
          <a:p>
            <a:r>
              <a:rPr lang="en-US" dirty="0" smtClean="0">
                <a:latin typeface="Arial" pitchFamily="-110" charset="0"/>
                <a:ea typeface="ＭＳ Ｐゴシック" pitchFamily="-110" charset="-128"/>
                <a:cs typeface="ＭＳ Ｐゴシック" pitchFamily="-110" charset="-128"/>
              </a:rPr>
              <a:t>attack of DES. Second, the underlying encryption algorithm in 3DES is the same as</a:t>
            </a:r>
          </a:p>
          <a:p>
            <a:r>
              <a:rPr lang="en-US" dirty="0" smtClean="0">
                <a:latin typeface="Arial" pitchFamily="-110" charset="0"/>
                <a:ea typeface="ＭＳ Ｐゴシック" pitchFamily="-110" charset="-128"/>
                <a:cs typeface="ＭＳ Ｐゴシック" pitchFamily="-110" charset="-128"/>
              </a:rPr>
              <a:t>in DES. This algorithm has been subjected to more scrutiny than any other encryption</a:t>
            </a:r>
          </a:p>
          <a:p>
            <a:r>
              <a:rPr lang="en-US" dirty="0" smtClean="0">
                <a:latin typeface="Arial" pitchFamily="-110" charset="0"/>
                <a:ea typeface="ＭＳ Ｐゴシック" pitchFamily="-110" charset="-128"/>
                <a:cs typeface="ＭＳ Ｐゴシック" pitchFamily="-110" charset="-128"/>
              </a:rPr>
              <a:t>algorithm over a longer period of time, and no effective cryptanalytic attack</a:t>
            </a:r>
          </a:p>
          <a:p>
            <a:r>
              <a:rPr lang="en-US" dirty="0" smtClean="0">
                <a:latin typeface="Arial" pitchFamily="-110" charset="0"/>
                <a:ea typeface="ＭＳ Ｐゴシック" pitchFamily="-110" charset="-128"/>
                <a:cs typeface="ＭＳ Ｐゴシック" pitchFamily="-110" charset="-128"/>
              </a:rPr>
              <a:t>based on the algorithm rather than brute force has been found. Accordingly, there</a:t>
            </a:r>
          </a:p>
          <a:p>
            <a:r>
              <a:rPr lang="en-US" dirty="0" smtClean="0">
                <a:latin typeface="Arial" pitchFamily="-110" charset="0"/>
                <a:ea typeface="ＭＳ Ｐゴシック" pitchFamily="-110" charset="-128"/>
                <a:cs typeface="ＭＳ Ｐゴシック" pitchFamily="-110" charset="-128"/>
              </a:rPr>
              <a:t>is a high level of confidence that 3DES is very resistant to cryptanalysis. If security</a:t>
            </a:r>
          </a:p>
          <a:p>
            <a:r>
              <a:rPr lang="en-US" dirty="0" smtClean="0">
                <a:latin typeface="Arial" pitchFamily="-110" charset="0"/>
                <a:ea typeface="ＭＳ Ｐゴシック" pitchFamily="-110" charset="-128"/>
                <a:cs typeface="ＭＳ Ｐゴシック" pitchFamily="-110" charset="-128"/>
              </a:rPr>
              <a:t>were the only consideration, then 3DES would be an appropriate choice for a standardized</a:t>
            </a:r>
          </a:p>
          <a:p>
            <a:r>
              <a:rPr lang="en-US" dirty="0" smtClean="0">
                <a:latin typeface="Arial" pitchFamily="-110" charset="0"/>
                <a:ea typeface="ＭＳ Ｐゴシック" pitchFamily="-110" charset="-128"/>
                <a:cs typeface="ＭＳ Ｐゴシック" pitchFamily="-110" charset="-128"/>
              </a:rPr>
              <a:t>encryption algorithm for decades to come.</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The principal drawback of 3DES is that the algorithm is relatively sluggish in</a:t>
            </a:r>
          </a:p>
          <a:p>
            <a:r>
              <a:rPr lang="en-US" dirty="0" smtClean="0">
                <a:latin typeface="Arial" pitchFamily="-110" charset="0"/>
                <a:ea typeface="ＭＳ Ｐゴシック" pitchFamily="-110" charset="-128"/>
                <a:cs typeface="ＭＳ Ｐゴシック" pitchFamily="-110" charset="-128"/>
              </a:rPr>
              <a:t>software. The original DES was designed for mid-1970s hardware implementation</a:t>
            </a:r>
          </a:p>
          <a:p>
            <a:r>
              <a:rPr lang="en-US" dirty="0" smtClean="0">
                <a:latin typeface="Arial" pitchFamily="-110" charset="0"/>
                <a:ea typeface="ＭＳ Ｐゴシック" pitchFamily="-110" charset="-128"/>
                <a:cs typeface="ＭＳ Ｐゴシック" pitchFamily="-110" charset="-128"/>
              </a:rPr>
              <a:t>and does not produce efficient software code. 3DES, which requires three times as</a:t>
            </a:r>
          </a:p>
          <a:p>
            <a:r>
              <a:rPr lang="en-US" dirty="0" smtClean="0">
                <a:latin typeface="Arial" pitchFamily="-110" charset="0"/>
                <a:ea typeface="ＭＳ Ｐゴシック" pitchFamily="-110" charset="-128"/>
                <a:cs typeface="ＭＳ Ｐゴシック" pitchFamily="-110" charset="-128"/>
              </a:rPr>
              <a:t>many calculations as DES, is correspondingly slower. A secondary drawback is that</a:t>
            </a:r>
          </a:p>
          <a:p>
            <a:r>
              <a:rPr lang="en-US" dirty="0" smtClean="0">
                <a:latin typeface="Arial" pitchFamily="-110" charset="0"/>
                <a:ea typeface="ＭＳ Ｐゴシック" pitchFamily="-110" charset="-128"/>
                <a:cs typeface="ＭＳ Ｐゴシック" pitchFamily="-110" charset="-128"/>
              </a:rPr>
              <a:t>both DES and 3DES use a 64-bit block size. For reasons of both efficiency and security,</a:t>
            </a:r>
          </a:p>
          <a:p>
            <a:r>
              <a:rPr lang="en-US" dirty="0" smtClean="0">
                <a:latin typeface="Arial" pitchFamily="-110" charset="0"/>
                <a:ea typeface="ＭＳ Ｐゴシック" pitchFamily="-110" charset="-128"/>
                <a:cs typeface="ＭＳ Ｐゴシック" pitchFamily="-110" charset="-128"/>
              </a:rPr>
              <a:t>a larger block size is desirable.</a:t>
            </a:r>
            <a:endParaRPr lang="en-US" dirty="0" smtClean="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7169419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52313EC9-A858-154B-BCF4-68836FB2E02C}" type="slidenum">
              <a:rPr lang="en-AU">
                <a:latin typeface="Arial" pitchFamily="-110" charset="0"/>
              </a:rPr>
              <a:pPr/>
              <a:t>16</a:t>
            </a:fld>
            <a:endParaRPr lang="en-AU">
              <a:latin typeface="Arial" pitchFamily="-110"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r>
              <a:rPr lang="en-US" dirty="0" smtClean="0">
                <a:latin typeface="Arial" pitchFamily="-110" charset="0"/>
                <a:ea typeface="ＭＳ Ｐゴシック" pitchFamily="-110" charset="-128"/>
                <a:cs typeface="ＭＳ Ｐゴシック" pitchFamily="-110" charset="-128"/>
              </a:rPr>
              <a:t>Because of its drawbacks, 3DES is not a</a:t>
            </a:r>
          </a:p>
          <a:p>
            <a:r>
              <a:rPr lang="en-US" dirty="0" smtClean="0">
                <a:latin typeface="Arial" pitchFamily="-110" charset="0"/>
                <a:ea typeface="ＭＳ Ｐゴシック" pitchFamily="-110" charset="-128"/>
                <a:cs typeface="ＭＳ Ｐゴシック" pitchFamily="-110" charset="-128"/>
              </a:rPr>
              <a:t>reasonable candidate for long-term use. As a replacement, NIST in 1997 issued a</a:t>
            </a:r>
          </a:p>
          <a:p>
            <a:r>
              <a:rPr lang="en-US" dirty="0" smtClean="0">
                <a:latin typeface="Arial" pitchFamily="-110" charset="0"/>
                <a:ea typeface="ＭＳ Ｐゴシック" pitchFamily="-110" charset="-128"/>
                <a:cs typeface="ＭＳ Ｐゴシック" pitchFamily="-110" charset="-128"/>
              </a:rPr>
              <a:t>call for proposals for a new Advanced Encryption Standard (AES), which should</a:t>
            </a:r>
          </a:p>
          <a:p>
            <a:r>
              <a:rPr lang="en-US" dirty="0" smtClean="0">
                <a:latin typeface="Arial" pitchFamily="-110" charset="0"/>
                <a:ea typeface="ＭＳ Ｐゴシック" pitchFamily="-110" charset="-128"/>
                <a:cs typeface="ＭＳ Ｐゴシック" pitchFamily="-110" charset="-128"/>
              </a:rPr>
              <a:t>have a security strength equal to or better than 3DES and significantly improved</a:t>
            </a:r>
          </a:p>
          <a:p>
            <a:r>
              <a:rPr lang="en-US" dirty="0" smtClean="0">
                <a:latin typeface="Arial" pitchFamily="-110" charset="0"/>
                <a:ea typeface="ＭＳ Ｐゴシック" pitchFamily="-110" charset="-128"/>
                <a:cs typeface="ＭＳ Ｐゴシック" pitchFamily="-110" charset="-128"/>
              </a:rPr>
              <a:t>efficiency. In addition to these general requirements, NIST specified that AES must</a:t>
            </a:r>
          </a:p>
          <a:p>
            <a:r>
              <a:rPr lang="en-US" dirty="0" smtClean="0">
                <a:latin typeface="Arial" pitchFamily="-110" charset="0"/>
                <a:ea typeface="ＭＳ Ｐゴシック" pitchFamily="-110" charset="-128"/>
                <a:cs typeface="ＭＳ Ｐゴシック" pitchFamily="-110" charset="-128"/>
              </a:rPr>
              <a:t>be a symmetric block cipher with a block length of 128 bits and support for key</a:t>
            </a:r>
          </a:p>
          <a:p>
            <a:r>
              <a:rPr lang="en-US" dirty="0" smtClean="0">
                <a:latin typeface="Arial" pitchFamily="-110" charset="0"/>
                <a:ea typeface="ＭＳ Ｐゴシック" pitchFamily="-110" charset="-128"/>
                <a:cs typeface="ＭＳ Ｐゴシック" pitchFamily="-110" charset="-128"/>
              </a:rPr>
              <a:t>lengths of 128, 192, and 256 bits. Evaluation criteria included security, computational</a:t>
            </a:r>
          </a:p>
          <a:p>
            <a:r>
              <a:rPr lang="en-US" dirty="0" smtClean="0">
                <a:latin typeface="Arial" pitchFamily="-110" charset="0"/>
                <a:ea typeface="ＭＳ Ｐゴシック" pitchFamily="-110" charset="-128"/>
                <a:cs typeface="ＭＳ Ｐゴシック" pitchFamily="-110" charset="-128"/>
              </a:rPr>
              <a:t>efficiency, memory requirements, hardware and software suitability, and flexibility.</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In a first round of evaluation, 15 proposed algorithms were accepted. A</a:t>
            </a:r>
          </a:p>
          <a:p>
            <a:r>
              <a:rPr lang="en-US" dirty="0" smtClean="0">
                <a:latin typeface="Arial" pitchFamily="-110" charset="0"/>
                <a:ea typeface="ＭＳ Ｐゴシック" pitchFamily="-110" charset="-128"/>
                <a:cs typeface="ＭＳ Ｐゴシック" pitchFamily="-110" charset="-128"/>
              </a:rPr>
              <a:t>second round narrowed the field to 5 algorithms. NIST completed its evaluation</a:t>
            </a:r>
          </a:p>
          <a:p>
            <a:r>
              <a:rPr lang="en-US" dirty="0" smtClean="0">
                <a:latin typeface="Arial" pitchFamily="-110" charset="0"/>
                <a:ea typeface="ＭＳ Ｐゴシック" pitchFamily="-110" charset="-128"/>
                <a:cs typeface="ＭＳ Ｐゴシック" pitchFamily="-110" charset="-128"/>
              </a:rPr>
              <a:t>process and published a final standard (FIPS PUB 197) in November of 2001. NIST</a:t>
            </a:r>
          </a:p>
          <a:p>
            <a:r>
              <a:rPr lang="en-US" dirty="0" smtClean="0">
                <a:latin typeface="Arial" pitchFamily="-110" charset="0"/>
                <a:ea typeface="ＭＳ Ｐゴシック" pitchFamily="-110" charset="-128"/>
                <a:cs typeface="ＭＳ Ｐゴシック" pitchFamily="-110" charset="-128"/>
              </a:rPr>
              <a:t>selected </a:t>
            </a:r>
            <a:r>
              <a:rPr lang="en-US" dirty="0" err="1" smtClean="0">
                <a:latin typeface="Arial" pitchFamily="-110" charset="0"/>
                <a:ea typeface="ＭＳ Ｐゴシック" pitchFamily="-110" charset="-128"/>
                <a:cs typeface="ＭＳ Ｐゴシック" pitchFamily="-110" charset="-128"/>
              </a:rPr>
              <a:t>Rijndael</a:t>
            </a:r>
            <a:r>
              <a:rPr lang="en-US" dirty="0" smtClean="0">
                <a:latin typeface="Arial" pitchFamily="-110" charset="0"/>
                <a:ea typeface="ＭＳ Ｐゴシック" pitchFamily="-110" charset="-128"/>
                <a:cs typeface="ＭＳ Ｐゴシック" pitchFamily="-110" charset="-128"/>
              </a:rPr>
              <a:t> as the proposed AES algorithm. AES is now widely available in</a:t>
            </a:r>
          </a:p>
          <a:p>
            <a:r>
              <a:rPr lang="en-US" dirty="0" smtClean="0">
                <a:latin typeface="Arial" pitchFamily="-110" charset="0"/>
                <a:ea typeface="ＭＳ Ｐゴシック" pitchFamily="-110" charset="-128"/>
                <a:cs typeface="ＭＳ Ｐゴシック" pitchFamily="-110" charset="-128"/>
              </a:rPr>
              <a:t>commercial products. AES is described in detail in Chapter 20.</a:t>
            </a:r>
            <a:endParaRPr lang="en-US" dirty="0" smtClean="0">
              <a:solidFill>
                <a:srgbClr val="000000"/>
              </a:solidFill>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41870309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70000" lnSpcReduction="20000"/>
          </a:bodyPr>
          <a:lstStyle/>
          <a:p>
            <a:pPr>
              <a:defRPr/>
            </a:pPr>
            <a:r>
              <a:rPr lang="en-US" b="0" dirty="0" smtClean="0"/>
              <a:t>Public-key encryption, first publicly proposed by </a:t>
            </a:r>
            <a:r>
              <a:rPr lang="en-US" b="0" dirty="0" err="1" smtClean="0"/>
              <a:t>Diffie</a:t>
            </a:r>
            <a:r>
              <a:rPr lang="en-US" b="0" dirty="0" smtClean="0"/>
              <a:t> and Hellman in 1976</a:t>
            </a:r>
          </a:p>
          <a:p>
            <a:pPr>
              <a:defRPr/>
            </a:pPr>
            <a:r>
              <a:rPr lang="en-US" b="0" dirty="0" smtClean="0"/>
              <a:t>[DIFF76], is the first truly revolutionary advance in encryption in literally thousands</a:t>
            </a:r>
          </a:p>
          <a:p>
            <a:pPr>
              <a:defRPr/>
            </a:pPr>
            <a:r>
              <a:rPr lang="en-US" b="0" dirty="0" smtClean="0"/>
              <a:t>of years. Public-key algorithms are based on mathematical functions rather than on</a:t>
            </a:r>
          </a:p>
          <a:p>
            <a:pPr>
              <a:defRPr/>
            </a:pPr>
            <a:r>
              <a:rPr lang="en-US" b="0" dirty="0" smtClean="0"/>
              <a:t>simple operations on bit patterns, such as are used in symmetric encryption algorithms.</a:t>
            </a:r>
          </a:p>
          <a:p>
            <a:pPr>
              <a:defRPr/>
            </a:pPr>
            <a:r>
              <a:rPr lang="en-US" b="0" dirty="0" smtClean="0"/>
              <a:t>More important, public-key cryptography is asymmetric, involving the use</a:t>
            </a:r>
          </a:p>
          <a:p>
            <a:pPr>
              <a:defRPr/>
            </a:pPr>
            <a:r>
              <a:rPr lang="en-US" b="0" dirty="0" smtClean="0"/>
              <a:t>of two separate keys, in contrast to symmetric encryption, which uses only one key.</a:t>
            </a:r>
          </a:p>
          <a:p>
            <a:pPr>
              <a:defRPr/>
            </a:pPr>
            <a:r>
              <a:rPr lang="en-US" b="0" dirty="0" smtClean="0"/>
              <a:t>The use of two keys has profound consequences in the areas of confidentiality, key</a:t>
            </a:r>
          </a:p>
          <a:p>
            <a:pPr>
              <a:defRPr/>
            </a:pPr>
            <a:r>
              <a:rPr lang="en-US" b="0" dirty="0" smtClean="0"/>
              <a:t>distribution, and authentication.</a:t>
            </a:r>
          </a:p>
          <a:p>
            <a:pPr>
              <a:defRPr/>
            </a:pPr>
            <a:endParaRPr lang="en-US" b="0" dirty="0" smtClean="0"/>
          </a:p>
          <a:p>
            <a:pPr>
              <a:defRPr/>
            </a:pPr>
            <a:r>
              <a:rPr lang="en-US" b="0" dirty="0" smtClean="0"/>
              <a:t>Before proceeding, we should first mention several common misconceptions</a:t>
            </a:r>
          </a:p>
          <a:p>
            <a:pPr>
              <a:defRPr/>
            </a:pPr>
            <a:r>
              <a:rPr lang="en-US" b="0" dirty="0" smtClean="0"/>
              <a:t>concerning public-key encryption. One is that public-key encryption is more secure</a:t>
            </a:r>
          </a:p>
          <a:p>
            <a:pPr>
              <a:defRPr/>
            </a:pPr>
            <a:r>
              <a:rPr lang="en-US" b="0" dirty="0" smtClean="0"/>
              <a:t>from cryptanalysis than symmetric encryption. In fact, the security of any encryption</a:t>
            </a:r>
          </a:p>
          <a:p>
            <a:pPr>
              <a:defRPr/>
            </a:pPr>
            <a:r>
              <a:rPr lang="en-US" b="0" dirty="0" smtClean="0"/>
              <a:t>scheme depends on (1) the length of the key and (2) the computational work involved</a:t>
            </a:r>
          </a:p>
          <a:p>
            <a:pPr>
              <a:defRPr/>
            </a:pPr>
            <a:r>
              <a:rPr lang="en-US" b="0" dirty="0" smtClean="0"/>
              <a:t>in breaking a cipher. There is nothing in principle about either symmetric or public-key</a:t>
            </a:r>
          </a:p>
          <a:p>
            <a:pPr>
              <a:defRPr/>
            </a:pPr>
            <a:r>
              <a:rPr lang="en-US" b="0" dirty="0" smtClean="0"/>
              <a:t>encryption that makes one superior to another from the point of view of resisting cryptanalysis.</a:t>
            </a:r>
          </a:p>
          <a:p>
            <a:pPr>
              <a:defRPr/>
            </a:pPr>
            <a:r>
              <a:rPr lang="en-US" b="0" dirty="0" smtClean="0"/>
              <a:t>A second misconception is that public-key encryption is a general- purpose</a:t>
            </a:r>
          </a:p>
          <a:p>
            <a:pPr>
              <a:defRPr/>
            </a:pPr>
            <a:r>
              <a:rPr lang="en-US" b="0" dirty="0" smtClean="0"/>
              <a:t>technique that has made symmetric encryption obsolete. On the contrary, because of</a:t>
            </a:r>
          </a:p>
          <a:p>
            <a:pPr>
              <a:defRPr/>
            </a:pPr>
            <a:r>
              <a:rPr lang="en-US" b="0" dirty="0" smtClean="0"/>
              <a:t>the computational overhead of current public-key encryption schemes, there seems no</a:t>
            </a:r>
          </a:p>
          <a:p>
            <a:pPr>
              <a:defRPr/>
            </a:pPr>
            <a:r>
              <a:rPr lang="en-US" b="0" dirty="0" smtClean="0"/>
              <a:t>foreseeable likelihood that symmetric encryption will be abandoned. Finally, there is</a:t>
            </a:r>
          </a:p>
          <a:p>
            <a:pPr>
              <a:defRPr/>
            </a:pPr>
            <a:r>
              <a:rPr lang="en-US" b="0" dirty="0" smtClean="0"/>
              <a:t>a feeling that key distribution is trivial when using public-key encryption, compared to</a:t>
            </a:r>
          </a:p>
          <a:p>
            <a:pPr>
              <a:defRPr/>
            </a:pPr>
            <a:r>
              <a:rPr lang="en-US" b="0" dirty="0" smtClean="0"/>
              <a:t>the rather cumbersome handshaking involved with key distribution centers for symmetric</a:t>
            </a:r>
          </a:p>
          <a:p>
            <a:pPr>
              <a:defRPr/>
            </a:pPr>
            <a:r>
              <a:rPr lang="en-US" b="0" dirty="0" smtClean="0"/>
              <a:t>encryption. For public-key key distribution, some form of protocol is needed,</a:t>
            </a:r>
          </a:p>
          <a:p>
            <a:pPr>
              <a:defRPr/>
            </a:pPr>
            <a:r>
              <a:rPr lang="en-US" b="0" dirty="0" smtClean="0"/>
              <a:t>often involving a central agent, and the procedures involved are no simpler or any</a:t>
            </a:r>
          </a:p>
          <a:p>
            <a:pPr>
              <a:defRPr/>
            </a:pPr>
            <a:r>
              <a:rPr lang="en-US" b="0" dirty="0" smtClean="0"/>
              <a:t>more efficient than those required for symmetric encryption.</a:t>
            </a:r>
          </a:p>
          <a:p>
            <a:pPr>
              <a:defRPr/>
            </a:pPr>
            <a:endParaRPr lang="en-US" b="0" dirty="0" smtClean="0"/>
          </a:p>
          <a:p>
            <a:pPr>
              <a:defRPr/>
            </a:pPr>
            <a:r>
              <a:rPr lang="en-US" b="0" dirty="0" smtClean="0"/>
              <a:t>As the names suggest, the public key of the pair is made public for others to</a:t>
            </a:r>
          </a:p>
          <a:p>
            <a:pPr>
              <a:defRPr/>
            </a:pPr>
            <a:r>
              <a:rPr lang="en-US" b="0" dirty="0" smtClean="0"/>
              <a:t>use, while the private key is known only to its owner. A general-purpose public-key</a:t>
            </a:r>
          </a:p>
          <a:p>
            <a:pPr>
              <a:defRPr/>
            </a:pPr>
            <a:r>
              <a:rPr lang="en-US" b="0" dirty="0" smtClean="0"/>
              <a:t>cryptographic algorithm relies on one key for encryption and a different but related</a:t>
            </a:r>
          </a:p>
          <a:p>
            <a:pPr>
              <a:defRPr/>
            </a:pPr>
            <a:r>
              <a:rPr lang="en-US" b="0" dirty="0" smtClean="0"/>
              <a:t>key for decryption.</a:t>
            </a:r>
          </a:p>
          <a:p>
            <a:pPr>
              <a:defRPr/>
            </a:pPr>
            <a:endParaRPr lang="en-US" b="0" dirty="0" smtClean="0"/>
          </a:p>
        </p:txBody>
      </p:sp>
      <p:sp>
        <p:nvSpPr>
          <p:cNvPr id="57348" name="Slide Number Placeholder 3"/>
          <p:cNvSpPr>
            <a:spLocks noGrp="1"/>
          </p:cNvSpPr>
          <p:nvPr>
            <p:ph type="sldNum" sz="quarter" idx="5"/>
          </p:nvPr>
        </p:nvSpPr>
        <p:spPr>
          <a:noFill/>
        </p:spPr>
        <p:txBody>
          <a:bodyPr/>
          <a:lstStyle/>
          <a:p>
            <a:fld id="{F6A03455-7222-D147-8F32-0514DD216503}" type="slidenum">
              <a:rPr lang="en-AU" smtClean="0">
                <a:latin typeface="Arial" pitchFamily="-110" charset="0"/>
              </a:rPr>
              <a:pPr/>
              <a:t>17</a:t>
            </a:fld>
            <a:endParaRPr lang="en-AU" smtClean="0">
              <a:latin typeface="Arial" pitchFamily="-110" charset="0"/>
            </a:endParaRPr>
          </a:p>
        </p:txBody>
      </p:sp>
    </p:spTree>
    <p:extLst>
      <p:ext uri="{BB962C8B-B14F-4D97-AF65-F5344CB8AC3E}">
        <p14:creationId xmlns:p14="http://schemas.microsoft.com/office/powerpoint/2010/main" val="4003874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1A49AD9B-7FA5-144E-8738-8D5A7C56888F}" type="slidenum">
              <a:rPr lang="en-AU">
                <a:latin typeface="Arial" pitchFamily="-110" charset="0"/>
              </a:rPr>
              <a:pPr/>
              <a:t>18</a:t>
            </a:fld>
            <a:endParaRPr lang="en-AU">
              <a:latin typeface="Arial" pitchFamily="-110"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r>
              <a:rPr lang="en-US" b="0" dirty="0" smtClean="0">
                <a:latin typeface="Arial" pitchFamily="-110" charset="0"/>
                <a:ea typeface="ＭＳ Ｐゴシック" pitchFamily="-110" charset="-128"/>
                <a:cs typeface="ＭＳ Ｐゴシック" pitchFamily="-110" charset="-128"/>
              </a:rPr>
              <a:t>A public-key encryption scheme has six ingredients (Figure 2.6a):</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 Plaintext: This is the readable message or data that is fed into the algorithm as</a:t>
            </a:r>
          </a:p>
          <a:p>
            <a:r>
              <a:rPr lang="en-US" b="0" dirty="0" smtClean="0">
                <a:latin typeface="Arial" pitchFamily="-110" charset="0"/>
                <a:ea typeface="ＭＳ Ｐゴシック" pitchFamily="-110" charset="-128"/>
                <a:cs typeface="ＭＳ Ｐゴシック" pitchFamily="-110" charset="-128"/>
              </a:rPr>
              <a:t>input.</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 Encryption algorithm: The encryption algorithm performs various transformations</a:t>
            </a:r>
          </a:p>
          <a:p>
            <a:r>
              <a:rPr lang="en-US" b="0" dirty="0" smtClean="0">
                <a:latin typeface="Arial" pitchFamily="-110" charset="0"/>
                <a:ea typeface="ＭＳ Ｐゴシック" pitchFamily="-110" charset="-128"/>
                <a:cs typeface="ＭＳ Ｐゴシック" pitchFamily="-110" charset="-128"/>
              </a:rPr>
              <a:t>on the plaintext.</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 Public and private key: This is a pair of keys that have been selected so that</a:t>
            </a:r>
          </a:p>
          <a:p>
            <a:r>
              <a:rPr lang="en-US" b="0" dirty="0" smtClean="0">
                <a:latin typeface="Arial" pitchFamily="-110" charset="0"/>
                <a:ea typeface="ＭＳ Ｐゴシック" pitchFamily="-110" charset="-128"/>
                <a:cs typeface="ＭＳ Ｐゴシック" pitchFamily="-110" charset="-128"/>
              </a:rPr>
              <a:t>if one is used for encryption, the other is used for decryption. The exact</a:t>
            </a:r>
          </a:p>
          <a:p>
            <a:r>
              <a:rPr lang="en-US" b="0" dirty="0" smtClean="0">
                <a:latin typeface="Arial" pitchFamily="-110" charset="0"/>
                <a:ea typeface="ＭＳ Ｐゴシック" pitchFamily="-110" charset="-128"/>
                <a:cs typeface="ＭＳ Ｐゴシック" pitchFamily="-110" charset="-128"/>
              </a:rPr>
              <a:t>transformations performed by the encryption algorithm depend on the public</a:t>
            </a:r>
          </a:p>
          <a:p>
            <a:r>
              <a:rPr lang="en-US" b="0" dirty="0" smtClean="0">
                <a:latin typeface="Arial" pitchFamily="-110" charset="0"/>
                <a:ea typeface="ＭＳ Ｐゴシック" pitchFamily="-110" charset="-128"/>
                <a:cs typeface="ＭＳ Ｐゴシック" pitchFamily="-110" charset="-128"/>
              </a:rPr>
              <a:t>or private key that is provided as input.</a:t>
            </a:r>
          </a:p>
          <a:p>
            <a:endParaRPr lang="en-US" b="0" dirty="0" smtClean="0">
              <a:latin typeface="Arial" pitchFamily="-110" charset="0"/>
              <a:ea typeface="ＭＳ Ｐゴシック" pitchFamily="-110" charset="-128"/>
              <a:cs typeface="ＭＳ Ｐゴシック" pitchFamily="-110" charset="-128"/>
            </a:endParaRPr>
          </a:p>
          <a:p>
            <a:r>
              <a:rPr lang="en-US" b="0" dirty="0" err="1" smtClean="0">
                <a:latin typeface="Arial" pitchFamily="-110" charset="0"/>
                <a:ea typeface="ＭＳ Ｐゴシック" pitchFamily="-110" charset="-128"/>
                <a:cs typeface="ＭＳ Ｐゴシック" pitchFamily="-110" charset="-128"/>
              </a:rPr>
              <a:t>Ciphertext</a:t>
            </a:r>
            <a:r>
              <a:rPr lang="en-US" b="0" dirty="0" smtClean="0">
                <a:latin typeface="Arial" pitchFamily="-110" charset="0"/>
                <a:ea typeface="ＭＳ Ｐゴシック" pitchFamily="-110" charset="-128"/>
                <a:cs typeface="ＭＳ Ｐゴシック" pitchFamily="-110" charset="-128"/>
              </a:rPr>
              <a:t>: This is the scrambled message produced as output. It depends on</a:t>
            </a:r>
          </a:p>
          <a:p>
            <a:r>
              <a:rPr lang="en-US" b="0" dirty="0" smtClean="0">
                <a:latin typeface="Arial" pitchFamily="-110" charset="0"/>
                <a:ea typeface="ＭＳ Ｐゴシック" pitchFamily="-110" charset="-128"/>
                <a:cs typeface="ＭＳ Ｐゴシック" pitchFamily="-110" charset="-128"/>
              </a:rPr>
              <a:t>the plaintext and the key. For a given message, two different keys will produce</a:t>
            </a:r>
          </a:p>
          <a:p>
            <a:r>
              <a:rPr lang="en-US" b="0" dirty="0" smtClean="0">
                <a:latin typeface="Arial" pitchFamily="-110" charset="0"/>
                <a:ea typeface="ＭＳ Ｐゴシック" pitchFamily="-110" charset="-128"/>
                <a:cs typeface="ＭＳ Ｐゴシック" pitchFamily="-110" charset="-128"/>
              </a:rPr>
              <a:t>two different </a:t>
            </a:r>
            <a:r>
              <a:rPr lang="en-US" b="0" dirty="0" err="1" smtClean="0">
                <a:latin typeface="Arial" pitchFamily="-110" charset="0"/>
                <a:ea typeface="ＭＳ Ｐゴシック" pitchFamily="-110" charset="-128"/>
                <a:cs typeface="ＭＳ Ｐゴシック" pitchFamily="-110" charset="-128"/>
              </a:rPr>
              <a:t>ciphertexts</a:t>
            </a:r>
            <a:r>
              <a:rPr lang="en-US" b="0" dirty="0" smtClean="0">
                <a:latin typeface="Arial" pitchFamily="-110" charset="0"/>
                <a:ea typeface="ＭＳ Ｐゴシック" pitchFamily="-110" charset="-128"/>
                <a:cs typeface="ＭＳ Ｐゴシック" pitchFamily="-110" charset="-128"/>
              </a:rPr>
              <a:t>.</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 Decryption algorithm: This algorithm accepts the </a:t>
            </a:r>
            <a:r>
              <a:rPr lang="en-US" b="0" dirty="0" err="1" smtClean="0">
                <a:latin typeface="Arial" pitchFamily="-110" charset="0"/>
                <a:ea typeface="ＭＳ Ｐゴシック" pitchFamily="-110" charset="-128"/>
                <a:cs typeface="ＭＳ Ｐゴシック" pitchFamily="-110" charset="-128"/>
              </a:rPr>
              <a:t>ciphertext</a:t>
            </a:r>
            <a:r>
              <a:rPr lang="en-US" b="0" dirty="0" smtClean="0">
                <a:latin typeface="Arial" pitchFamily="-110" charset="0"/>
                <a:ea typeface="ＭＳ Ｐゴシック" pitchFamily="-110" charset="-128"/>
                <a:cs typeface="ＭＳ Ｐゴシック" pitchFamily="-110" charset="-128"/>
              </a:rPr>
              <a:t> and the matching</a:t>
            </a:r>
          </a:p>
          <a:p>
            <a:r>
              <a:rPr lang="en-US" b="0" dirty="0" smtClean="0">
                <a:latin typeface="Arial" pitchFamily="-110" charset="0"/>
                <a:ea typeface="ＭＳ Ｐゴシック" pitchFamily="-110" charset="-128"/>
                <a:cs typeface="ＭＳ Ｐゴシック" pitchFamily="-110" charset="-128"/>
              </a:rPr>
              <a:t>key and produces the original plaintext.</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As the names suggest, the public key of the pair is made public for others to</a:t>
            </a:r>
          </a:p>
          <a:p>
            <a:r>
              <a:rPr lang="en-US" b="0" dirty="0" smtClean="0">
                <a:latin typeface="Arial" pitchFamily="-110" charset="0"/>
                <a:ea typeface="ＭＳ Ｐゴシック" pitchFamily="-110" charset="-128"/>
                <a:cs typeface="ＭＳ Ｐゴシック" pitchFamily="-110" charset="-128"/>
              </a:rPr>
              <a:t>use, while the private key is known only to its owner. A general-purpose public-key</a:t>
            </a:r>
          </a:p>
          <a:p>
            <a:r>
              <a:rPr lang="en-US" b="0" dirty="0" smtClean="0">
                <a:latin typeface="Arial" pitchFamily="-110" charset="0"/>
                <a:ea typeface="ＭＳ Ｐゴシック" pitchFamily="-110" charset="-128"/>
                <a:cs typeface="ＭＳ Ｐゴシック" pitchFamily="-110" charset="-128"/>
              </a:rPr>
              <a:t>cryptographic algorithm relies on one key for encryption and a different but related</a:t>
            </a:r>
          </a:p>
          <a:p>
            <a:r>
              <a:rPr lang="en-US" b="0" dirty="0" smtClean="0">
                <a:latin typeface="Arial" pitchFamily="-110" charset="0"/>
                <a:ea typeface="ＭＳ Ｐゴシック" pitchFamily="-110" charset="-128"/>
                <a:cs typeface="ＭＳ Ｐゴシック" pitchFamily="-110" charset="-128"/>
              </a:rPr>
              <a:t>key for decryption.</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The essential steps are the following:</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1. Each user generates a pair of keys to be used for the encryption and decryption</a:t>
            </a:r>
          </a:p>
          <a:p>
            <a:r>
              <a:rPr lang="en-US" b="0" dirty="0" smtClean="0">
                <a:latin typeface="Arial" pitchFamily="-110" charset="0"/>
                <a:ea typeface="ＭＳ Ｐゴシック" pitchFamily="-110" charset="-128"/>
                <a:cs typeface="ＭＳ Ｐゴシック" pitchFamily="-110" charset="-128"/>
              </a:rPr>
              <a:t>of messages.</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2. Each user places one of the two keys in a public register or other accessible</a:t>
            </a:r>
          </a:p>
          <a:p>
            <a:r>
              <a:rPr lang="en-US" b="0" dirty="0" smtClean="0">
                <a:latin typeface="Arial" pitchFamily="-110" charset="0"/>
                <a:ea typeface="ＭＳ Ｐゴシック" pitchFamily="-110" charset="-128"/>
                <a:cs typeface="ＭＳ Ｐゴシック" pitchFamily="-110" charset="-128"/>
              </a:rPr>
              <a:t>file. This is the public key. The companion key is kept private. As Figure 2.6a</a:t>
            </a:r>
          </a:p>
          <a:p>
            <a:r>
              <a:rPr lang="en-US" b="0" dirty="0" smtClean="0">
                <a:latin typeface="Arial" pitchFamily="-110" charset="0"/>
                <a:ea typeface="ＭＳ Ｐゴシック" pitchFamily="-110" charset="-128"/>
                <a:cs typeface="ＭＳ Ｐゴシック" pitchFamily="-110" charset="-128"/>
              </a:rPr>
              <a:t>suggests, each user maintains a collection of public keys obtained from others.</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3. If Bob wishes to send a private message to Alice, Bob encrypts the message</a:t>
            </a:r>
          </a:p>
          <a:p>
            <a:r>
              <a:rPr lang="en-US" b="0" dirty="0" smtClean="0">
                <a:latin typeface="Arial" pitchFamily="-110" charset="0"/>
                <a:ea typeface="ＭＳ Ｐゴシック" pitchFamily="-110" charset="-128"/>
                <a:cs typeface="ＭＳ Ｐゴシック" pitchFamily="-110" charset="-128"/>
              </a:rPr>
              <a:t>using Alice’s public key.</a:t>
            </a:r>
          </a:p>
          <a:p>
            <a:r>
              <a:rPr lang="en-US" b="0" dirty="0" smtClean="0">
                <a:latin typeface="Arial" pitchFamily="-110" charset="0"/>
                <a:ea typeface="ＭＳ Ｐゴシック" pitchFamily="-110" charset="-128"/>
                <a:cs typeface="ＭＳ Ｐゴシック" pitchFamily="-110" charset="-128"/>
              </a:rPr>
              <a:t>4. When Alice receives the message, she decrypts it using her private key. No</a:t>
            </a:r>
          </a:p>
          <a:p>
            <a:r>
              <a:rPr lang="en-US" b="0" dirty="0" smtClean="0">
                <a:latin typeface="Arial" pitchFamily="-110" charset="0"/>
                <a:ea typeface="ＭＳ Ｐゴシック" pitchFamily="-110" charset="-128"/>
                <a:cs typeface="ＭＳ Ｐゴシック" pitchFamily="-110" charset="-128"/>
              </a:rPr>
              <a:t>other recipient can decrypt the message because only Alice knows Alice’s private</a:t>
            </a:r>
          </a:p>
          <a:p>
            <a:r>
              <a:rPr lang="en-US" b="0" dirty="0" smtClean="0">
                <a:latin typeface="Arial" pitchFamily="-110" charset="0"/>
                <a:ea typeface="ＭＳ Ｐゴシック" pitchFamily="-110" charset="-128"/>
                <a:cs typeface="ＭＳ Ｐゴシック" pitchFamily="-110" charset="-128"/>
              </a:rPr>
              <a:t>key.</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With this approach, all participants have access to public keys, and private keys</a:t>
            </a:r>
          </a:p>
          <a:p>
            <a:r>
              <a:rPr lang="en-US" b="0" dirty="0" smtClean="0">
                <a:latin typeface="Arial" pitchFamily="-110" charset="0"/>
                <a:ea typeface="ＭＳ Ｐゴシック" pitchFamily="-110" charset="-128"/>
                <a:cs typeface="ＭＳ Ｐゴシック" pitchFamily="-110" charset="-128"/>
              </a:rPr>
              <a:t>are generated locally by each participant and therefore need never be distributed.</a:t>
            </a:r>
          </a:p>
          <a:p>
            <a:r>
              <a:rPr lang="en-US" b="0" dirty="0" smtClean="0">
                <a:latin typeface="Arial" pitchFamily="-110" charset="0"/>
                <a:ea typeface="ＭＳ Ｐゴシック" pitchFamily="-110" charset="-128"/>
                <a:cs typeface="ＭＳ Ｐゴシック" pitchFamily="-110" charset="-128"/>
              </a:rPr>
              <a:t>As long as a user protects his or her private key, incoming communication is secure.</a:t>
            </a:r>
          </a:p>
          <a:p>
            <a:r>
              <a:rPr lang="en-US" b="0" dirty="0" smtClean="0">
                <a:latin typeface="Arial" pitchFamily="-110" charset="0"/>
                <a:ea typeface="ＭＳ Ｐゴシック" pitchFamily="-110" charset="-128"/>
                <a:cs typeface="ＭＳ Ｐゴシック" pitchFamily="-110" charset="-128"/>
              </a:rPr>
              <a:t>At any time, a user can change the private key and publish the companion public</a:t>
            </a:r>
          </a:p>
          <a:p>
            <a:r>
              <a:rPr lang="en-US" b="0" dirty="0" smtClean="0">
                <a:latin typeface="Arial" pitchFamily="-110" charset="0"/>
                <a:ea typeface="ＭＳ Ｐゴシック" pitchFamily="-110" charset="-128"/>
                <a:cs typeface="ＭＳ Ｐゴシック" pitchFamily="-110" charset="-128"/>
              </a:rPr>
              <a:t>key to replace the old public key.</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Note that the scheme of Figure 2.6a is directed toward providing confidentiality:</a:t>
            </a:r>
          </a:p>
          <a:p>
            <a:r>
              <a:rPr lang="en-US" b="0" dirty="0" smtClean="0">
                <a:latin typeface="Arial" pitchFamily="-110" charset="0"/>
                <a:ea typeface="ＭＳ Ｐゴシック" pitchFamily="-110" charset="-128"/>
                <a:cs typeface="ＭＳ Ｐゴシック" pitchFamily="-110" charset="-128"/>
              </a:rPr>
              <a:t>Only the intended recipient should be able to decrypt the </a:t>
            </a:r>
            <a:r>
              <a:rPr lang="en-US" b="0" dirty="0" err="1" smtClean="0">
                <a:latin typeface="Arial" pitchFamily="-110" charset="0"/>
                <a:ea typeface="ＭＳ Ｐゴシック" pitchFamily="-110" charset="-128"/>
                <a:cs typeface="ＭＳ Ｐゴシック" pitchFamily="-110" charset="-128"/>
              </a:rPr>
              <a:t>ciphertext</a:t>
            </a:r>
            <a:r>
              <a:rPr lang="en-US" b="0" dirty="0" smtClean="0">
                <a:latin typeface="Arial" pitchFamily="-110" charset="0"/>
                <a:ea typeface="ＭＳ Ｐゴシック" pitchFamily="-110" charset="-128"/>
                <a:cs typeface="ＭＳ Ｐゴシック" pitchFamily="-110" charset="-128"/>
              </a:rPr>
              <a:t> because only</a:t>
            </a:r>
          </a:p>
          <a:p>
            <a:r>
              <a:rPr lang="en-US" b="0" dirty="0" smtClean="0">
                <a:latin typeface="Arial" pitchFamily="-110" charset="0"/>
                <a:ea typeface="ＭＳ Ｐゴシック" pitchFamily="-110" charset="-128"/>
                <a:cs typeface="ＭＳ Ｐゴシック" pitchFamily="-110" charset="-128"/>
              </a:rPr>
              <a:t>the intended recipient is in possession of the required private key. Whether in fact</a:t>
            </a:r>
          </a:p>
          <a:p>
            <a:r>
              <a:rPr lang="en-US" b="0" dirty="0" smtClean="0">
                <a:latin typeface="Arial" pitchFamily="-110" charset="0"/>
                <a:ea typeface="ＭＳ Ｐゴシック" pitchFamily="-110" charset="-128"/>
                <a:cs typeface="ＭＳ Ｐゴシック" pitchFamily="-110" charset="-128"/>
              </a:rPr>
              <a:t>confidentiality is provided depends on a number of factors, including the security of</a:t>
            </a:r>
          </a:p>
          <a:p>
            <a:r>
              <a:rPr lang="en-US" b="0" dirty="0" smtClean="0">
                <a:latin typeface="Arial" pitchFamily="-110" charset="0"/>
                <a:ea typeface="ＭＳ Ｐゴシック" pitchFamily="-110" charset="-128"/>
                <a:cs typeface="ＭＳ Ｐゴシック" pitchFamily="-110" charset="-128"/>
              </a:rPr>
              <a:t>the algorithm, whether the private key is kept secure, and the security of any protocol</a:t>
            </a:r>
          </a:p>
          <a:p>
            <a:r>
              <a:rPr lang="en-US" b="0" dirty="0" smtClean="0">
                <a:latin typeface="Arial" pitchFamily="-110" charset="0"/>
                <a:ea typeface="ＭＳ Ｐゴシック" pitchFamily="-110" charset="-128"/>
                <a:cs typeface="ＭＳ Ｐゴシック" pitchFamily="-110" charset="-128"/>
              </a:rPr>
              <a:t>of which the encryption function is a part.</a:t>
            </a:r>
            <a:endParaRPr lang="en-US" b="0" dirty="0" smtClean="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2677959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A30CEAF3-508C-8A40-93FA-79212B77D7A3}" type="slidenum">
              <a:rPr lang="en-AU">
                <a:latin typeface="Arial" pitchFamily="-110" charset="0"/>
              </a:rPr>
              <a:pPr/>
              <a:t>19</a:t>
            </a:fld>
            <a:endParaRPr lang="en-AU">
              <a:latin typeface="Arial" pitchFamily="-110" charset="0"/>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r>
              <a:rPr lang="en-US" b="0" dirty="0" smtClean="0">
                <a:latin typeface="Arial" pitchFamily="-110" charset="0"/>
                <a:ea typeface="ＭＳ Ｐゴシック" pitchFamily="-110" charset="-128"/>
                <a:cs typeface="ＭＳ Ｐゴシック" pitchFamily="-110" charset="-128"/>
              </a:rPr>
              <a:t>Figure 2.6b illustrates another mode of operation of public-key cryptography.</a:t>
            </a:r>
          </a:p>
          <a:p>
            <a:r>
              <a:rPr lang="en-US" b="0" dirty="0" smtClean="0">
                <a:latin typeface="Arial" pitchFamily="-110" charset="0"/>
                <a:ea typeface="ＭＳ Ｐゴシック" pitchFamily="-110" charset="-128"/>
                <a:cs typeface="ＭＳ Ｐゴシック" pitchFamily="-110" charset="-128"/>
              </a:rPr>
              <a:t>In this scheme, a user encrypts data using his or her own private key.</a:t>
            </a:r>
          </a:p>
          <a:p>
            <a:r>
              <a:rPr lang="en-US" b="0" dirty="0" smtClean="0">
                <a:latin typeface="Arial" pitchFamily="-110" charset="0"/>
                <a:ea typeface="ＭＳ Ｐゴシック" pitchFamily="-110" charset="-128"/>
                <a:cs typeface="ＭＳ Ｐゴシック" pitchFamily="-110" charset="-128"/>
              </a:rPr>
              <a:t>Anyone who knows the corresponding public key will then be able to decrypt the</a:t>
            </a:r>
          </a:p>
          <a:p>
            <a:r>
              <a:rPr lang="en-US" b="0" dirty="0" smtClean="0">
                <a:latin typeface="Arial" pitchFamily="-110" charset="0"/>
                <a:ea typeface="ＭＳ Ｐゴシック" pitchFamily="-110" charset="-128"/>
                <a:cs typeface="ＭＳ Ｐゴシック" pitchFamily="-110" charset="-128"/>
              </a:rPr>
              <a:t>message.</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The scheme of Figure 2.6b is directed toward providing authentication</a:t>
            </a:r>
          </a:p>
          <a:p>
            <a:r>
              <a:rPr lang="en-US" b="0" dirty="0" smtClean="0">
                <a:latin typeface="Arial" pitchFamily="-110" charset="0"/>
                <a:ea typeface="ＭＳ Ｐゴシック" pitchFamily="-110" charset="-128"/>
                <a:cs typeface="ＭＳ Ｐゴシック" pitchFamily="-110" charset="-128"/>
              </a:rPr>
              <a:t>and/or data integrity. If a user is able to successfully recover the plaintext from</a:t>
            </a:r>
          </a:p>
          <a:p>
            <a:r>
              <a:rPr lang="en-US" b="0" dirty="0" smtClean="0">
                <a:latin typeface="Arial" pitchFamily="-110" charset="0"/>
                <a:ea typeface="ＭＳ Ｐゴシック" pitchFamily="-110" charset="-128"/>
                <a:cs typeface="ＭＳ Ｐゴシック" pitchFamily="-110" charset="-128"/>
              </a:rPr>
              <a:t>Bob’s </a:t>
            </a:r>
            <a:r>
              <a:rPr lang="en-US" b="0" dirty="0" err="1" smtClean="0">
                <a:latin typeface="Arial" pitchFamily="-110" charset="0"/>
                <a:ea typeface="ＭＳ Ｐゴシック" pitchFamily="-110" charset="-128"/>
                <a:cs typeface="ＭＳ Ｐゴシック" pitchFamily="-110" charset="-128"/>
              </a:rPr>
              <a:t>ciphertext</a:t>
            </a:r>
            <a:r>
              <a:rPr lang="en-US" b="0" dirty="0" smtClean="0">
                <a:latin typeface="Arial" pitchFamily="-110" charset="0"/>
                <a:ea typeface="ＭＳ Ｐゴシック" pitchFamily="-110" charset="-128"/>
                <a:cs typeface="ＭＳ Ｐゴシック" pitchFamily="-110" charset="-128"/>
              </a:rPr>
              <a:t> using Bob’s public key, this indicates that only Bob could have</a:t>
            </a:r>
          </a:p>
          <a:p>
            <a:r>
              <a:rPr lang="en-US" b="0" dirty="0" smtClean="0">
                <a:latin typeface="Arial" pitchFamily="-110" charset="0"/>
                <a:ea typeface="ＭＳ Ｐゴシック" pitchFamily="-110" charset="-128"/>
                <a:cs typeface="ＭＳ Ｐゴシック" pitchFamily="-110" charset="-128"/>
              </a:rPr>
              <a:t>encrypted the plaintext, thus providing authentication. Further, no one but</a:t>
            </a:r>
          </a:p>
          <a:p>
            <a:r>
              <a:rPr lang="en-US" b="0" dirty="0" smtClean="0">
                <a:latin typeface="Arial" pitchFamily="-110" charset="0"/>
                <a:ea typeface="ＭＳ Ｐゴシック" pitchFamily="-110" charset="-128"/>
                <a:cs typeface="ＭＳ Ｐゴシック" pitchFamily="-110" charset="-128"/>
              </a:rPr>
              <a:t>Bob would be able to modify the plaintext because only Bob could encrypt the</a:t>
            </a:r>
          </a:p>
          <a:p>
            <a:r>
              <a:rPr lang="en-US" b="0" dirty="0" smtClean="0">
                <a:latin typeface="Arial" pitchFamily="-110" charset="0"/>
                <a:ea typeface="ＭＳ Ｐゴシック" pitchFamily="-110" charset="-128"/>
                <a:cs typeface="ＭＳ Ｐゴシック" pitchFamily="-110" charset="-128"/>
              </a:rPr>
              <a:t>plaintext with Bob’s private key. Once again, the actual provision of authentication</a:t>
            </a:r>
          </a:p>
          <a:p>
            <a:r>
              <a:rPr lang="en-US" b="0" dirty="0" smtClean="0">
                <a:latin typeface="Arial" pitchFamily="-110" charset="0"/>
                <a:ea typeface="ＭＳ Ｐゴシック" pitchFamily="-110" charset="-128"/>
                <a:cs typeface="ＭＳ Ｐゴシック" pitchFamily="-110" charset="-128"/>
              </a:rPr>
              <a:t>or data integrity depends on a variety of factors. This issue is addressed</a:t>
            </a:r>
          </a:p>
          <a:p>
            <a:r>
              <a:rPr lang="en-US" b="0" dirty="0" smtClean="0">
                <a:latin typeface="Arial" pitchFamily="-110" charset="0"/>
                <a:ea typeface="ＭＳ Ｐゴシック" pitchFamily="-110" charset="-128"/>
                <a:cs typeface="ＭＳ Ｐゴシック" pitchFamily="-110" charset="-128"/>
              </a:rPr>
              <a:t>primarily in Chapter 21, but other references are made to it where appropriate in</a:t>
            </a:r>
          </a:p>
          <a:p>
            <a:r>
              <a:rPr lang="en-US" b="0" dirty="0" smtClean="0">
                <a:latin typeface="Arial" pitchFamily="-110" charset="0"/>
                <a:ea typeface="ＭＳ Ｐゴシック" pitchFamily="-110" charset="-128"/>
                <a:cs typeface="ＭＳ Ｐゴシック" pitchFamily="-110" charset="-128"/>
              </a:rPr>
              <a:t>this text.</a:t>
            </a:r>
            <a:endParaRPr lang="en-US" b="0" dirty="0" smtClean="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1729128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2BA7E3-9315-504F-ADB4-77D054D71CB3}" type="slidenum">
              <a:rPr lang="en-AU"/>
              <a:pPr/>
              <a:t>2</a:t>
            </a:fld>
            <a:endParaRPr lang="en-AU" dirty="0"/>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07" charset="0"/>
                <a:ea typeface="+mn-ea"/>
                <a:cs typeface="+mn-cs"/>
              </a:rPr>
              <a:t>This definition introduces three key objectives that are at the heart of computer</a:t>
            </a:r>
          </a:p>
          <a:p>
            <a:r>
              <a:rPr lang="en-US" sz="1200" b="0" i="0" u="none" strike="noStrike" kern="1200" baseline="0" dirty="0" smtClean="0">
                <a:solidFill>
                  <a:schemeClr val="tx1"/>
                </a:solidFill>
                <a:latin typeface="Arial" pitchFamily="-107" charset="0"/>
                <a:ea typeface="+mn-ea"/>
                <a:cs typeface="+mn-cs"/>
              </a:rPr>
              <a:t>security:</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Confidentiality:  This term covers two related concepts:</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Data confidentiality:  Assures that private or confidential information is</a:t>
            </a:r>
          </a:p>
          <a:p>
            <a:r>
              <a:rPr lang="en-US" sz="1200" b="0" i="0" u="none" strike="noStrike" kern="1200" baseline="0" dirty="0" smtClean="0">
                <a:solidFill>
                  <a:schemeClr val="tx1"/>
                </a:solidFill>
                <a:latin typeface="Arial" pitchFamily="-107" charset="0"/>
                <a:ea typeface="+mn-ea"/>
                <a:cs typeface="+mn-cs"/>
              </a:rPr>
              <a:t>not made available or disclosed to unauthorized individuals.</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Privacy:  Assures that individuals control or influence what information</a:t>
            </a:r>
          </a:p>
          <a:p>
            <a:r>
              <a:rPr lang="en-US" sz="1200" b="0" i="0" u="none" strike="noStrike" kern="1200" baseline="0" dirty="0" smtClean="0">
                <a:solidFill>
                  <a:schemeClr val="tx1"/>
                </a:solidFill>
                <a:latin typeface="Arial" pitchFamily="-107" charset="0"/>
                <a:ea typeface="+mn-ea"/>
                <a:cs typeface="+mn-cs"/>
              </a:rPr>
              <a:t>related to them may be collected and stored and by whom and to whom</a:t>
            </a:r>
          </a:p>
          <a:p>
            <a:r>
              <a:rPr lang="en-US" sz="1200" b="0" i="0" u="none" strike="noStrike" kern="1200" baseline="0" dirty="0" smtClean="0">
                <a:solidFill>
                  <a:schemeClr val="tx1"/>
                </a:solidFill>
                <a:latin typeface="Arial" pitchFamily="-107" charset="0"/>
                <a:ea typeface="+mn-ea"/>
                <a:cs typeface="+mn-cs"/>
              </a:rPr>
              <a:t>that information may be disclosed.</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Integrity:  This term covers two related concepts:</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Data integrity:  Assures that information and programs are changed only</a:t>
            </a:r>
          </a:p>
          <a:p>
            <a:r>
              <a:rPr lang="en-US" sz="1200" b="0" i="0" u="none" strike="noStrike" kern="1200" baseline="0" dirty="0" smtClean="0">
                <a:solidFill>
                  <a:schemeClr val="tx1"/>
                </a:solidFill>
                <a:latin typeface="Arial" pitchFamily="-107" charset="0"/>
                <a:ea typeface="+mn-ea"/>
                <a:cs typeface="+mn-cs"/>
              </a:rPr>
              <a:t>in a specified and authorized manner.</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System integrity:  Assures that a system performs its intended function in</a:t>
            </a:r>
          </a:p>
          <a:p>
            <a:r>
              <a:rPr lang="en-US" sz="1200" b="0" i="0" u="none" strike="noStrike" kern="1200" baseline="0" dirty="0" smtClean="0">
                <a:solidFill>
                  <a:schemeClr val="tx1"/>
                </a:solidFill>
                <a:latin typeface="Arial" pitchFamily="-107" charset="0"/>
                <a:ea typeface="+mn-ea"/>
                <a:cs typeface="+mn-cs"/>
              </a:rPr>
              <a:t>an unimpaired manner, free from deliberate or inadvertent unauthorized</a:t>
            </a:r>
          </a:p>
          <a:p>
            <a:r>
              <a:rPr lang="en-US" sz="1200" b="0" i="0" u="none" strike="noStrike" kern="1200" baseline="0" dirty="0" smtClean="0">
                <a:solidFill>
                  <a:schemeClr val="tx1"/>
                </a:solidFill>
                <a:latin typeface="Arial" pitchFamily="-107" charset="0"/>
                <a:ea typeface="+mn-ea"/>
                <a:cs typeface="+mn-cs"/>
              </a:rPr>
              <a:t>manipulation of the system.</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Availability:  Assures that systems work promptly and service is not denied to</a:t>
            </a:r>
          </a:p>
          <a:p>
            <a:r>
              <a:rPr lang="en-US" sz="1200" b="0" i="0" u="none" strike="noStrike" kern="1200" baseline="0" dirty="0" smtClean="0">
                <a:solidFill>
                  <a:schemeClr val="tx1"/>
                </a:solidFill>
                <a:latin typeface="Arial" pitchFamily="-107" charset="0"/>
                <a:ea typeface="+mn-ea"/>
                <a:cs typeface="+mn-cs"/>
              </a:rPr>
              <a:t>authorized users.</a:t>
            </a:r>
            <a:endParaRPr lang="en-US" dirty="0" smtClean="0"/>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These three concepts form what is often referred to as the CIA triad. </a:t>
            </a:r>
          </a:p>
          <a:p>
            <a:r>
              <a:rPr lang="en-US" sz="1200" b="0" kern="1200" baseline="0" dirty="0" smtClean="0">
                <a:solidFill>
                  <a:schemeClr val="tx1"/>
                </a:solidFill>
                <a:latin typeface="Arial" pitchFamily="-107" charset="0"/>
                <a:ea typeface="+mn-ea"/>
                <a:cs typeface="+mn-cs"/>
              </a:rPr>
              <a:t>The three concepts embody the fundamental security objectives for</a:t>
            </a:r>
          </a:p>
          <a:p>
            <a:r>
              <a:rPr lang="en-US" sz="1200" b="0" kern="1200" baseline="0" dirty="0" smtClean="0">
                <a:solidFill>
                  <a:schemeClr val="tx1"/>
                </a:solidFill>
                <a:latin typeface="Arial" pitchFamily="-107" charset="0"/>
                <a:ea typeface="+mn-ea"/>
                <a:cs typeface="+mn-cs"/>
              </a:rPr>
              <a:t>both data and for information and computing services. For example, the NIST standard </a:t>
            </a:r>
          </a:p>
          <a:p>
            <a:r>
              <a:rPr lang="en-US" sz="1200" b="0" kern="1200" baseline="0" dirty="0" smtClean="0">
                <a:solidFill>
                  <a:schemeClr val="tx1"/>
                </a:solidFill>
                <a:latin typeface="Arial" pitchFamily="-107" charset="0"/>
                <a:ea typeface="+mn-ea"/>
                <a:cs typeface="+mn-cs"/>
              </a:rPr>
              <a:t>FIPS 199 ( </a:t>
            </a:r>
            <a:r>
              <a:rPr lang="en-US" sz="1200" b="0" i="1" kern="1200" baseline="0" dirty="0" smtClean="0">
                <a:solidFill>
                  <a:schemeClr val="tx1"/>
                </a:solidFill>
                <a:latin typeface="Arial" pitchFamily="-107" charset="0"/>
                <a:ea typeface="+mn-ea"/>
                <a:cs typeface="+mn-cs"/>
              </a:rPr>
              <a:t>Standards for Security Categorization of Federal Information</a:t>
            </a:r>
          </a:p>
          <a:p>
            <a:r>
              <a:rPr lang="en-US" sz="1200" b="0" i="1" kern="1200" baseline="0" dirty="0" smtClean="0">
                <a:solidFill>
                  <a:schemeClr val="tx1"/>
                </a:solidFill>
                <a:latin typeface="Arial" pitchFamily="-107" charset="0"/>
                <a:ea typeface="+mn-ea"/>
                <a:cs typeface="+mn-cs"/>
              </a:rPr>
              <a:t>and Information Systems ) lists confidentiality, integrity, and availability as the three</a:t>
            </a:r>
          </a:p>
          <a:p>
            <a:r>
              <a:rPr lang="en-US" sz="1200" b="0" kern="1200" baseline="0" dirty="0" smtClean="0">
                <a:solidFill>
                  <a:schemeClr val="tx1"/>
                </a:solidFill>
                <a:latin typeface="Arial" pitchFamily="-107" charset="0"/>
                <a:ea typeface="+mn-ea"/>
                <a:cs typeface="+mn-cs"/>
              </a:rPr>
              <a:t>security objectives for information and for information systems. </a:t>
            </a:r>
          </a:p>
        </p:txBody>
      </p:sp>
    </p:spTree>
    <p:extLst>
      <p:ext uri="{BB962C8B-B14F-4D97-AF65-F5344CB8AC3E}">
        <p14:creationId xmlns:p14="http://schemas.microsoft.com/office/powerpoint/2010/main" val="23548958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p:cNvSpPr>
          <p:nvPr>
            <p:ph type="sldImg"/>
          </p:nvPr>
        </p:nvSpPr>
        <p:spPr>
          <a:ln/>
        </p:spPr>
      </p:sp>
      <p:sp>
        <p:nvSpPr>
          <p:cNvPr id="63491" name="Notes Placeholder 2"/>
          <p:cNvSpPr>
            <a:spLocks noGrp="1"/>
          </p:cNvSpPr>
          <p:nvPr>
            <p:ph type="body" idx="1"/>
          </p:nvPr>
        </p:nvSpPr>
        <p:spPr>
          <a:noFill/>
          <a:ln/>
        </p:spPr>
        <p:txBody>
          <a:bodyPr/>
          <a:lstStyle/>
          <a:p>
            <a:r>
              <a:rPr lang="en-US" sz="1200" b="0" i="0" u="none" strike="noStrike" kern="1200" baseline="0" dirty="0" smtClean="0">
                <a:solidFill>
                  <a:schemeClr val="tx1"/>
                </a:solidFill>
                <a:latin typeface="Arial" pitchFamily="-108" charset="0"/>
                <a:ea typeface="ＭＳ Ｐゴシック" pitchFamily="33" charset="-128"/>
                <a:cs typeface="ＭＳ Ｐゴシック" pitchFamily="33" charset="-128"/>
              </a:rPr>
              <a:t> Before proceeding, we need to clarify one aspect of public-key cryptosystems that is</a:t>
            </a:r>
          </a:p>
          <a:p>
            <a:r>
              <a:rPr lang="en-US" sz="1200" b="0" i="0" u="none" strike="noStrike" kern="1200" baseline="0" dirty="0" smtClean="0">
                <a:solidFill>
                  <a:schemeClr val="tx1"/>
                </a:solidFill>
                <a:latin typeface="Arial" pitchFamily="-108" charset="0"/>
                <a:ea typeface="ＭＳ Ｐゴシック" pitchFamily="33" charset="-128"/>
                <a:cs typeface="ＭＳ Ｐゴシック" pitchFamily="33" charset="-128"/>
              </a:rPr>
              <a:t>otherwise likely to lead to confusion. Public-key systems are characterized by the use</a:t>
            </a:r>
          </a:p>
          <a:p>
            <a:r>
              <a:rPr lang="en-US" sz="1200" b="0" i="0" u="none" strike="noStrike" kern="1200" baseline="0" dirty="0" smtClean="0">
                <a:solidFill>
                  <a:schemeClr val="tx1"/>
                </a:solidFill>
                <a:latin typeface="Arial" pitchFamily="-108" charset="0"/>
                <a:ea typeface="ＭＳ Ｐゴシック" pitchFamily="33" charset="-128"/>
                <a:cs typeface="ＭＳ Ｐゴシック" pitchFamily="33" charset="-128"/>
              </a:rPr>
              <a:t>of a cryptographic type of algorithm with two keys, one held private and one available</a:t>
            </a:r>
          </a:p>
          <a:p>
            <a:r>
              <a:rPr lang="en-US" sz="1200" b="0" i="0" u="none" strike="noStrike" kern="1200" baseline="0" dirty="0" smtClean="0">
                <a:solidFill>
                  <a:schemeClr val="tx1"/>
                </a:solidFill>
                <a:latin typeface="Arial" pitchFamily="-108" charset="0"/>
                <a:ea typeface="ＭＳ Ｐゴシック" pitchFamily="33" charset="-128"/>
                <a:cs typeface="ＭＳ Ｐゴシック" pitchFamily="33" charset="-128"/>
              </a:rPr>
              <a:t>publicly. Depending on the application, the sender uses either the sender’s private key</a:t>
            </a:r>
          </a:p>
          <a:p>
            <a:r>
              <a:rPr lang="en-US" sz="1200" b="0" i="0" u="none" strike="noStrike" kern="1200" baseline="0" dirty="0" smtClean="0">
                <a:solidFill>
                  <a:schemeClr val="tx1"/>
                </a:solidFill>
                <a:latin typeface="Arial" pitchFamily="-108" charset="0"/>
                <a:ea typeface="ＭＳ Ｐゴシック" pitchFamily="33" charset="-128"/>
                <a:cs typeface="ＭＳ Ｐゴシック" pitchFamily="33" charset="-128"/>
              </a:rPr>
              <a:t>or the receiver’s public key, or both, to perform some type of cryptographic function.</a:t>
            </a:r>
          </a:p>
          <a:p>
            <a:r>
              <a:rPr lang="en-US" sz="1200" b="0" i="0" u="none" strike="noStrike" kern="1200" baseline="0" dirty="0" smtClean="0">
                <a:solidFill>
                  <a:schemeClr val="tx1"/>
                </a:solidFill>
                <a:latin typeface="Arial" pitchFamily="-108" charset="0"/>
                <a:ea typeface="ＭＳ Ｐゴシック" pitchFamily="33" charset="-128"/>
                <a:cs typeface="ＭＳ Ｐゴシック" pitchFamily="33" charset="-128"/>
              </a:rPr>
              <a:t>In broad terms, we can classify the use of public-key cryptosystems into three categories:</a:t>
            </a:r>
          </a:p>
          <a:p>
            <a:r>
              <a:rPr lang="en-US" sz="1200" b="0" i="0" u="none" strike="noStrike" kern="1200" baseline="0" dirty="0" smtClean="0">
                <a:solidFill>
                  <a:schemeClr val="tx1"/>
                </a:solidFill>
                <a:latin typeface="Arial" pitchFamily="-108" charset="0"/>
                <a:ea typeface="ＭＳ Ｐゴシック" pitchFamily="33" charset="-128"/>
                <a:cs typeface="ＭＳ Ｐゴシック" pitchFamily="33" charset="-128"/>
              </a:rPr>
              <a:t>digital signature, symmetric key distribution, and encryption of secret keys.</a:t>
            </a:r>
          </a:p>
          <a:p>
            <a:r>
              <a:rPr lang="en-US" sz="1200" b="0" i="0" u="none" strike="noStrike" kern="1200" baseline="0" dirty="0" smtClean="0">
                <a:solidFill>
                  <a:schemeClr val="tx1"/>
                </a:solidFill>
                <a:latin typeface="Arial" pitchFamily="-108" charset="0"/>
                <a:ea typeface="ＭＳ Ｐゴシック" pitchFamily="33" charset="-128"/>
                <a:cs typeface="ＭＳ Ｐゴシック" pitchFamily="33" charset="-128"/>
              </a:rPr>
              <a:t>These applications are discussed in Section 2.4. Some algorithms are suitable</a:t>
            </a:r>
          </a:p>
          <a:p>
            <a:r>
              <a:rPr lang="en-US" sz="1200" b="0" i="0" u="none" strike="noStrike" kern="1200" baseline="0" dirty="0" smtClean="0">
                <a:solidFill>
                  <a:schemeClr val="tx1"/>
                </a:solidFill>
                <a:latin typeface="Arial" pitchFamily="-108" charset="0"/>
                <a:ea typeface="ＭＳ Ｐゴシック" pitchFamily="33" charset="-128"/>
                <a:cs typeface="ＭＳ Ｐゴシック" pitchFamily="33" charset="-128"/>
              </a:rPr>
              <a:t>for all three applications, whereas others can be used only for one or two of</a:t>
            </a:r>
          </a:p>
          <a:p>
            <a:r>
              <a:rPr lang="en-US" sz="1200" b="0" i="0" u="none" strike="noStrike" kern="1200" baseline="0" dirty="0" smtClean="0">
                <a:solidFill>
                  <a:schemeClr val="tx1"/>
                </a:solidFill>
                <a:latin typeface="Arial" pitchFamily="-108" charset="0"/>
                <a:ea typeface="ＭＳ Ｐゴシック" pitchFamily="33" charset="-128"/>
                <a:cs typeface="ＭＳ Ｐゴシック" pitchFamily="33" charset="-128"/>
              </a:rPr>
              <a:t>these applications. Table 2.3 indicates the applications supported by the algorithms</a:t>
            </a:r>
          </a:p>
          <a:p>
            <a:r>
              <a:rPr lang="en-US" sz="1200" b="0" i="0" u="none" strike="noStrike" kern="1200" baseline="0" dirty="0" smtClean="0">
                <a:solidFill>
                  <a:schemeClr val="tx1"/>
                </a:solidFill>
                <a:latin typeface="Arial" pitchFamily="-108" charset="0"/>
                <a:ea typeface="ＭＳ Ｐゴシック" pitchFamily="33" charset="-128"/>
                <a:cs typeface="ＭＳ Ｐゴシック" pitchFamily="33" charset="-128"/>
              </a:rPr>
              <a:t>discussed</a:t>
            </a:r>
          </a:p>
          <a:p>
            <a:r>
              <a:rPr lang="en-US" sz="1200" b="0" i="0" u="none" strike="noStrike" kern="1200" baseline="0" dirty="0" smtClean="0">
                <a:solidFill>
                  <a:schemeClr val="tx1"/>
                </a:solidFill>
                <a:latin typeface="Arial" pitchFamily="-108" charset="0"/>
                <a:ea typeface="ＭＳ Ｐゴシック" pitchFamily="33" charset="-128"/>
                <a:cs typeface="ＭＳ Ｐゴシック" pitchFamily="33" charset="-128"/>
              </a:rPr>
              <a:t>in this section.</a:t>
            </a:r>
            <a:endParaRPr lang="en-US" dirty="0" smtClean="0">
              <a:latin typeface="Arial" pitchFamily="-110" charset="0"/>
              <a:ea typeface="ＭＳ Ｐゴシック" pitchFamily="-110" charset="-128"/>
              <a:cs typeface="ＭＳ Ｐゴシック" pitchFamily="-110" charset="-128"/>
            </a:endParaRPr>
          </a:p>
        </p:txBody>
      </p:sp>
      <p:sp>
        <p:nvSpPr>
          <p:cNvPr id="63492" name="Slide Number Placeholder 3"/>
          <p:cNvSpPr>
            <a:spLocks noGrp="1"/>
          </p:cNvSpPr>
          <p:nvPr>
            <p:ph type="sldNum" sz="quarter" idx="5"/>
          </p:nvPr>
        </p:nvSpPr>
        <p:spPr>
          <a:noFill/>
        </p:spPr>
        <p:txBody>
          <a:bodyPr/>
          <a:lstStyle/>
          <a:p>
            <a:fld id="{9BAFD868-4274-7F4A-A590-3300D6060EE1}" type="slidenum">
              <a:rPr lang="en-AU" smtClean="0">
                <a:latin typeface="Arial" pitchFamily="-110" charset="0"/>
              </a:rPr>
              <a:pPr/>
              <a:t>20</a:t>
            </a:fld>
            <a:endParaRPr lang="en-AU" smtClean="0">
              <a:latin typeface="Arial" pitchFamily="-110" charset="0"/>
            </a:endParaRPr>
          </a:p>
        </p:txBody>
      </p:sp>
    </p:spTree>
    <p:extLst>
      <p:ext uri="{BB962C8B-B14F-4D97-AF65-F5344CB8AC3E}">
        <p14:creationId xmlns:p14="http://schemas.microsoft.com/office/powerpoint/2010/main" val="3784347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533AA161-F819-BC42-BFB4-302370EA9F39}" type="slidenum">
              <a:rPr lang="en-AU">
                <a:latin typeface="Arial" pitchFamily="-110" charset="0"/>
              </a:rPr>
              <a:pPr/>
              <a:t>21</a:t>
            </a:fld>
            <a:endParaRPr lang="en-AU">
              <a:latin typeface="Arial" pitchFamily="-110"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r>
              <a:rPr lang="en-US" b="0" dirty="0" smtClean="0">
                <a:latin typeface="Arial" pitchFamily="-110" charset="0"/>
                <a:ea typeface="ＭＳ Ｐゴシック" pitchFamily="-110" charset="-128"/>
                <a:cs typeface="ＭＳ Ｐゴシック" pitchFamily="-110" charset="-128"/>
              </a:rPr>
              <a:t>The cryptosystem illustrated in Figure 2.6 depends on a cryptographic algorithm</a:t>
            </a:r>
          </a:p>
          <a:p>
            <a:r>
              <a:rPr lang="en-US" b="0" dirty="0" smtClean="0">
                <a:latin typeface="Arial" pitchFamily="-110" charset="0"/>
                <a:ea typeface="ＭＳ Ｐゴシック" pitchFamily="-110" charset="-128"/>
                <a:cs typeface="ＭＳ Ｐゴシック" pitchFamily="-110" charset="-128"/>
              </a:rPr>
              <a:t>based on two related keys. </a:t>
            </a:r>
            <a:r>
              <a:rPr lang="en-US" b="0" dirty="0" err="1" smtClean="0">
                <a:latin typeface="Arial" pitchFamily="-110" charset="0"/>
                <a:ea typeface="ＭＳ Ｐゴシック" pitchFamily="-110" charset="-128"/>
                <a:cs typeface="ＭＳ Ｐゴシック" pitchFamily="-110" charset="-128"/>
              </a:rPr>
              <a:t>Diffie</a:t>
            </a:r>
            <a:r>
              <a:rPr lang="en-US" b="0" dirty="0" smtClean="0">
                <a:latin typeface="Arial" pitchFamily="-110" charset="0"/>
                <a:ea typeface="ＭＳ Ｐゴシック" pitchFamily="-110" charset="-128"/>
                <a:cs typeface="ＭＳ Ｐゴシック" pitchFamily="-110" charset="-128"/>
              </a:rPr>
              <a:t> and Hellman postulated this system without demonstrating</a:t>
            </a:r>
          </a:p>
          <a:p>
            <a:r>
              <a:rPr lang="en-US" b="0" dirty="0" smtClean="0">
                <a:latin typeface="Arial" pitchFamily="-110" charset="0"/>
                <a:ea typeface="ＭＳ Ｐゴシック" pitchFamily="-110" charset="-128"/>
                <a:cs typeface="ＭＳ Ｐゴシック" pitchFamily="-110" charset="-128"/>
              </a:rPr>
              <a:t>that such algorithms exist. However, they did lay out the conditions that</a:t>
            </a:r>
          </a:p>
          <a:p>
            <a:r>
              <a:rPr lang="en-US" b="0" dirty="0" smtClean="0">
                <a:latin typeface="Arial" pitchFamily="-110" charset="0"/>
                <a:ea typeface="ＭＳ Ｐゴシック" pitchFamily="-110" charset="-128"/>
                <a:cs typeface="ＭＳ Ｐゴシック" pitchFamily="-110" charset="-128"/>
              </a:rPr>
              <a:t>such algorithms must fulfill [DIFF76]:</a:t>
            </a:r>
          </a:p>
          <a:p>
            <a:endParaRPr lang="en-US" b="0" dirty="0" smtClean="0">
              <a:latin typeface="Arial"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5152175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7EDA176F-E2B2-EC45-8A34-11E64519DC91}" type="slidenum">
              <a:rPr lang="en-AU">
                <a:latin typeface="Arial" pitchFamily="-110" charset="0"/>
              </a:rPr>
              <a:pPr/>
              <a:t>22</a:t>
            </a:fld>
            <a:endParaRPr lang="en-AU">
              <a:latin typeface="Arial" pitchFamily="-110"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r>
              <a:rPr lang="en-US" b="0" i="1" dirty="0" smtClean="0">
                <a:latin typeface="Arial" pitchFamily="-110" charset="0"/>
                <a:ea typeface="ＭＳ Ｐゴシック" pitchFamily="-110" charset="-128"/>
                <a:cs typeface="ＭＳ Ｐゴシック" pitchFamily="-110" charset="-128"/>
              </a:rPr>
              <a:t>RSA One of the first public-key schemes was developed in 1977 by Ron </a:t>
            </a:r>
            <a:r>
              <a:rPr lang="en-US" b="0" i="1" dirty="0" err="1" smtClean="0">
                <a:latin typeface="Arial" pitchFamily="-110" charset="0"/>
                <a:ea typeface="ＭＳ Ｐゴシック" pitchFamily="-110" charset="-128"/>
                <a:cs typeface="ＭＳ Ｐゴシック" pitchFamily="-110" charset="-128"/>
              </a:rPr>
              <a:t>Rivest</a:t>
            </a:r>
            <a:r>
              <a:rPr lang="en-US" b="0" i="1" dirty="0" smtClean="0">
                <a:latin typeface="Arial" pitchFamily="-110" charset="0"/>
                <a:ea typeface="ＭＳ Ｐゴシック" pitchFamily="-110" charset="-128"/>
                <a:cs typeface="ＭＳ Ｐゴシック" pitchFamily="-110" charset="-128"/>
              </a:rPr>
              <a:t>, </a:t>
            </a:r>
            <a:r>
              <a:rPr lang="en-US" b="0" i="1" dirty="0" err="1" smtClean="0">
                <a:latin typeface="Arial" pitchFamily="-110" charset="0"/>
                <a:ea typeface="ＭＳ Ｐゴシック" pitchFamily="-110" charset="-128"/>
                <a:cs typeface="ＭＳ Ｐゴシック" pitchFamily="-110" charset="-128"/>
              </a:rPr>
              <a:t>Adi</a:t>
            </a:r>
            <a:endParaRPr lang="en-US" b="0" i="1"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Shamir, and Len </a:t>
            </a:r>
            <a:r>
              <a:rPr lang="en-US" b="0" dirty="0" err="1" smtClean="0">
                <a:latin typeface="Arial" pitchFamily="-110" charset="0"/>
                <a:ea typeface="ＭＳ Ｐゴシック" pitchFamily="-110" charset="-128"/>
                <a:cs typeface="ＭＳ Ｐゴシック" pitchFamily="-110" charset="-128"/>
              </a:rPr>
              <a:t>Adleman</a:t>
            </a:r>
            <a:r>
              <a:rPr lang="en-US" b="0" dirty="0" smtClean="0">
                <a:latin typeface="Arial" pitchFamily="-110" charset="0"/>
                <a:ea typeface="ＭＳ Ｐゴシック" pitchFamily="-110" charset="-128"/>
                <a:cs typeface="ＭＳ Ｐゴシック" pitchFamily="-110" charset="-128"/>
              </a:rPr>
              <a:t> at MIT and first published in 1978 [RIVE78]. The RSA</a:t>
            </a:r>
          </a:p>
          <a:p>
            <a:r>
              <a:rPr lang="en-US" b="0" dirty="0" smtClean="0">
                <a:latin typeface="Arial" pitchFamily="-110" charset="0"/>
                <a:ea typeface="ＭＳ Ｐゴシック" pitchFamily="-110" charset="-128"/>
                <a:cs typeface="ＭＳ Ｐゴシック" pitchFamily="-110" charset="-128"/>
              </a:rPr>
              <a:t>scheme has since reigned supreme as the most widely accepted and implemented</a:t>
            </a:r>
          </a:p>
          <a:p>
            <a:r>
              <a:rPr lang="en-US" b="0" dirty="0" smtClean="0">
                <a:latin typeface="Arial" pitchFamily="-110" charset="0"/>
                <a:ea typeface="ＭＳ Ｐゴシック" pitchFamily="-110" charset="-128"/>
                <a:cs typeface="ＭＳ Ｐゴシック" pitchFamily="-110" charset="-128"/>
              </a:rPr>
              <a:t>approach to public-key encryption. RSA is a block cipher in which the plaintext and</a:t>
            </a:r>
          </a:p>
          <a:p>
            <a:r>
              <a:rPr lang="en-US" b="0" dirty="0" err="1" smtClean="0">
                <a:latin typeface="Arial" pitchFamily="-110" charset="0"/>
                <a:ea typeface="ＭＳ Ｐゴシック" pitchFamily="-110" charset="-128"/>
                <a:cs typeface="ＭＳ Ｐゴシック" pitchFamily="-110" charset="-128"/>
              </a:rPr>
              <a:t>ciphertext</a:t>
            </a:r>
            <a:r>
              <a:rPr lang="en-US" b="0" dirty="0" smtClean="0">
                <a:latin typeface="Arial" pitchFamily="-110" charset="0"/>
                <a:ea typeface="ＭＳ Ｐゴシック" pitchFamily="-110" charset="-128"/>
                <a:cs typeface="ＭＳ Ｐゴシック" pitchFamily="-110" charset="-128"/>
              </a:rPr>
              <a:t> are integers between 0 and </a:t>
            </a:r>
            <a:r>
              <a:rPr lang="en-US" b="0" i="1" dirty="0" smtClean="0">
                <a:latin typeface="Arial" pitchFamily="-110" charset="0"/>
                <a:ea typeface="ＭＳ Ｐゴシック" pitchFamily="-110" charset="-128"/>
                <a:cs typeface="ＭＳ Ｐゴシック" pitchFamily="-110" charset="-128"/>
              </a:rPr>
              <a:t>n – 1 for some n.</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In 1977, the three inventors of RSA dared </a:t>
            </a:r>
            <a:r>
              <a:rPr lang="en-US" b="0" i="1" dirty="0" smtClean="0">
                <a:latin typeface="Arial" pitchFamily="-110" charset="0"/>
                <a:ea typeface="ＭＳ Ｐゴシック" pitchFamily="-110" charset="-128"/>
                <a:cs typeface="ＭＳ Ｐゴシック" pitchFamily="-110" charset="-128"/>
              </a:rPr>
              <a:t>Scientific American readers to decode</a:t>
            </a:r>
          </a:p>
          <a:p>
            <a:r>
              <a:rPr lang="en-US" b="0" dirty="0" smtClean="0">
                <a:latin typeface="Arial" pitchFamily="-110" charset="0"/>
                <a:ea typeface="ＭＳ Ｐゴシック" pitchFamily="-110" charset="-128"/>
                <a:cs typeface="ＭＳ Ｐゴシック" pitchFamily="-110" charset="-128"/>
              </a:rPr>
              <a:t>a cipher they printed in Martin Gardner’s “Mathematical Games” column. They</a:t>
            </a:r>
          </a:p>
          <a:p>
            <a:r>
              <a:rPr lang="en-US" b="0" dirty="0" smtClean="0">
                <a:latin typeface="Arial" pitchFamily="-110" charset="0"/>
                <a:ea typeface="ＭＳ Ｐゴシック" pitchFamily="-110" charset="-128"/>
                <a:cs typeface="ＭＳ Ｐゴシック" pitchFamily="-110" charset="-128"/>
              </a:rPr>
              <a:t>offered a $100 reward for the return of a plaintext sentence, an event they predicted</a:t>
            </a:r>
          </a:p>
          <a:p>
            <a:r>
              <a:rPr lang="en-US" b="0" dirty="0" smtClean="0">
                <a:latin typeface="Arial" pitchFamily="-110" charset="0"/>
                <a:ea typeface="ＭＳ Ｐゴシック" pitchFamily="-110" charset="-128"/>
                <a:cs typeface="ＭＳ Ｐゴシック" pitchFamily="-110" charset="-128"/>
              </a:rPr>
              <a:t>might not occur for some 40 quadrillion years. In April of 1994, a group working over</a:t>
            </a:r>
          </a:p>
          <a:p>
            <a:r>
              <a:rPr lang="en-US" b="0" dirty="0" smtClean="0">
                <a:latin typeface="Arial" pitchFamily="-110" charset="0"/>
                <a:ea typeface="ＭＳ Ｐゴシック" pitchFamily="-110" charset="-128"/>
                <a:cs typeface="ＭＳ Ｐゴシック" pitchFamily="-110" charset="-128"/>
              </a:rPr>
              <a:t>the Internet and using over 1600 computers claimed the prize after only eight months</a:t>
            </a:r>
          </a:p>
          <a:p>
            <a:r>
              <a:rPr lang="en-US" b="0" dirty="0" smtClean="0">
                <a:latin typeface="Arial" pitchFamily="-110" charset="0"/>
                <a:ea typeface="ＭＳ Ｐゴシック" pitchFamily="-110" charset="-128"/>
                <a:cs typeface="ＭＳ Ｐゴシック" pitchFamily="-110" charset="-128"/>
              </a:rPr>
              <a:t>of work [LEUT94]. This challenge used a public-key size (length of </a:t>
            </a:r>
            <a:r>
              <a:rPr lang="en-US" b="0" i="1" dirty="0" smtClean="0">
                <a:latin typeface="Arial" pitchFamily="-110" charset="0"/>
                <a:ea typeface="ＭＳ Ｐゴシック" pitchFamily="-110" charset="-128"/>
                <a:cs typeface="ＭＳ Ｐゴシック" pitchFamily="-110" charset="-128"/>
              </a:rPr>
              <a:t>n) of 129 decimal</a:t>
            </a:r>
          </a:p>
          <a:p>
            <a:r>
              <a:rPr lang="en-US" b="0" dirty="0" smtClean="0">
                <a:latin typeface="Arial" pitchFamily="-110" charset="0"/>
                <a:ea typeface="ＭＳ Ｐゴシック" pitchFamily="-110" charset="-128"/>
                <a:cs typeface="ＭＳ Ｐゴシック" pitchFamily="-110" charset="-128"/>
              </a:rPr>
              <a:t>digits, or around 428 bits. This result does not invalidate the use of RSA; it simply</a:t>
            </a:r>
          </a:p>
          <a:p>
            <a:r>
              <a:rPr lang="en-US" b="0" dirty="0" smtClean="0">
                <a:latin typeface="Arial" pitchFamily="-110" charset="0"/>
                <a:ea typeface="ＭＳ Ｐゴシック" pitchFamily="-110" charset="-128"/>
                <a:cs typeface="ＭＳ Ｐゴシック" pitchFamily="-110" charset="-128"/>
              </a:rPr>
              <a:t>means that larger key sizes must be used. Cur </a:t>
            </a:r>
            <a:r>
              <a:rPr lang="en-US" b="0" dirty="0" err="1" smtClean="0">
                <a:latin typeface="Arial" pitchFamily="-110" charset="0"/>
                <a:ea typeface="ＭＳ Ｐゴシック" pitchFamily="-110" charset="-128"/>
                <a:cs typeface="ＭＳ Ｐゴシック" pitchFamily="-110" charset="-128"/>
              </a:rPr>
              <a:t>rently</a:t>
            </a:r>
            <a:r>
              <a:rPr lang="en-US" b="0" dirty="0" smtClean="0">
                <a:latin typeface="Arial" pitchFamily="-110" charset="0"/>
                <a:ea typeface="ＭＳ Ｐゴシック" pitchFamily="-110" charset="-128"/>
                <a:cs typeface="ＭＳ Ｐゴシック" pitchFamily="-110" charset="-128"/>
              </a:rPr>
              <a:t>, a 1024-bit key size (about 300</a:t>
            </a:r>
          </a:p>
          <a:p>
            <a:r>
              <a:rPr lang="en-US" b="0" dirty="0" smtClean="0">
                <a:latin typeface="Arial" pitchFamily="-110" charset="0"/>
                <a:ea typeface="ＭＳ Ｐゴシック" pitchFamily="-110" charset="-128"/>
                <a:cs typeface="ＭＳ Ｐゴシック" pitchFamily="-110" charset="-128"/>
              </a:rPr>
              <a:t>decimal digits) is considered strong enough for virtually all applications.</a:t>
            </a:r>
          </a:p>
          <a:p>
            <a:endParaRPr lang="en-US" b="0" i="1" dirty="0" smtClean="0">
              <a:latin typeface="Arial" pitchFamily="-110" charset="0"/>
              <a:ea typeface="ＭＳ Ｐゴシック" pitchFamily="-110" charset="-128"/>
              <a:cs typeface="ＭＳ Ｐゴシック" pitchFamily="-110" charset="-128"/>
            </a:endParaRPr>
          </a:p>
          <a:p>
            <a:r>
              <a:rPr lang="en-US" b="0" i="1" dirty="0" smtClean="0">
                <a:latin typeface="Arial" pitchFamily="-110" charset="0"/>
                <a:ea typeface="ＭＳ Ｐゴシック" pitchFamily="-110" charset="-128"/>
                <a:cs typeface="ＭＳ Ｐゴシック" pitchFamily="-110" charset="-128"/>
              </a:rPr>
              <a:t>DIFFIE-HELLMAN KEY AGREEMENT The first published public-key </a:t>
            </a:r>
            <a:r>
              <a:rPr lang="en-US" b="0" i="1" dirty="0" err="1" smtClean="0">
                <a:latin typeface="Arial" pitchFamily="-110" charset="0"/>
                <a:ea typeface="ＭＳ Ｐゴシック" pitchFamily="-110" charset="-128"/>
                <a:cs typeface="ＭＳ Ｐゴシック" pitchFamily="-110" charset="-128"/>
              </a:rPr>
              <a:t>algo</a:t>
            </a:r>
            <a:r>
              <a:rPr lang="en-US" b="0" i="1" dirty="0" smtClean="0">
                <a:latin typeface="Arial" pitchFamily="-110" charset="0"/>
                <a:ea typeface="ＭＳ Ｐゴシック" pitchFamily="-110" charset="-128"/>
                <a:cs typeface="ＭＳ Ｐゴシック" pitchFamily="-110" charset="-128"/>
              </a:rPr>
              <a:t> </a:t>
            </a:r>
            <a:r>
              <a:rPr lang="en-US" b="0" i="1" dirty="0" err="1" smtClean="0">
                <a:latin typeface="Arial" pitchFamily="-110" charset="0"/>
                <a:ea typeface="ＭＳ Ｐゴシック" pitchFamily="-110" charset="-128"/>
                <a:cs typeface="ＭＳ Ｐゴシック" pitchFamily="-110" charset="-128"/>
              </a:rPr>
              <a:t>rithm</a:t>
            </a:r>
            <a:endParaRPr lang="en-US" b="0" i="1"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appeared in the seminal paper by </a:t>
            </a:r>
            <a:r>
              <a:rPr lang="en-US" b="0" dirty="0" err="1" smtClean="0">
                <a:latin typeface="Arial" pitchFamily="-110" charset="0"/>
                <a:ea typeface="ＭＳ Ｐゴシック" pitchFamily="-110" charset="-128"/>
                <a:cs typeface="ＭＳ Ｐゴシック" pitchFamily="-110" charset="-128"/>
              </a:rPr>
              <a:t>Diffie</a:t>
            </a:r>
            <a:r>
              <a:rPr lang="en-US" b="0" dirty="0" smtClean="0">
                <a:latin typeface="Arial" pitchFamily="-110" charset="0"/>
                <a:ea typeface="ＭＳ Ｐゴシック" pitchFamily="-110" charset="-128"/>
                <a:cs typeface="ＭＳ Ｐゴシック" pitchFamily="-110" charset="-128"/>
              </a:rPr>
              <a:t> and Hellman that defined public-key</a:t>
            </a:r>
          </a:p>
          <a:p>
            <a:r>
              <a:rPr lang="en-US" b="0" dirty="0" smtClean="0">
                <a:latin typeface="Arial" pitchFamily="-110" charset="0"/>
                <a:ea typeface="ＭＳ Ｐゴシック" pitchFamily="-110" charset="-128"/>
                <a:cs typeface="ＭＳ Ｐゴシック" pitchFamily="-110" charset="-128"/>
              </a:rPr>
              <a:t>cryptography [DIFF76] and is generally referred to as </a:t>
            </a:r>
            <a:r>
              <a:rPr lang="en-US" b="0" dirty="0" err="1" smtClean="0">
                <a:latin typeface="Arial" pitchFamily="-110" charset="0"/>
                <a:ea typeface="ＭＳ Ｐゴシック" pitchFamily="-110" charset="-128"/>
                <a:cs typeface="ＭＳ Ｐゴシック" pitchFamily="-110" charset="-128"/>
              </a:rPr>
              <a:t>Diffie</a:t>
            </a:r>
            <a:r>
              <a:rPr lang="en-US" b="0" dirty="0" smtClean="0">
                <a:latin typeface="Arial" pitchFamily="-110" charset="0"/>
                <a:ea typeface="ＭＳ Ｐゴシック" pitchFamily="-110" charset="-128"/>
                <a:cs typeface="ＭＳ Ｐゴシック" pitchFamily="-110" charset="-128"/>
              </a:rPr>
              <a:t>-Hellman key exchange,</a:t>
            </a:r>
          </a:p>
          <a:p>
            <a:r>
              <a:rPr lang="en-US" b="0" dirty="0" smtClean="0">
                <a:latin typeface="Arial" pitchFamily="-110" charset="0"/>
                <a:ea typeface="ＭＳ Ｐゴシック" pitchFamily="-110" charset="-128"/>
                <a:cs typeface="ＭＳ Ｐゴシック" pitchFamily="-110" charset="-128"/>
              </a:rPr>
              <a:t>or key agreement. A number of commercial products employ this key exchange</a:t>
            </a:r>
          </a:p>
          <a:p>
            <a:r>
              <a:rPr lang="en-US" b="0" dirty="0" smtClean="0">
                <a:latin typeface="Arial" pitchFamily="-110" charset="0"/>
                <a:ea typeface="ＭＳ Ｐゴシック" pitchFamily="-110" charset="-128"/>
                <a:cs typeface="ＭＳ Ｐゴシック" pitchFamily="-110" charset="-128"/>
              </a:rPr>
              <a:t>technique.</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The purpose of the algorithm is to enable two users to securely reach agreement</a:t>
            </a:r>
          </a:p>
          <a:p>
            <a:r>
              <a:rPr lang="en-US" b="0" dirty="0" smtClean="0">
                <a:latin typeface="Arial" pitchFamily="-110" charset="0"/>
                <a:ea typeface="ＭＳ Ｐゴシック" pitchFamily="-110" charset="-128"/>
                <a:cs typeface="ＭＳ Ｐゴシック" pitchFamily="-110" charset="-128"/>
              </a:rPr>
              <a:t>about a shared secret that can be used as a secret key for subsequent symmetric</a:t>
            </a:r>
          </a:p>
          <a:p>
            <a:r>
              <a:rPr lang="en-US" b="0" dirty="0" smtClean="0">
                <a:latin typeface="Arial" pitchFamily="-110" charset="0"/>
                <a:ea typeface="ＭＳ Ｐゴシック" pitchFamily="-110" charset="-128"/>
                <a:cs typeface="ＭＳ Ｐゴシック" pitchFamily="-110" charset="-128"/>
              </a:rPr>
              <a:t>encryption of messages. The algorithm itself is limited to the exchange of the keys.</a:t>
            </a:r>
          </a:p>
          <a:p>
            <a:endParaRPr lang="en-US" b="0" i="1" dirty="0" smtClean="0">
              <a:latin typeface="Arial" pitchFamily="-110" charset="0"/>
              <a:ea typeface="ＭＳ Ｐゴシック" pitchFamily="-110" charset="-128"/>
              <a:cs typeface="ＭＳ Ｐゴシック" pitchFamily="-110" charset="-128"/>
            </a:endParaRPr>
          </a:p>
          <a:p>
            <a:r>
              <a:rPr lang="en-US" b="0" i="1" dirty="0" smtClean="0">
                <a:latin typeface="Arial" pitchFamily="-110" charset="0"/>
                <a:ea typeface="ＭＳ Ｐゴシック" pitchFamily="-110" charset="-128"/>
                <a:cs typeface="ＭＳ Ｐゴシック" pitchFamily="-110" charset="-128"/>
              </a:rPr>
              <a:t>DIGITAL SIGNATURE STANDARD The National Institute of Standards and Technology</a:t>
            </a:r>
          </a:p>
          <a:p>
            <a:r>
              <a:rPr lang="en-US" b="0" dirty="0" smtClean="0">
                <a:latin typeface="Arial" pitchFamily="-110" charset="0"/>
                <a:ea typeface="ＭＳ Ｐゴシック" pitchFamily="-110" charset="-128"/>
                <a:cs typeface="ＭＳ Ｐゴシック" pitchFamily="-110" charset="-128"/>
              </a:rPr>
              <a:t>(NIST) has published Federal Information Processing Standard FIPS PUB 186,</a:t>
            </a:r>
          </a:p>
          <a:p>
            <a:r>
              <a:rPr lang="en-US" b="0" dirty="0" smtClean="0">
                <a:latin typeface="Arial" pitchFamily="-110" charset="0"/>
                <a:ea typeface="ＭＳ Ｐゴシック" pitchFamily="-110" charset="-128"/>
                <a:cs typeface="ＭＳ Ｐゴシック" pitchFamily="-110" charset="-128"/>
              </a:rPr>
              <a:t>known as the Digital Signature Standard (DSS). The DSS makes use of SHA-1</a:t>
            </a:r>
          </a:p>
          <a:p>
            <a:r>
              <a:rPr lang="en-US" b="0" dirty="0" smtClean="0">
                <a:latin typeface="Arial" pitchFamily="-110" charset="0"/>
                <a:ea typeface="ＭＳ Ｐゴシック" pitchFamily="-110" charset="-128"/>
                <a:cs typeface="ＭＳ Ｐゴシック" pitchFamily="-110" charset="-128"/>
              </a:rPr>
              <a:t>and presents a new digital signature technique, the Digital Signature Algorithm</a:t>
            </a:r>
          </a:p>
          <a:p>
            <a:r>
              <a:rPr lang="en-US" b="0" dirty="0" smtClean="0">
                <a:latin typeface="Arial" pitchFamily="-110" charset="0"/>
                <a:ea typeface="ＭＳ Ｐゴシック" pitchFamily="-110" charset="-128"/>
                <a:cs typeface="ＭＳ Ｐゴシック" pitchFamily="-110" charset="-128"/>
              </a:rPr>
              <a:t>(DSA). The DSS was originally proposed in 1991 and revised in 1993 in response to</a:t>
            </a:r>
          </a:p>
          <a:p>
            <a:r>
              <a:rPr lang="en-US" b="0" dirty="0" smtClean="0">
                <a:latin typeface="Arial" pitchFamily="-110" charset="0"/>
                <a:ea typeface="ＭＳ Ｐゴシック" pitchFamily="-110" charset="-128"/>
                <a:cs typeface="ＭＳ Ｐゴシック" pitchFamily="-110" charset="-128"/>
              </a:rPr>
              <a:t>public feedback concerning the security of the scheme. There was a further minor</a:t>
            </a:r>
          </a:p>
          <a:p>
            <a:r>
              <a:rPr lang="en-US" b="0" dirty="0" smtClean="0">
                <a:latin typeface="Arial" pitchFamily="-110" charset="0"/>
                <a:ea typeface="ＭＳ Ｐゴシック" pitchFamily="-110" charset="-128"/>
                <a:cs typeface="ＭＳ Ｐゴシック" pitchFamily="-110" charset="-128"/>
              </a:rPr>
              <a:t>revision in 1996. The DSS uses an algorithm that is designed to provide only the digital</a:t>
            </a:r>
          </a:p>
          <a:p>
            <a:r>
              <a:rPr lang="en-US" b="0" dirty="0" smtClean="0">
                <a:latin typeface="Arial" pitchFamily="-110" charset="0"/>
                <a:ea typeface="ＭＳ Ｐゴシック" pitchFamily="-110" charset="-128"/>
                <a:cs typeface="ＭＳ Ｐゴシック" pitchFamily="-110" charset="-128"/>
              </a:rPr>
              <a:t>signature function. Unlike RSA, it cannot be used for encryption or key exchange.</a:t>
            </a:r>
          </a:p>
          <a:p>
            <a:endParaRPr lang="en-US" b="0" i="1" dirty="0" smtClean="0">
              <a:latin typeface="Arial" pitchFamily="-110" charset="0"/>
              <a:ea typeface="ＭＳ Ｐゴシック" pitchFamily="-110" charset="-128"/>
              <a:cs typeface="ＭＳ Ｐゴシック" pitchFamily="-110" charset="-128"/>
            </a:endParaRPr>
          </a:p>
          <a:p>
            <a:r>
              <a:rPr lang="en-US" b="0" i="1" dirty="0" smtClean="0">
                <a:latin typeface="Arial" pitchFamily="-110" charset="0"/>
                <a:ea typeface="ＭＳ Ｐゴシック" pitchFamily="-110" charset="-128"/>
                <a:cs typeface="ＭＳ Ｐゴシック" pitchFamily="-110" charset="-128"/>
              </a:rPr>
              <a:t>ELLIPTIC CURVE CRYPTOGRAPHY The vast majority of the products and standards</a:t>
            </a:r>
          </a:p>
          <a:p>
            <a:r>
              <a:rPr lang="en-US" b="0" dirty="0" smtClean="0">
                <a:latin typeface="Arial" pitchFamily="-110" charset="0"/>
                <a:ea typeface="ＭＳ Ｐゴシック" pitchFamily="-110" charset="-128"/>
                <a:cs typeface="ＭＳ Ｐゴシック" pitchFamily="-110" charset="-128"/>
              </a:rPr>
              <a:t>that use public-key cryptography for encryption and digital signatures use RSA.</a:t>
            </a:r>
          </a:p>
          <a:p>
            <a:r>
              <a:rPr lang="en-US" b="0" dirty="0" smtClean="0">
                <a:latin typeface="Arial" pitchFamily="-110" charset="0"/>
                <a:ea typeface="ＭＳ Ｐゴシック" pitchFamily="-110" charset="-128"/>
                <a:cs typeface="ＭＳ Ｐゴシック" pitchFamily="-110" charset="-128"/>
              </a:rPr>
              <a:t>The bit length for secure RSA use has increased over recent years, and this has put</a:t>
            </a:r>
          </a:p>
          <a:p>
            <a:r>
              <a:rPr lang="en-US" b="0" dirty="0" smtClean="0">
                <a:latin typeface="Arial" pitchFamily="-110" charset="0"/>
                <a:ea typeface="ＭＳ Ｐゴシック" pitchFamily="-110" charset="-128"/>
                <a:cs typeface="ＭＳ Ｐゴシック" pitchFamily="-110" charset="-128"/>
              </a:rPr>
              <a:t>a heavier processing load on applications using RSA. This burden has ramifications,</a:t>
            </a:r>
          </a:p>
          <a:p>
            <a:r>
              <a:rPr lang="en-US" b="0" dirty="0" smtClean="0">
                <a:latin typeface="Arial" pitchFamily="-110" charset="0"/>
                <a:ea typeface="ＭＳ Ｐゴシック" pitchFamily="-110" charset="-128"/>
                <a:cs typeface="ＭＳ Ｐゴシック" pitchFamily="-110" charset="-128"/>
              </a:rPr>
              <a:t>especially for electronic commerce sites that conduct large numbers of secure</a:t>
            </a:r>
          </a:p>
          <a:p>
            <a:r>
              <a:rPr lang="en-US" b="0" dirty="0" smtClean="0">
                <a:latin typeface="Arial" pitchFamily="-110" charset="0"/>
                <a:ea typeface="ＭＳ Ｐゴシック" pitchFamily="-110" charset="-128"/>
                <a:cs typeface="ＭＳ Ｐゴシック" pitchFamily="-110" charset="-128"/>
              </a:rPr>
              <a:t>transactions. Recently, a competing system has begun to challenge RSA: elliptic</a:t>
            </a:r>
          </a:p>
          <a:p>
            <a:r>
              <a:rPr lang="en-US" b="0" dirty="0" smtClean="0">
                <a:latin typeface="Arial" pitchFamily="-110" charset="0"/>
                <a:ea typeface="ＭＳ Ｐゴシック" pitchFamily="-110" charset="-128"/>
                <a:cs typeface="ＭＳ Ｐゴシック" pitchFamily="-110" charset="-128"/>
              </a:rPr>
              <a:t>curve cryptography (ECC). Already, ECC is showing up in standardization efforts,</a:t>
            </a:r>
          </a:p>
          <a:p>
            <a:r>
              <a:rPr lang="en-US" b="0" dirty="0" smtClean="0">
                <a:latin typeface="Arial" pitchFamily="-110" charset="0"/>
                <a:ea typeface="ＭＳ Ｐゴシック" pitchFamily="-110" charset="-128"/>
                <a:cs typeface="ＭＳ Ｐゴシック" pitchFamily="-110" charset="-128"/>
              </a:rPr>
              <a:t>including the IEEE (Institute of Electrical and Electronics Engineers) P1363</a:t>
            </a:r>
          </a:p>
          <a:p>
            <a:r>
              <a:rPr lang="en-US" b="0" dirty="0" smtClean="0">
                <a:latin typeface="Arial" pitchFamily="-110" charset="0"/>
                <a:ea typeface="ＭＳ Ｐゴシック" pitchFamily="-110" charset="-128"/>
                <a:cs typeface="ＭＳ Ｐゴシック" pitchFamily="-110" charset="-128"/>
              </a:rPr>
              <a:t>Standard for Public-Key Cryptography.</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The principal attraction of ECC compared to RSA is that it appears to offer</a:t>
            </a:r>
          </a:p>
          <a:p>
            <a:r>
              <a:rPr lang="en-US" b="0" dirty="0" smtClean="0">
                <a:latin typeface="Arial" pitchFamily="-110" charset="0"/>
                <a:ea typeface="ＭＳ Ｐゴシック" pitchFamily="-110" charset="-128"/>
                <a:cs typeface="ＭＳ Ｐゴシック" pitchFamily="-110" charset="-128"/>
              </a:rPr>
              <a:t>equal security for a far smaller bit size, thereby reducing processing overhead. On</a:t>
            </a:r>
          </a:p>
          <a:p>
            <a:r>
              <a:rPr lang="en-US" b="0" dirty="0" smtClean="0">
                <a:latin typeface="Arial" pitchFamily="-110" charset="0"/>
                <a:ea typeface="ＭＳ Ｐゴシック" pitchFamily="-110" charset="-128"/>
                <a:cs typeface="ＭＳ Ｐゴシック" pitchFamily="-110" charset="-128"/>
              </a:rPr>
              <a:t>the other hand, although the theory of ECC has been around for some time, it is</a:t>
            </a:r>
          </a:p>
          <a:p>
            <a:r>
              <a:rPr lang="en-US" b="0" dirty="0" smtClean="0">
                <a:latin typeface="Arial" pitchFamily="-110" charset="0"/>
                <a:ea typeface="ＭＳ Ｐゴシック" pitchFamily="-110" charset="-128"/>
                <a:cs typeface="ＭＳ Ｐゴシック" pitchFamily="-110" charset="-128"/>
              </a:rPr>
              <a:t>only recently that products have begun to appear and that there has been sustained</a:t>
            </a:r>
          </a:p>
          <a:p>
            <a:r>
              <a:rPr lang="en-US" b="0" dirty="0" smtClean="0">
                <a:latin typeface="Arial" pitchFamily="-110" charset="0"/>
                <a:ea typeface="ＭＳ Ｐゴシック" pitchFamily="-110" charset="-128"/>
                <a:cs typeface="ＭＳ Ｐゴシック" pitchFamily="-110" charset="-128"/>
              </a:rPr>
              <a:t>cryptanalytic interest in probing for weaknesses. Thus, the confidence level in ECC</a:t>
            </a:r>
          </a:p>
          <a:p>
            <a:r>
              <a:rPr lang="en-US" b="0" dirty="0" smtClean="0">
                <a:latin typeface="Arial" pitchFamily="-110" charset="0"/>
                <a:ea typeface="ＭＳ Ｐゴシック" pitchFamily="-110" charset="-128"/>
                <a:cs typeface="ＭＳ Ｐゴシック" pitchFamily="-110" charset="-128"/>
              </a:rPr>
              <a:t>is not yet as high as that in RSA.</a:t>
            </a:r>
            <a:endParaRPr lang="en-US" b="0" dirty="0" smtClean="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12484455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1AF121E8-9F45-9043-A786-60531465CC15}" type="slidenum">
              <a:rPr lang="en-AU">
                <a:latin typeface="Arial" pitchFamily="-110" charset="0"/>
              </a:rPr>
              <a:pPr/>
              <a:t>23</a:t>
            </a:fld>
            <a:endParaRPr lang="en-AU">
              <a:latin typeface="Arial" pitchFamily="-110" charset="0"/>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r>
              <a:rPr lang="en-US" dirty="0" smtClean="0">
                <a:latin typeface="Arial" pitchFamily="-110" charset="0"/>
                <a:ea typeface="ＭＳ Ｐゴシック" pitchFamily="-110" charset="-128"/>
                <a:cs typeface="ＭＳ Ｐゴシック" pitchFamily="-110" charset="-128"/>
              </a:rPr>
              <a:t>Encryption protects against passive attack (eavesdropping). A different requirement</a:t>
            </a:r>
          </a:p>
          <a:p>
            <a:r>
              <a:rPr lang="en-US" dirty="0" smtClean="0">
                <a:latin typeface="Arial" pitchFamily="-110" charset="0"/>
                <a:ea typeface="ＭＳ Ｐゴシック" pitchFamily="-110" charset="-128"/>
                <a:cs typeface="ＭＳ Ｐゴシック" pitchFamily="-110" charset="-128"/>
              </a:rPr>
              <a:t>is to protect against active attack (falsification of data and transactions). Protection</a:t>
            </a:r>
          </a:p>
          <a:p>
            <a:r>
              <a:rPr lang="en-US" dirty="0" smtClean="0">
                <a:latin typeface="Arial" pitchFamily="-110" charset="0"/>
                <a:ea typeface="ＭＳ Ｐゴシック" pitchFamily="-110" charset="-128"/>
                <a:cs typeface="ＭＳ Ｐゴシック" pitchFamily="-110" charset="-128"/>
              </a:rPr>
              <a:t>against such attacks is known as message or data authentication.</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A message, file, document, or other collection of data is said to be authentic</a:t>
            </a:r>
          </a:p>
          <a:p>
            <a:r>
              <a:rPr lang="en-US" dirty="0" smtClean="0">
                <a:latin typeface="Arial" pitchFamily="-110" charset="0"/>
                <a:ea typeface="ＭＳ Ｐゴシック" pitchFamily="-110" charset="-128"/>
                <a:cs typeface="ＭＳ Ｐゴシック" pitchFamily="-110" charset="-128"/>
              </a:rPr>
              <a:t>when it is genuine and came from its alleged source. Message or data authentication</a:t>
            </a:r>
          </a:p>
          <a:p>
            <a:r>
              <a:rPr lang="en-US" dirty="0" smtClean="0">
                <a:latin typeface="Arial" pitchFamily="-110" charset="0"/>
                <a:ea typeface="ＭＳ Ｐゴシック" pitchFamily="-110" charset="-128"/>
                <a:cs typeface="ＭＳ Ｐゴシック" pitchFamily="-110" charset="-128"/>
              </a:rPr>
              <a:t>is a procedure that allows communicating parties to verify that received or stored</a:t>
            </a:r>
          </a:p>
          <a:p>
            <a:r>
              <a:rPr lang="en-US" dirty="0" smtClean="0">
                <a:latin typeface="Arial" pitchFamily="-110" charset="0"/>
                <a:ea typeface="ＭＳ Ｐゴシック" pitchFamily="-110" charset="-128"/>
                <a:cs typeface="ＭＳ Ｐゴシック" pitchFamily="-110" charset="-128"/>
              </a:rPr>
              <a:t>messages are authentic. The two important aspects are to verify that the contents of</a:t>
            </a:r>
          </a:p>
          <a:p>
            <a:r>
              <a:rPr lang="en-US" dirty="0" smtClean="0">
                <a:latin typeface="Arial" pitchFamily="-110" charset="0"/>
                <a:ea typeface="ＭＳ Ｐゴシック" pitchFamily="-110" charset="-128"/>
                <a:cs typeface="ＭＳ Ｐゴシック" pitchFamily="-110" charset="-128"/>
              </a:rPr>
              <a:t>the message have not been altered and that the source is authentic. We may also wish</a:t>
            </a:r>
          </a:p>
          <a:p>
            <a:r>
              <a:rPr lang="en-US" dirty="0" smtClean="0">
                <a:latin typeface="Arial" pitchFamily="-110" charset="0"/>
                <a:ea typeface="ＭＳ Ｐゴシック" pitchFamily="-110" charset="-128"/>
                <a:cs typeface="ＭＳ Ｐゴシック" pitchFamily="-110" charset="-128"/>
              </a:rPr>
              <a:t>to verify a message’s timeliness (it has not been artificially delayed and replayed)</a:t>
            </a:r>
          </a:p>
          <a:p>
            <a:r>
              <a:rPr lang="en-US" dirty="0" smtClean="0">
                <a:latin typeface="Arial" pitchFamily="-110" charset="0"/>
                <a:ea typeface="ＭＳ Ｐゴシック" pitchFamily="-110" charset="-128"/>
                <a:cs typeface="ＭＳ Ｐゴシック" pitchFamily="-110" charset="-128"/>
              </a:rPr>
              <a:t>and sequence relative to other messages flowing between two parties. All of these</a:t>
            </a:r>
          </a:p>
          <a:p>
            <a:r>
              <a:rPr lang="en-US" dirty="0" smtClean="0">
                <a:latin typeface="Arial" pitchFamily="-110" charset="0"/>
                <a:ea typeface="ＭＳ Ｐゴシック" pitchFamily="-110" charset="-128"/>
                <a:cs typeface="ＭＳ Ｐゴシック" pitchFamily="-110" charset="-128"/>
              </a:rPr>
              <a:t>concerns come under the category of data integrity as described in Chapter 1.</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It would seem possible to perform authentication simply by the use of symmetric</a:t>
            </a:r>
          </a:p>
          <a:p>
            <a:r>
              <a:rPr lang="en-US" dirty="0" smtClean="0">
                <a:latin typeface="Arial" pitchFamily="-110" charset="0"/>
                <a:ea typeface="ＭＳ Ｐゴシック" pitchFamily="-110" charset="-128"/>
                <a:cs typeface="ＭＳ Ｐゴシック" pitchFamily="-110" charset="-128"/>
              </a:rPr>
              <a:t>encryption. If we assume that only the sender and receiver share a key (which is</a:t>
            </a:r>
          </a:p>
          <a:p>
            <a:r>
              <a:rPr lang="en-US" dirty="0" smtClean="0">
                <a:latin typeface="Arial" pitchFamily="-110" charset="0"/>
                <a:ea typeface="ＭＳ Ｐゴシック" pitchFamily="-110" charset="-128"/>
                <a:cs typeface="ＭＳ Ｐゴシック" pitchFamily="-110" charset="-128"/>
              </a:rPr>
              <a:t>as it should be), then only the genuine sender would be able to encrypt a message</a:t>
            </a:r>
          </a:p>
          <a:p>
            <a:r>
              <a:rPr lang="en-US" dirty="0" smtClean="0">
                <a:latin typeface="Arial" pitchFamily="-110" charset="0"/>
                <a:ea typeface="ＭＳ Ｐゴシック" pitchFamily="-110" charset="-128"/>
                <a:cs typeface="ＭＳ Ｐゴシック" pitchFamily="-110" charset="-128"/>
              </a:rPr>
              <a:t>successfully for the other participant, provided the receiver can recognize a valid message.</a:t>
            </a:r>
          </a:p>
          <a:p>
            <a:r>
              <a:rPr lang="en-US" dirty="0" smtClean="0">
                <a:latin typeface="Arial" pitchFamily="-110" charset="0"/>
                <a:ea typeface="ＭＳ Ｐゴシック" pitchFamily="-110" charset="-128"/>
                <a:cs typeface="ＭＳ Ｐゴシック" pitchFamily="-110" charset="-128"/>
              </a:rPr>
              <a:t>Furthermore, if the message includes an error-detection code and a sequence</a:t>
            </a:r>
          </a:p>
          <a:p>
            <a:r>
              <a:rPr lang="en-US" dirty="0" smtClean="0">
                <a:latin typeface="Arial" pitchFamily="-110" charset="0"/>
                <a:ea typeface="ＭＳ Ｐゴシック" pitchFamily="-110" charset="-128"/>
                <a:cs typeface="ＭＳ Ｐゴシック" pitchFamily="-110" charset="-128"/>
              </a:rPr>
              <a:t>number, the receiver is assured that no alterations have been made and that sequencing</a:t>
            </a:r>
          </a:p>
          <a:p>
            <a:r>
              <a:rPr lang="en-US" dirty="0" smtClean="0">
                <a:latin typeface="Arial" pitchFamily="-110" charset="0"/>
                <a:ea typeface="ＭＳ Ｐゴシック" pitchFamily="-110" charset="-128"/>
                <a:cs typeface="ＭＳ Ｐゴシック" pitchFamily="-110" charset="-128"/>
              </a:rPr>
              <a:t>is proper. If the message also includes a timestamp, the receiver is assured that the</a:t>
            </a:r>
          </a:p>
          <a:p>
            <a:r>
              <a:rPr lang="en-US" dirty="0" smtClean="0">
                <a:latin typeface="Arial" pitchFamily="-110" charset="0"/>
                <a:ea typeface="ＭＳ Ｐゴシック" pitchFamily="-110" charset="-128"/>
                <a:cs typeface="ＭＳ Ｐゴシック" pitchFamily="-110" charset="-128"/>
              </a:rPr>
              <a:t>message has not been delayed beyond that normally expected for network transit.</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In fact, symmetric encryption alone is not a suitable tool for data authentication.</a:t>
            </a:r>
          </a:p>
          <a:p>
            <a:r>
              <a:rPr lang="en-US" dirty="0" smtClean="0">
                <a:latin typeface="Arial" pitchFamily="-110" charset="0"/>
                <a:ea typeface="ＭＳ Ｐゴシック" pitchFamily="-110" charset="-128"/>
                <a:cs typeface="ＭＳ Ｐゴシック" pitchFamily="-110" charset="-128"/>
              </a:rPr>
              <a:t>To give one simple example, in the ECB mode of encryption, if an attacker</a:t>
            </a:r>
          </a:p>
          <a:p>
            <a:r>
              <a:rPr lang="en-US" dirty="0" smtClean="0">
                <a:latin typeface="Arial" pitchFamily="-110" charset="0"/>
                <a:ea typeface="ＭＳ Ｐゴシック" pitchFamily="-110" charset="-128"/>
                <a:cs typeface="ＭＳ Ｐゴシック" pitchFamily="-110" charset="-128"/>
              </a:rPr>
              <a:t>reorders the blocks of </a:t>
            </a:r>
            <a:r>
              <a:rPr lang="en-US" dirty="0" err="1" smtClean="0">
                <a:latin typeface="Arial" pitchFamily="-110" charset="0"/>
                <a:ea typeface="ＭＳ Ｐゴシック" pitchFamily="-110" charset="-128"/>
                <a:cs typeface="ＭＳ Ｐゴシック" pitchFamily="-110" charset="-128"/>
              </a:rPr>
              <a:t>ciphertext</a:t>
            </a:r>
            <a:r>
              <a:rPr lang="en-US" dirty="0" smtClean="0">
                <a:latin typeface="Arial" pitchFamily="-110" charset="0"/>
                <a:ea typeface="ＭＳ Ｐゴシック" pitchFamily="-110" charset="-128"/>
                <a:cs typeface="ＭＳ Ｐゴシック" pitchFamily="-110" charset="-128"/>
              </a:rPr>
              <a:t>, then each block will still decrypt successfully.</a:t>
            </a:r>
          </a:p>
          <a:p>
            <a:r>
              <a:rPr lang="en-US" dirty="0" smtClean="0">
                <a:latin typeface="Arial" pitchFamily="-110" charset="0"/>
                <a:ea typeface="ＭＳ Ｐゴシック" pitchFamily="-110" charset="-128"/>
                <a:cs typeface="ＭＳ Ｐゴシック" pitchFamily="-110" charset="-128"/>
              </a:rPr>
              <a:t>However, the reordering may alter the meaning of the overall data sequence.</a:t>
            </a:r>
          </a:p>
          <a:p>
            <a:r>
              <a:rPr lang="en-US" dirty="0" smtClean="0">
                <a:latin typeface="Arial" pitchFamily="-110" charset="0"/>
                <a:ea typeface="ＭＳ Ｐゴシック" pitchFamily="-110" charset="-128"/>
                <a:cs typeface="ＭＳ Ｐゴシック" pitchFamily="-110" charset="-128"/>
              </a:rPr>
              <a:t>Although sequence numbers may be used at some level (e.g., each IP packet), it is</a:t>
            </a:r>
          </a:p>
          <a:p>
            <a:r>
              <a:rPr lang="en-US" dirty="0" smtClean="0">
                <a:latin typeface="Arial" pitchFamily="-110" charset="0"/>
                <a:ea typeface="ＭＳ Ｐゴシック" pitchFamily="-110" charset="-128"/>
                <a:cs typeface="ＭＳ Ｐゴシック" pitchFamily="-110" charset="-128"/>
              </a:rPr>
              <a:t>typically not the case that a separate sequence number will be associated with each</a:t>
            </a:r>
          </a:p>
          <a:p>
            <a:r>
              <a:rPr lang="en-US" i="1" dirty="0" smtClean="0">
                <a:latin typeface="Arial" pitchFamily="-110" charset="0"/>
                <a:ea typeface="ＭＳ Ｐゴシック" pitchFamily="-110" charset="-128"/>
                <a:cs typeface="ＭＳ Ｐゴシック" pitchFamily="-110" charset="-128"/>
              </a:rPr>
              <a:t>b-bit block of plaintext. Thus, block reordering is a threat.</a:t>
            </a:r>
            <a:endParaRPr lang="en-US" dirty="0" smtClean="0">
              <a:latin typeface="Arial"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974512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204C6C18-1759-7149-95F3-F2C3C06D9086}" type="slidenum">
              <a:rPr lang="en-AU">
                <a:latin typeface="Arial" pitchFamily="-110" charset="0"/>
              </a:rPr>
              <a:pPr/>
              <a:t>24</a:t>
            </a:fld>
            <a:endParaRPr lang="en-AU">
              <a:latin typeface="Arial" pitchFamily="-110"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r>
              <a:rPr lang="en-US" dirty="0" smtClean="0">
                <a:latin typeface="Arial" pitchFamily="-110" charset="0"/>
                <a:ea typeface="ＭＳ Ｐゴシック" pitchFamily="-110" charset="-128"/>
                <a:cs typeface="ＭＳ Ｐゴシック" pitchFamily="-110" charset="-128"/>
              </a:rPr>
              <a:t>One authentication technique involves</a:t>
            </a:r>
          </a:p>
          <a:p>
            <a:r>
              <a:rPr lang="en-US" dirty="0" smtClean="0">
                <a:latin typeface="Arial" pitchFamily="-110" charset="0"/>
                <a:ea typeface="ＭＳ Ｐゴシック" pitchFamily="-110" charset="-128"/>
                <a:cs typeface="ＭＳ Ｐゴシック" pitchFamily="-110" charset="-128"/>
              </a:rPr>
              <a:t>the use of a secret key to generate a small block of data, known as a message</a:t>
            </a:r>
          </a:p>
          <a:p>
            <a:r>
              <a:rPr lang="en-US" dirty="0" smtClean="0">
                <a:latin typeface="Arial" pitchFamily="-110" charset="0"/>
                <a:ea typeface="ＭＳ Ｐゴシック" pitchFamily="-110" charset="-128"/>
                <a:cs typeface="ＭＳ Ｐゴシック" pitchFamily="-110" charset="-128"/>
              </a:rPr>
              <a:t>authentication code, that is appended to the message. This technique assumes that</a:t>
            </a:r>
          </a:p>
          <a:p>
            <a:r>
              <a:rPr lang="en-US" dirty="0" smtClean="0">
                <a:latin typeface="Arial" pitchFamily="-110" charset="0"/>
                <a:ea typeface="ＭＳ Ｐゴシック" pitchFamily="-110" charset="-128"/>
                <a:cs typeface="ＭＳ Ｐゴシック" pitchFamily="-110" charset="-128"/>
              </a:rPr>
              <a:t>two communicating parties, say A and B, share a common secret key </a:t>
            </a:r>
            <a:r>
              <a:rPr lang="en-US" i="1" dirty="0" smtClean="0">
                <a:latin typeface="Arial" pitchFamily="-110" charset="0"/>
                <a:ea typeface="ＭＳ Ｐゴシック" pitchFamily="-110" charset="-128"/>
                <a:cs typeface="ＭＳ Ｐゴシック" pitchFamily="-110" charset="-128"/>
              </a:rPr>
              <a:t>K</a:t>
            </a:r>
            <a:r>
              <a:rPr lang="en-US" i="1" baseline="-25000" dirty="0" smtClean="0">
                <a:latin typeface="Arial" pitchFamily="-110" charset="0"/>
                <a:ea typeface="ＭＳ Ｐゴシック" pitchFamily="-110" charset="-128"/>
                <a:cs typeface="ＭＳ Ｐゴシック" pitchFamily="-110" charset="-128"/>
              </a:rPr>
              <a:t>AB</a:t>
            </a:r>
            <a:r>
              <a:rPr lang="en-US" i="1" dirty="0" smtClean="0">
                <a:latin typeface="Arial" pitchFamily="-110" charset="0"/>
                <a:ea typeface="ＭＳ Ｐゴシック" pitchFamily="-110" charset="-128"/>
                <a:cs typeface="ＭＳ Ｐゴシック" pitchFamily="-110" charset="-128"/>
              </a:rPr>
              <a:t>. When</a:t>
            </a:r>
          </a:p>
          <a:p>
            <a:r>
              <a:rPr lang="en-US" dirty="0" smtClean="0">
                <a:latin typeface="Arial" pitchFamily="-110" charset="0"/>
                <a:ea typeface="ＭＳ Ｐゴシック" pitchFamily="-110" charset="-128"/>
                <a:cs typeface="ＭＳ Ｐゴシック" pitchFamily="-110" charset="-128"/>
              </a:rPr>
              <a:t>A has a message to send to B, it calculates the message authentication code as a</a:t>
            </a:r>
          </a:p>
          <a:p>
            <a:r>
              <a:rPr lang="en-US" dirty="0" smtClean="0">
                <a:latin typeface="Arial" pitchFamily="-110" charset="0"/>
                <a:ea typeface="ＭＳ Ｐゴシック" pitchFamily="-110" charset="-128"/>
                <a:cs typeface="ＭＳ Ｐゴシック" pitchFamily="-110" charset="-128"/>
              </a:rPr>
              <a:t>complex function of the message and the key: MAC</a:t>
            </a:r>
            <a:r>
              <a:rPr lang="en-US" i="1" baseline="-25000" dirty="0" smtClean="0">
                <a:latin typeface="Arial" pitchFamily="-110" charset="0"/>
                <a:ea typeface="ＭＳ Ｐゴシック" pitchFamily="-110" charset="-128"/>
                <a:cs typeface="ＭＳ Ｐゴシック" pitchFamily="-110" charset="-128"/>
              </a:rPr>
              <a:t>M</a:t>
            </a:r>
            <a:r>
              <a:rPr lang="en-US" i="1" dirty="0" smtClean="0">
                <a:latin typeface="Arial" pitchFamily="-110" charset="0"/>
                <a:ea typeface="ＭＳ Ｐゴシック" pitchFamily="-110" charset="-128"/>
                <a:cs typeface="ＭＳ Ｐゴシック" pitchFamily="-110" charset="-128"/>
              </a:rPr>
              <a:t>  F(K</a:t>
            </a:r>
            <a:r>
              <a:rPr lang="en-US" i="1" baseline="-25000" dirty="0" smtClean="0">
                <a:latin typeface="Arial" pitchFamily="-110" charset="0"/>
                <a:ea typeface="ＭＳ Ｐゴシック" pitchFamily="-110" charset="-128"/>
                <a:cs typeface="ＭＳ Ｐゴシック" pitchFamily="-110" charset="-128"/>
              </a:rPr>
              <a:t>AB</a:t>
            </a:r>
            <a:r>
              <a:rPr lang="en-US" i="1" dirty="0" smtClean="0">
                <a:latin typeface="Arial" pitchFamily="-110" charset="0"/>
                <a:ea typeface="ＭＳ Ｐゴシック" pitchFamily="-110" charset="-128"/>
                <a:cs typeface="ＭＳ Ｐゴシック" pitchFamily="-110" charset="-128"/>
              </a:rPr>
              <a:t>, M). The message</a:t>
            </a:r>
          </a:p>
          <a:p>
            <a:r>
              <a:rPr lang="en-US" dirty="0" smtClean="0">
                <a:latin typeface="Arial" pitchFamily="-110" charset="0"/>
                <a:ea typeface="ＭＳ Ｐゴシック" pitchFamily="-110" charset="-128"/>
                <a:cs typeface="ＭＳ Ｐゴシック" pitchFamily="-110" charset="-128"/>
              </a:rPr>
              <a:t>plus code are transmitted to the intended recipient. The recipient performs the same</a:t>
            </a:r>
          </a:p>
          <a:p>
            <a:r>
              <a:rPr lang="en-US" dirty="0" smtClean="0">
                <a:latin typeface="Arial" pitchFamily="-110" charset="0"/>
                <a:ea typeface="ＭＳ Ｐゴシック" pitchFamily="-110" charset="-128"/>
                <a:cs typeface="ＭＳ Ｐゴシック" pitchFamily="-110" charset="-128"/>
              </a:rPr>
              <a:t>calculation on the received message, using the same secret key, to generate a new</a:t>
            </a:r>
          </a:p>
          <a:p>
            <a:r>
              <a:rPr lang="en-US" dirty="0" smtClean="0">
                <a:latin typeface="Arial" pitchFamily="-110" charset="0"/>
                <a:ea typeface="ＭＳ Ｐゴシック" pitchFamily="-110" charset="-128"/>
                <a:cs typeface="ＭＳ Ｐゴシック" pitchFamily="-110" charset="-128"/>
              </a:rPr>
              <a:t>message authentication code. The received code is compared to the calculated code</a:t>
            </a:r>
          </a:p>
          <a:p>
            <a:r>
              <a:rPr lang="en-US" dirty="0" smtClean="0">
                <a:latin typeface="Arial" pitchFamily="-110" charset="0"/>
                <a:ea typeface="ＭＳ Ｐゴシック" pitchFamily="-110" charset="-128"/>
                <a:cs typeface="ＭＳ Ｐゴシック" pitchFamily="-110" charset="-128"/>
              </a:rPr>
              <a:t>(Figure 2.3). If we assume that only the receiver and the sender know the identity of</a:t>
            </a:r>
          </a:p>
          <a:p>
            <a:r>
              <a:rPr lang="en-US" dirty="0" smtClean="0">
                <a:latin typeface="Arial" pitchFamily="-110" charset="0"/>
                <a:ea typeface="ＭＳ Ｐゴシック" pitchFamily="-110" charset="-128"/>
                <a:cs typeface="ＭＳ Ｐゴシック" pitchFamily="-110" charset="-128"/>
              </a:rPr>
              <a:t>the secret key, and if the received code matches the calculated code, then</a:t>
            </a:r>
          </a:p>
          <a:p>
            <a:endParaRPr lang="en-US" b="1" dirty="0" smtClean="0">
              <a:latin typeface="Arial" pitchFamily="-110" charset="0"/>
              <a:ea typeface="ＭＳ Ｐゴシック" pitchFamily="-110" charset="-128"/>
              <a:cs typeface="ＭＳ Ｐゴシック" pitchFamily="-110" charset="-128"/>
            </a:endParaRPr>
          </a:p>
          <a:p>
            <a:r>
              <a:rPr lang="en-US" b="1" dirty="0" smtClean="0">
                <a:latin typeface="Arial" pitchFamily="-110" charset="0"/>
                <a:ea typeface="ＭＳ Ｐゴシック" pitchFamily="-110" charset="-128"/>
                <a:cs typeface="ＭＳ Ｐゴシック" pitchFamily="-110" charset="-128"/>
              </a:rPr>
              <a:t>1. The receiver is assured that the message has not been altered. If an attacker</a:t>
            </a:r>
          </a:p>
          <a:p>
            <a:r>
              <a:rPr lang="en-US" dirty="0" smtClean="0">
                <a:latin typeface="Arial" pitchFamily="-110" charset="0"/>
                <a:ea typeface="ＭＳ Ｐゴシック" pitchFamily="-110" charset="-128"/>
                <a:cs typeface="ＭＳ Ｐゴシック" pitchFamily="-110" charset="-128"/>
              </a:rPr>
              <a:t>alters the message but does not alter the code, then the receiver’s calculation</a:t>
            </a:r>
          </a:p>
          <a:p>
            <a:r>
              <a:rPr lang="en-US" dirty="0" smtClean="0">
                <a:latin typeface="Arial" pitchFamily="-110" charset="0"/>
                <a:ea typeface="ＭＳ Ｐゴシック" pitchFamily="-110" charset="-128"/>
                <a:cs typeface="ＭＳ Ｐゴシック" pitchFamily="-110" charset="-128"/>
              </a:rPr>
              <a:t>of the code will differ from the received code. Because the attacker is assumed</a:t>
            </a:r>
          </a:p>
          <a:p>
            <a:r>
              <a:rPr lang="en-US" dirty="0" smtClean="0">
                <a:latin typeface="Arial" pitchFamily="-110" charset="0"/>
                <a:ea typeface="ＭＳ Ｐゴシック" pitchFamily="-110" charset="-128"/>
                <a:cs typeface="ＭＳ Ｐゴシック" pitchFamily="-110" charset="-128"/>
              </a:rPr>
              <a:t>not to know the secret key, the attacker cannot alter the code to correspond to</a:t>
            </a:r>
          </a:p>
          <a:p>
            <a:r>
              <a:rPr lang="en-US" dirty="0" smtClean="0">
                <a:latin typeface="Arial" pitchFamily="-110" charset="0"/>
                <a:ea typeface="ＭＳ Ｐゴシック" pitchFamily="-110" charset="-128"/>
                <a:cs typeface="ＭＳ Ｐゴシック" pitchFamily="-110" charset="-128"/>
              </a:rPr>
              <a:t>the alterations in the message.</a:t>
            </a:r>
          </a:p>
          <a:p>
            <a:endParaRPr lang="en-US" b="1" dirty="0" smtClean="0">
              <a:latin typeface="Arial" pitchFamily="-110" charset="0"/>
              <a:ea typeface="ＭＳ Ｐゴシック" pitchFamily="-110" charset="-128"/>
              <a:cs typeface="ＭＳ Ｐゴシック" pitchFamily="-110" charset="-128"/>
            </a:endParaRPr>
          </a:p>
          <a:p>
            <a:r>
              <a:rPr lang="en-US" b="1" dirty="0" smtClean="0">
                <a:latin typeface="Arial" pitchFamily="-110" charset="0"/>
                <a:ea typeface="ＭＳ Ｐゴシック" pitchFamily="-110" charset="-128"/>
                <a:cs typeface="ＭＳ Ｐゴシック" pitchFamily="-110" charset="-128"/>
              </a:rPr>
              <a:t>2. The receiver is assured that the message is from the alleged sender. Because</a:t>
            </a:r>
          </a:p>
          <a:p>
            <a:r>
              <a:rPr lang="en-US" dirty="0" smtClean="0">
                <a:latin typeface="Arial" pitchFamily="-110" charset="0"/>
                <a:ea typeface="ＭＳ Ｐゴシック" pitchFamily="-110" charset="-128"/>
                <a:cs typeface="ＭＳ Ｐゴシック" pitchFamily="-110" charset="-128"/>
              </a:rPr>
              <a:t>no one else knows the secret key, no one else could prepare a message with a</a:t>
            </a:r>
          </a:p>
          <a:p>
            <a:r>
              <a:rPr lang="en-US" dirty="0" smtClean="0">
                <a:latin typeface="Arial" pitchFamily="-110" charset="0"/>
                <a:ea typeface="ＭＳ Ｐゴシック" pitchFamily="-110" charset="-128"/>
                <a:cs typeface="ＭＳ Ｐゴシック" pitchFamily="-110" charset="-128"/>
              </a:rPr>
              <a:t>proper code.</a:t>
            </a:r>
          </a:p>
          <a:p>
            <a:endParaRPr lang="en-US" b="1" dirty="0" smtClean="0">
              <a:latin typeface="Arial" pitchFamily="-110" charset="0"/>
              <a:ea typeface="ＭＳ Ｐゴシック" pitchFamily="-110" charset="-128"/>
              <a:cs typeface="ＭＳ Ｐゴシック" pitchFamily="-110" charset="-128"/>
            </a:endParaRPr>
          </a:p>
          <a:p>
            <a:r>
              <a:rPr lang="en-US" b="1" dirty="0" smtClean="0">
                <a:latin typeface="Arial" pitchFamily="-110" charset="0"/>
                <a:ea typeface="ＭＳ Ｐゴシック" pitchFamily="-110" charset="-128"/>
                <a:cs typeface="ＭＳ Ｐゴシック" pitchFamily="-110" charset="-128"/>
              </a:rPr>
              <a:t>3. If the message includes a sequence number (such as is used with X.25, HDLC,</a:t>
            </a:r>
          </a:p>
          <a:p>
            <a:r>
              <a:rPr lang="en-US" dirty="0" smtClean="0">
                <a:latin typeface="Arial" pitchFamily="-110" charset="0"/>
                <a:ea typeface="ＭＳ Ｐゴシック" pitchFamily="-110" charset="-128"/>
                <a:cs typeface="ＭＳ Ｐゴシック" pitchFamily="-110" charset="-128"/>
              </a:rPr>
              <a:t>and TCP), then the receiver can be assured of the proper sequence, because</a:t>
            </a:r>
          </a:p>
          <a:p>
            <a:r>
              <a:rPr lang="en-US" dirty="0" smtClean="0">
                <a:latin typeface="Arial" pitchFamily="-110" charset="0"/>
                <a:ea typeface="ＭＳ Ｐゴシック" pitchFamily="-110" charset="-128"/>
                <a:cs typeface="ＭＳ Ｐゴシック" pitchFamily="-110" charset="-128"/>
              </a:rPr>
              <a:t>an attacker cannot successfully alter the sequence number.</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A number of algorithms could be used to generate the code. The NIST specification,</a:t>
            </a:r>
          </a:p>
          <a:p>
            <a:r>
              <a:rPr lang="en-US" dirty="0" smtClean="0">
                <a:latin typeface="Arial" pitchFamily="-110" charset="0"/>
                <a:ea typeface="ＭＳ Ｐゴシック" pitchFamily="-110" charset="-128"/>
                <a:cs typeface="ＭＳ Ｐゴシック" pitchFamily="-110" charset="-128"/>
              </a:rPr>
              <a:t>FIPS PUB 113, recommends the use of DES. DES is used to generate an</a:t>
            </a:r>
          </a:p>
          <a:p>
            <a:r>
              <a:rPr lang="en-US" dirty="0" smtClean="0">
                <a:latin typeface="Arial" pitchFamily="-110" charset="0"/>
                <a:ea typeface="ＭＳ Ｐゴシック" pitchFamily="-110" charset="-128"/>
                <a:cs typeface="ＭＳ Ｐゴシック" pitchFamily="-110" charset="-128"/>
              </a:rPr>
              <a:t>encrypted version of the message, and the last number of bits of </a:t>
            </a:r>
            <a:r>
              <a:rPr lang="en-US" dirty="0" err="1" smtClean="0">
                <a:latin typeface="Arial" pitchFamily="-110" charset="0"/>
                <a:ea typeface="ＭＳ Ｐゴシック" pitchFamily="-110" charset="-128"/>
                <a:cs typeface="ＭＳ Ｐゴシック" pitchFamily="-110" charset="-128"/>
              </a:rPr>
              <a:t>ciphertext</a:t>
            </a:r>
            <a:r>
              <a:rPr lang="en-US" dirty="0" smtClean="0">
                <a:latin typeface="Arial" pitchFamily="-110" charset="0"/>
                <a:ea typeface="ＭＳ Ｐゴシック" pitchFamily="-110" charset="-128"/>
                <a:cs typeface="ＭＳ Ｐゴシック" pitchFamily="-110" charset="-128"/>
              </a:rPr>
              <a:t> are used</a:t>
            </a:r>
          </a:p>
          <a:p>
            <a:r>
              <a:rPr lang="en-US" dirty="0" smtClean="0">
                <a:latin typeface="Arial" pitchFamily="-110" charset="0"/>
                <a:ea typeface="ＭＳ Ｐゴシック" pitchFamily="-110" charset="-128"/>
                <a:cs typeface="ＭＳ Ｐゴシック" pitchFamily="-110" charset="-128"/>
              </a:rPr>
              <a:t>as the code. A 16- or 32-bit code is typical.</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The process just described is similar to encryption. One difference is that the</a:t>
            </a:r>
          </a:p>
          <a:p>
            <a:r>
              <a:rPr lang="en-US" dirty="0" smtClean="0">
                <a:latin typeface="Arial" pitchFamily="-110" charset="0"/>
                <a:ea typeface="ＭＳ Ｐゴシック" pitchFamily="-110" charset="-128"/>
                <a:cs typeface="ＭＳ Ｐゴシック" pitchFamily="-110" charset="-128"/>
              </a:rPr>
              <a:t>authentication algorithm need not be reversible, as it must for decryption. It turns</a:t>
            </a:r>
          </a:p>
          <a:p>
            <a:r>
              <a:rPr lang="en-US" dirty="0" smtClean="0">
                <a:latin typeface="Arial" pitchFamily="-110" charset="0"/>
                <a:ea typeface="ＭＳ Ｐゴシック" pitchFamily="-110" charset="-128"/>
                <a:cs typeface="ＭＳ Ｐゴシック" pitchFamily="-110" charset="-128"/>
              </a:rPr>
              <a:t>out that because of the mathematical properties of the authentication function, it is</a:t>
            </a:r>
          </a:p>
          <a:p>
            <a:r>
              <a:rPr lang="en-US" dirty="0" smtClean="0">
                <a:latin typeface="Arial" pitchFamily="-110" charset="0"/>
                <a:ea typeface="ＭＳ Ｐゴシック" pitchFamily="-110" charset="-128"/>
                <a:cs typeface="ＭＳ Ｐゴシック" pitchFamily="-110" charset="-128"/>
              </a:rPr>
              <a:t>less vulnerable to being broken than encryption.</a:t>
            </a:r>
            <a:endParaRPr lang="en-US" dirty="0" smtClean="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17887989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defRPr/>
            </a:pPr>
            <a:r>
              <a:rPr lang="en-US" sz="1200" kern="1200" dirty="0" smtClean="0">
                <a:solidFill>
                  <a:schemeClr val="tx1"/>
                </a:solidFill>
                <a:latin typeface="Arial" pitchFamily="-110" charset="0"/>
                <a:ea typeface="ＭＳ Ｐゴシック" pitchFamily="-110" charset="-128"/>
                <a:cs typeface="ＭＳ Ｐゴシック" pitchFamily="-110" charset="-128"/>
              </a:rPr>
              <a:t>In most computer security contexts, user authentication is the fundamental building</a:t>
            </a:r>
          </a:p>
          <a:p>
            <a:pPr eaLnBrk="1" hangingPunct="1">
              <a:defRPr/>
            </a:pPr>
            <a:r>
              <a:rPr lang="en-US" sz="1200" kern="1200" dirty="0" smtClean="0">
                <a:solidFill>
                  <a:schemeClr val="tx1"/>
                </a:solidFill>
                <a:latin typeface="Arial" pitchFamily="-110" charset="0"/>
                <a:ea typeface="ＭＳ Ｐゴシック" pitchFamily="-110" charset="-128"/>
                <a:cs typeface="ＭＳ Ｐゴシック" pitchFamily="-110" charset="-128"/>
              </a:rPr>
              <a:t>block and the primary line of defense. User authentication is the basis for most</a:t>
            </a:r>
          </a:p>
          <a:p>
            <a:pPr eaLnBrk="1" hangingPunct="1">
              <a:defRPr/>
            </a:pPr>
            <a:r>
              <a:rPr lang="en-US" sz="1200" kern="1200" dirty="0" smtClean="0">
                <a:solidFill>
                  <a:schemeClr val="tx1"/>
                </a:solidFill>
                <a:latin typeface="Arial" pitchFamily="-110" charset="0"/>
                <a:ea typeface="ＭＳ Ｐゴシック" pitchFamily="-110" charset="-128"/>
                <a:cs typeface="ＭＳ Ｐゴシック" pitchFamily="-110" charset="-128"/>
              </a:rPr>
              <a:t>types of access control and for user accountability. </a:t>
            </a:r>
          </a:p>
          <a:p>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solidFill>
                  <a:srgbClr val="000000"/>
                </a:solidFill>
              </a:rPr>
              <a:pPr/>
              <a:t>25</a:t>
            </a:fld>
            <a:endParaRPr lang="en-AU" dirty="0">
              <a:solidFill>
                <a:srgbClr val="000000"/>
              </a:solidFill>
            </a:endParaRPr>
          </a:p>
        </p:txBody>
      </p:sp>
    </p:spTree>
    <p:extLst>
      <p:ext uri="{BB962C8B-B14F-4D97-AF65-F5344CB8AC3E}">
        <p14:creationId xmlns:p14="http://schemas.microsoft.com/office/powerpoint/2010/main" val="37358062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6EC19E9C-B69F-7445-B22B-164B4BA7C0F3}" type="slidenum">
              <a:rPr lang="en-AU"/>
              <a:pPr/>
              <a:t>26</a:t>
            </a:fld>
            <a:endParaRPr lang="en-AU" dirty="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 widely used password security technique is the use of hashed passwords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salt value. This scheme is found on virtually all UNIX variants as well as 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number of other operating systems. The following procedure is employed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(Figure 3.2a). To load a new password into the system, the user selects or is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assigned a password. This password is combined with a fixed-length salt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value [MORR79]. In older implementations, this value is related to the time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 which the password is assigned to the user. Newer implementations use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pseudorandom or random number. The password and salt serve as inputs to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hashing algorithm to produce a fixed-length hash code. The hash algorithm is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designed to be slow to execute in order to thwart attacks. The hashed password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is then stored, together with a plaintext copy of the salt, in the password file for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corresponding user ID. The hashed password method has been shown to be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secure against a variety of cryptanalytic attacks [WAGN00].</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When a user attempts to log on to a UNIX system, the user provides an ID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a password (Figure 3.2b). The operating system uses the ID to index into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password file and retrieve the plaintext salt and the encrypted password. The salt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user-supplied password are used as input to the encryption routine. If the result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matches the stored value, the password is accepted.</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salt serves three purposes: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It prevents duplicate passwords from being visible in the password file. Even if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two users choose the same password, those passwords will be assigned different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salt values. Hence, the hashed passwords of the two users will differ.</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It greatly increases the difficulty of offline dictionary attacks. For a salt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length b bits, the number of possible passwords is increased by a factor of 2</a:t>
            </a:r>
            <a:r>
              <a:rPr lang="en-US" sz="1200" b="0" i="0" u="none" strike="noStrike" kern="1200" baseline="30000" dirty="0" smtClean="0">
                <a:solidFill>
                  <a:schemeClr val="tx1"/>
                </a:solidFill>
                <a:latin typeface="Arial" pitchFamily="-110" charset="0"/>
                <a:ea typeface="ＭＳ Ｐゴシック" pitchFamily="-110" charset="-128"/>
                <a:cs typeface="ＭＳ Ｐゴシック" pitchFamily="-110" charset="-128"/>
              </a:rPr>
              <a:t>b</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increasing the difficulty of guessing a password in a dictionary attack.</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It becomes nearly impossible to find out whether a person with passwords 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two or more systems has used the same password on all of them.</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see the second point, consider the way that an offline dictionary attack</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would work. The attacker obtains a copy of the password file. Suppose first that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salt is not used. The attacker’s goal is to guess a single password. To that end,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attacker submits a large number of likely passwords to the hashing function.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If any of the guesses matches one of the hashes in the file, then the attacker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has found a password that is in the file. But faced with the UNIX scheme,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attacker must take each guess and submit it to the hash function once for each</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salt value in the dictionary file, multiplying the number of guesses that must be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checked.</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There are two threats to the UNIX password scheme. First, a user can gain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access on a machine using a guest account or by some other means and then run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password guessing program, called a password cracker, on that machine.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attacker should be able to check many thousands of possible passwords with little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resource consumption. In addition, if an opponent is able to obtain a copy of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password file, then a cracker program can be run on another machine at leisure. This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enables the opponent to run through millions of possible passwords in a reasonable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period.</a:t>
            </a:r>
            <a:endParaRPr lang="en-US" dirty="0" smtClean="0">
              <a:latin typeface="Times New Roman" pitchFamily="-110" charset="0"/>
            </a:endParaRPr>
          </a:p>
        </p:txBody>
      </p:sp>
    </p:spTree>
    <p:extLst>
      <p:ext uri="{BB962C8B-B14F-4D97-AF65-F5344CB8AC3E}">
        <p14:creationId xmlns:p14="http://schemas.microsoft.com/office/powerpoint/2010/main" val="15136493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32500" lnSpcReduction="20000"/>
          </a:bodyPr>
          <a:lstStyle/>
          <a:p>
            <a:pPr>
              <a:defRPr/>
            </a:pPr>
            <a:r>
              <a:rPr lang="en-US" b="0" dirty="0" smtClean="0"/>
              <a:t>A biometric authentication system attempts to authenticate an individual based on</a:t>
            </a:r>
          </a:p>
          <a:p>
            <a:pPr>
              <a:defRPr/>
            </a:pPr>
            <a:r>
              <a:rPr lang="en-US" b="0" dirty="0" smtClean="0"/>
              <a:t>his or her unique physical characteristics. These include static characteristics, such</a:t>
            </a:r>
          </a:p>
          <a:p>
            <a:pPr>
              <a:defRPr/>
            </a:pPr>
            <a:r>
              <a:rPr lang="en-US" b="0" dirty="0" smtClean="0"/>
              <a:t>as fingerprints, hand geometry, facial characteristics, and retinal and iris patterns;</a:t>
            </a:r>
          </a:p>
          <a:p>
            <a:pPr>
              <a:defRPr/>
            </a:pPr>
            <a:r>
              <a:rPr lang="en-US" b="0" dirty="0" smtClean="0"/>
              <a:t>and dynamic characteristics, such as voiceprint and signature. In essence, biometrics</a:t>
            </a:r>
          </a:p>
          <a:p>
            <a:pPr>
              <a:defRPr/>
            </a:pPr>
            <a:r>
              <a:rPr lang="en-US" b="0" dirty="0" smtClean="0"/>
              <a:t>is based on pattern recognition. Compared to passwords and tokens, biometric</a:t>
            </a:r>
          </a:p>
          <a:p>
            <a:pPr>
              <a:defRPr/>
            </a:pPr>
            <a:r>
              <a:rPr lang="en-US" b="0" dirty="0" smtClean="0"/>
              <a:t>authentication is both technically complex and expensive. While it is used in a</a:t>
            </a:r>
          </a:p>
          <a:p>
            <a:pPr>
              <a:defRPr/>
            </a:pPr>
            <a:r>
              <a:rPr lang="en-US" b="0" dirty="0" smtClean="0"/>
              <a:t>number of specific applications, biometrics has yet to mature as a standard tool for</a:t>
            </a:r>
          </a:p>
          <a:p>
            <a:pPr>
              <a:defRPr/>
            </a:pPr>
            <a:r>
              <a:rPr lang="en-US" b="0" dirty="0" smtClean="0"/>
              <a:t>user authentication to computer systems.</a:t>
            </a:r>
          </a:p>
          <a:p>
            <a:pPr>
              <a:defRPr/>
            </a:pPr>
            <a:endParaRPr lang="en-US" b="0" dirty="0" smtClean="0"/>
          </a:p>
          <a:p>
            <a:pPr>
              <a:defRPr/>
            </a:pPr>
            <a:r>
              <a:rPr lang="en-US" b="0" dirty="0" smtClean="0"/>
              <a:t>A number of different types of physical characteristics are either in use or under</a:t>
            </a:r>
          </a:p>
          <a:p>
            <a:pPr>
              <a:defRPr/>
            </a:pPr>
            <a:r>
              <a:rPr lang="en-US" b="0" dirty="0" smtClean="0"/>
              <a:t>study for user authentication. The most common are the following:</a:t>
            </a:r>
          </a:p>
          <a:p>
            <a:pPr>
              <a:defRPr/>
            </a:pPr>
            <a:endParaRPr lang="en-US" b="0" dirty="0" smtClean="0"/>
          </a:p>
          <a:p>
            <a:pPr>
              <a:defRPr/>
            </a:pPr>
            <a:r>
              <a:rPr lang="en-US" b="0" dirty="0" smtClean="0"/>
              <a:t>• Facial characteristics: Facial characteristics are the most common means</a:t>
            </a:r>
          </a:p>
          <a:p>
            <a:pPr>
              <a:defRPr/>
            </a:pPr>
            <a:r>
              <a:rPr lang="en-US" b="0" dirty="0" smtClean="0"/>
              <a:t>of human-to-human identification; thus it is natural to consider them for</a:t>
            </a:r>
          </a:p>
          <a:p>
            <a:pPr>
              <a:defRPr/>
            </a:pPr>
            <a:r>
              <a:rPr lang="en-US" b="0" dirty="0" smtClean="0"/>
              <a:t>identification by computer. The most common approach is to define characteristics</a:t>
            </a:r>
          </a:p>
          <a:p>
            <a:pPr>
              <a:defRPr/>
            </a:pPr>
            <a:r>
              <a:rPr lang="en-US" b="0" dirty="0" smtClean="0"/>
              <a:t>based on relative location and shape of key facial features, such as</a:t>
            </a:r>
          </a:p>
          <a:p>
            <a:pPr>
              <a:defRPr/>
            </a:pPr>
            <a:r>
              <a:rPr lang="en-US" b="0" dirty="0" smtClean="0"/>
              <a:t>eyes, eyebrows, nose, lips, and chin shape. An alternative approach is to use an</a:t>
            </a:r>
          </a:p>
          <a:p>
            <a:pPr>
              <a:defRPr/>
            </a:pPr>
            <a:r>
              <a:rPr lang="en-US" b="0" dirty="0" smtClean="0"/>
              <a:t>infrared camera to produce a face thermogram that correlates with the underlying</a:t>
            </a:r>
          </a:p>
          <a:p>
            <a:pPr>
              <a:defRPr/>
            </a:pPr>
            <a:r>
              <a:rPr lang="en-US" b="0" dirty="0" smtClean="0"/>
              <a:t>vascular system in the human face.</a:t>
            </a:r>
          </a:p>
          <a:p>
            <a:pPr>
              <a:defRPr/>
            </a:pPr>
            <a:endParaRPr lang="en-US" b="0" dirty="0" smtClean="0"/>
          </a:p>
          <a:p>
            <a:pPr>
              <a:defRPr/>
            </a:pPr>
            <a:r>
              <a:rPr lang="en-US" b="0" dirty="0" smtClean="0"/>
              <a:t>• Fingerprints: Fingerprints have been used as a means of identification for</a:t>
            </a:r>
          </a:p>
          <a:p>
            <a:pPr>
              <a:defRPr/>
            </a:pPr>
            <a:r>
              <a:rPr lang="en-US" b="0" dirty="0" smtClean="0"/>
              <a:t>centuries, and the process has been systematized and automated particularly</a:t>
            </a:r>
          </a:p>
          <a:p>
            <a:pPr>
              <a:defRPr/>
            </a:pPr>
            <a:r>
              <a:rPr lang="en-US" b="0" dirty="0" smtClean="0"/>
              <a:t>for law enforcement purposes. A fingerprint is the pattern of ridges and</a:t>
            </a:r>
          </a:p>
          <a:p>
            <a:pPr>
              <a:defRPr/>
            </a:pPr>
            <a:r>
              <a:rPr lang="en-US" b="0" dirty="0" smtClean="0"/>
              <a:t>furrows on the surface of the fingertip. Fingerprints are believed to be unique</a:t>
            </a:r>
          </a:p>
          <a:p>
            <a:pPr>
              <a:defRPr/>
            </a:pPr>
            <a:r>
              <a:rPr lang="en-US" b="0" dirty="0" smtClean="0"/>
              <a:t>across the entire human population. In practice, automated fingerprint recognition</a:t>
            </a:r>
          </a:p>
          <a:p>
            <a:pPr>
              <a:defRPr/>
            </a:pPr>
            <a:r>
              <a:rPr lang="en-US" b="0" dirty="0" smtClean="0"/>
              <a:t>and matching system extract a number of features from the fingerprint</a:t>
            </a:r>
          </a:p>
          <a:p>
            <a:pPr>
              <a:defRPr/>
            </a:pPr>
            <a:r>
              <a:rPr lang="en-US" b="0" dirty="0" smtClean="0"/>
              <a:t>for storage as a numerical surrogate for the full fingerprint pattern.</a:t>
            </a:r>
          </a:p>
          <a:p>
            <a:pPr>
              <a:defRPr/>
            </a:pPr>
            <a:endParaRPr lang="en-US" b="0" dirty="0" smtClean="0"/>
          </a:p>
          <a:p>
            <a:pPr>
              <a:defRPr/>
            </a:pPr>
            <a:r>
              <a:rPr lang="en-US" b="0" dirty="0" smtClean="0"/>
              <a:t>• Hand geometry: Hand geometry systems identify features of the hand,</a:t>
            </a:r>
          </a:p>
          <a:p>
            <a:pPr>
              <a:defRPr/>
            </a:pPr>
            <a:r>
              <a:rPr lang="en-US" b="0" dirty="0" smtClean="0"/>
              <a:t>including shape, and lengths and widths of fingers.</a:t>
            </a:r>
          </a:p>
          <a:p>
            <a:pPr>
              <a:defRPr/>
            </a:pPr>
            <a:endParaRPr lang="en-US" b="0" dirty="0" smtClean="0"/>
          </a:p>
          <a:p>
            <a:pPr>
              <a:defRPr/>
            </a:pPr>
            <a:r>
              <a:rPr lang="en-US" b="0" dirty="0" smtClean="0"/>
              <a:t>• Retinal pattern: The pattern formed by veins beneath the retinal surface is</a:t>
            </a:r>
          </a:p>
          <a:p>
            <a:pPr>
              <a:defRPr/>
            </a:pPr>
            <a:r>
              <a:rPr lang="en-US" b="0" dirty="0" smtClean="0"/>
              <a:t>unique and therefore suitable for identification. A retinal biometric system</a:t>
            </a:r>
          </a:p>
          <a:p>
            <a:pPr>
              <a:defRPr/>
            </a:pPr>
            <a:r>
              <a:rPr lang="en-US" b="0" dirty="0" smtClean="0"/>
              <a:t>obtains a digital image of the retinal pattern by projecting a low-intensity</a:t>
            </a:r>
          </a:p>
          <a:p>
            <a:pPr>
              <a:defRPr/>
            </a:pPr>
            <a:r>
              <a:rPr lang="en-US" b="0" dirty="0" smtClean="0"/>
              <a:t>beam of visual or infrared light into the eye.</a:t>
            </a:r>
          </a:p>
          <a:p>
            <a:pPr>
              <a:defRPr/>
            </a:pPr>
            <a:endParaRPr lang="en-US" b="0" dirty="0" smtClean="0"/>
          </a:p>
          <a:p>
            <a:pPr>
              <a:defRPr/>
            </a:pPr>
            <a:r>
              <a:rPr lang="en-US" b="0" dirty="0" smtClean="0"/>
              <a:t>• Iris: Another unique physical characteristic is the detailed structure of the iris.</a:t>
            </a:r>
          </a:p>
          <a:p>
            <a:pPr>
              <a:defRPr/>
            </a:pPr>
            <a:endParaRPr lang="en-US" b="0" dirty="0" smtClean="0"/>
          </a:p>
          <a:p>
            <a:pPr>
              <a:defRPr/>
            </a:pPr>
            <a:r>
              <a:rPr lang="en-US" b="0" dirty="0" smtClean="0"/>
              <a:t>• Signature: Each individual has a unique style of handwriting and this is</a:t>
            </a:r>
          </a:p>
          <a:p>
            <a:pPr>
              <a:defRPr/>
            </a:pPr>
            <a:r>
              <a:rPr lang="en-US" b="0" dirty="0" smtClean="0"/>
              <a:t>reflected especially in the signature, which is typically a frequently written</a:t>
            </a:r>
          </a:p>
          <a:p>
            <a:pPr>
              <a:defRPr/>
            </a:pPr>
            <a:r>
              <a:rPr lang="en-US" b="0" dirty="0" smtClean="0"/>
              <a:t>sequence. However, multiple signature samples from a single individual will</a:t>
            </a:r>
          </a:p>
          <a:p>
            <a:pPr>
              <a:defRPr/>
            </a:pPr>
            <a:r>
              <a:rPr lang="en-US" b="0" dirty="0" smtClean="0"/>
              <a:t>not be identical. This complicates the task of developing a computer representation</a:t>
            </a:r>
          </a:p>
          <a:p>
            <a:pPr>
              <a:defRPr/>
            </a:pPr>
            <a:r>
              <a:rPr lang="en-US" b="0" dirty="0" smtClean="0"/>
              <a:t>of the signature that can be matched to future samples.</a:t>
            </a:r>
          </a:p>
          <a:p>
            <a:pPr>
              <a:defRPr/>
            </a:pPr>
            <a:endParaRPr lang="en-US" b="0" dirty="0" smtClean="0"/>
          </a:p>
          <a:p>
            <a:pPr>
              <a:defRPr/>
            </a:pPr>
            <a:r>
              <a:rPr lang="en-US" b="0" dirty="0" smtClean="0"/>
              <a:t>• Voice: Whereas the signature style of an individual reflects not only the unique</a:t>
            </a:r>
          </a:p>
          <a:p>
            <a:pPr>
              <a:defRPr/>
            </a:pPr>
            <a:r>
              <a:rPr lang="en-US" b="0" dirty="0" smtClean="0"/>
              <a:t>physical attributes of the writer but also the writing habit that has developed,</a:t>
            </a:r>
          </a:p>
          <a:p>
            <a:pPr>
              <a:defRPr/>
            </a:pPr>
            <a:r>
              <a:rPr lang="en-US" b="0" dirty="0" smtClean="0"/>
              <a:t>voice patterns are more closely tied to the physical and anatomical characteristics</a:t>
            </a:r>
          </a:p>
          <a:p>
            <a:pPr>
              <a:defRPr/>
            </a:pPr>
            <a:r>
              <a:rPr lang="en-US" b="0" dirty="0" smtClean="0"/>
              <a:t>of the speaker. Nevertheless, there is still a variation from sample to sample over</a:t>
            </a:r>
          </a:p>
          <a:p>
            <a:pPr>
              <a:defRPr/>
            </a:pPr>
            <a:r>
              <a:rPr lang="en-US" b="0" dirty="0" smtClean="0"/>
              <a:t>time from the same speaker, complicating the biometric recognition task.</a:t>
            </a:r>
            <a:endParaRPr lang="en-US" b="0" dirty="0"/>
          </a:p>
        </p:txBody>
      </p:sp>
      <p:sp>
        <p:nvSpPr>
          <p:cNvPr id="63492" name="Slide Number Placeholder 3"/>
          <p:cNvSpPr>
            <a:spLocks noGrp="1"/>
          </p:cNvSpPr>
          <p:nvPr>
            <p:ph type="sldNum" sz="quarter" idx="5"/>
          </p:nvPr>
        </p:nvSpPr>
        <p:spPr>
          <a:noFill/>
        </p:spPr>
        <p:txBody>
          <a:bodyPr/>
          <a:lstStyle/>
          <a:p>
            <a:fld id="{E58E8A16-903B-6945-9B99-DC18A818EE9B}" type="slidenum">
              <a:rPr lang="en-AU" smtClean="0"/>
              <a:pPr/>
              <a:t>27</a:t>
            </a:fld>
            <a:endParaRPr lang="en-AU" dirty="0" smtClean="0"/>
          </a:p>
        </p:txBody>
      </p:sp>
    </p:spTree>
    <p:extLst>
      <p:ext uri="{BB962C8B-B14F-4D97-AF65-F5344CB8AC3E}">
        <p14:creationId xmlns:p14="http://schemas.microsoft.com/office/powerpoint/2010/main" val="22516403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78B0D236-8C11-2D4D-BE3F-DDAF8362C130}" type="slidenum">
              <a:rPr lang="en-AU"/>
              <a:pPr/>
              <a:t>28</a:t>
            </a:fld>
            <a:endParaRPr lang="en-AU" dirty="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 any biometric scheme, some physical characteristic of the individual is mapped into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digital representation. For each individual, a single digital representation, or template, is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stored in the computer. When the user is to be authenticated, the system</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compares the stored template to the presented template. Given the complexities of physical characteristics,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we cannot expect that there will be an exact match between the two templates.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Rather, the system uses an algorithm to generate a matching score (typically a single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number) that quantifies the similarity between the input and the stored template. 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proceed with the discussion, we define the following terms. The false match rate is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frequency with which biometric samples from different sources are erroneously assessed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be from the same source. The false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nonmatch</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rate is the frequency with which samples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from the same source are erroneously assessed to be from different sources.</a:t>
            </a:r>
            <a:endParaRPr lang="en-US" dirty="0" smtClean="0"/>
          </a:p>
          <a:p>
            <a:endParaRPr lang="en-US" dirty="0" smtClean="0"/>
          </a:p>
          <a:p>
            <a:r>
              <a:rPr lang="en-US" dirty="0" smtClean="0"/>
              <a:t>Figure 3.9 illustrates the dilemma posed to the system. If a single user is tested</a:t>
            </a:r>
          </a:p>
          <a:p>
            <a:r>
              <a:rPr lang="en-US" dirty="0" smtClean="0"/>
              <a:t>by the system numerous times, the matching score </a:t>
            </a:r>
            <a:r>
              <a:rPr lang="en-US" i="1" dirty="0" smtClean="0"/>
              <a:t>s will vary, with a probability</a:t>
            </a:r>
          </a:p>
          <a:p>
            <a:r>
              <a:rPr lang="en-US" dirty="0" smtClean="0"/>
              <a:t>density function typically forming a bell curve, as shown. For example, in the case of</a:t>
            </a:r>
          </a:p>
          <a:p>
            <a:r>
              <a:rPr lang="en-US" dirty="0" smtClean="0"/>
              <a:t>a fingerprint, results may vary due to sensor noise; changes in the print due to swelling,</a:t>
            </a:r>
          </a:p>
          <a:p>
            <a:r>
              <a:rPr lang="en-US" dirty="0" smtClean="0"/>
              <a:t>dryness, and so on; finger placement; and so on. On average, any other individual</a:t>
            </a:r>
          </a:p>
          <a:p>
            <a:r>
              <a:rPr lang="en-US" dirty="0" smtClean="0"/>
              <a:t>should have a much lower matching score but again will exhibit a bell-shaped probability</a:t>
            </a:r>
          </a:p>
          <a:p>
            <a:r>
              <a:rPr lang="en-US" dirty="0" smtClean="0"/>
              <a:t>density function. The difficulty is that the range of matching scores produced</a:t>
            </a:r>
          </a:p>
          <a:p>
            <a:r>
              <a:rPr lang="en-US" dirty="0" smtClean="0"/>
              <a:t>by two individuals, one genuine and one an imposter, compared to a given reference</a:t>
            </a:r>
          </a:p>
          <a:p>
            <a:r>
              <a:rPr lang="en-US" dirty="0" smtClean="0"/>
              <a:t>template, are likely to overlap. In Figure 3.9 a threshold value is selected thus that if</a:t>
            </a:r>
          </a:p>
          <a:p>
            <a:r>
              <a:rPr lang="en-US" dirty="0" smtClean="0"/>
              <a:t>the presented value s ≥ t a match is assumed, and for </a:t>
            </a:r>
            <a:r>
              <a:rPr lang="en-US" i="1" dirty="0" smtClean="0"/>
              <a:t>s &lt;t, a mismatch is assumed.</a:t>
            </a:r>
          </a:p>
          <a:p>
            <a:r>
              <a:rPr lang="en-US" dirty="0" smtClean="0"/>
              <a:t>The shaded part to the right of </a:t>
            </a:r>
            <a:r>
              <a:rPr lang="en-US" i="1" dirty="0" smtClean="0"/>
              <a:t>t indicates a range of values for which a false match is</a:t>
            </a:r>
          </a:p>
          <a:p>
            <a:r>
              <a:rPr lang="en-US" dirty="0" smtClean="0"/>
              <a:t>possible, and the shaded part to the left indicates a range of values for which a false</a:t>
            </a:r>
          </a:p>
          <a:p>
            <a:r>
              <a:rPr lang="en-US" dirty="0" smtClean="0"/>
              <a:t>nonmatch is possible. The area of each shaded part represents the probability of a</a:t>
            </a:r>
          </a:p>
          <a:p>
            <a:r>
              <a:rPr lang="en-US" dirty="0" smtClean="0"/>
              <a:t>false match or nonmatch, respectively. By moving the threshold, left or right, the</a:t>
            </a:r>
          </a:p>
          <a:p>
            <a:r>
              <a:rPr lang="en-US" dirty="0" smtClean="0"/>
              <a:t>probabilities can be altered, but note that a decrease in false match rate necessarily</a:t>
            </a:r>
          </a:p>
          <a:p>
            <a:r>
              <a:rPr lang="en-US" dirty="0" smtClean="0"/>
              <a:t>results in an increase in false nonmatch rate, and vice versa.</a:t>
            </a:r>
          </a:p>
          <a:p>
            <a:endParaRPr lang="en-US" dirty="0" smtClean="0">
              <a:latin typeface="Times New Roman" pitchFamily="-110" charset="0"/>
            </a:endParaRPr>
          </a:p>
        </p:txBody>
      </p:sp>
    </p:spTree>
    <p:extLst>
      <p:ext uri="{BB962C8B-B14F-4D97-AF65-F5344CB8AC3E}">
        <p14:creationId xmlns:p14="http://schemas.microsoft.com/office/powerpoint/2010/main" val="41426300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Two definitions of access control are useful in understanding its scope.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1.  NIST IR 7298, Glossary of Key Information Security Terms , defines access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control as the process of granting or denying specific requests to: (1) obtain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use information and related information processing services; and (2) enter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specific physical facilities.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2.  RFC 4949, Internet Security Glossary , defines access control as a process by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which use of system resources is regulated according to a security policy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is permitted only by authorized entities (users, programs, processes, or other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systems) according to that policy.</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We can view access control as the central element of computer security.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principal objectives of computer security are to prevent unauthorized users from</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gaining access to resources, to prevent legitimate users from accessing resources 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 unauthorized manner, and to enable legitimate users to access resources in an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authorized manner.</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We begin this chapter with an overview of some important concepts. Next we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look at three widely used techniques for implementing access control policies. We then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turn to a broader perspective of the overall management of access control using identity,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credentials, and attributes. Finally, the concept of a trust framework is introduced.</a:t>
            </a:r>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solidFill>
                  <a:srgbClr val="000000"/>
                </a:solidFill>
              </a:rPr>
              <a:pPr/>
              <a:t>29</a:t>
            </a:fld>
            <a:endParaRPr lang="en-AU" dirty="0">
              <a:solidFill>
                <a:srgbClr val="000000"/>
              </a:solidFill>
            </a:endParaRPr>
          </a:p>
        </p:txBody>
      </p:sp>
    </p:spTree>
    <p:extLst>
      <p:ext uri="{BB962C8B-B14F-4D97-AF65-F5344CB8AC3E}">
        <p14:creationId xmlns:p14="http://schemas.microsoft.com/office/powerpoint/2010/main" val="2323937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b="0" kern="1200" baseline="0" dirty="0" smtClean="0">
                <a:solidFill>
                  <a:schemeClr val="tx1"/>
                </a:solidFill>
                <a:latin typeface="Arial" pitchFamily="-107" charset="0"/>
                <a:ea typeface="+mn-ea"/>
                <a:cs typeface="+mn-cs"/>
              </a:rPr>
              <a:t>FIPS PUB 199</a:t>
            </a:r>
          </a:p>
          <a:p>
            <a:r>
              <a:rPr lang="en-US" sz="1200" b="0" kern="1200" baseline="0" dirty="0" smtClean="0">
                <a:solidFill>
                  <a:schemeClr val="tx1"/>
                </a:solidFill>
                <a:latin typeface="Arial" pitchFamily="-107" charset="0"/>
                <a:ea typeface="+mn-ea"/>
                <a:cs typeface="+mn-cs"/>
              </a:rPr>
              <a:t>provides a useful characterization of these three objectives in terms of requirements</a:t>
            </a:r>
          </a:p>
          <a:p>
            <a:r>
              <a:rPr lang="en-US" sz="1200" b="0" kern="1200" baseline="0" dirty="0" smtClean="0">
                <a:solidFill>
                  <a:schemeClr val="tx1"/>
                </a:solidFill>
                <a:latin typeface="Arial" pitchFamily="-107" charset="0"/>
                <a:ea typeface="+mn-ea"/>
                <a:cs typeface="+mn-cs"/>
              </a:rPr>
              <a:t>and the definition of a loss of security in each category:</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 Confidentiality: Preserving authorized restrictions on information access</a:t>
            </a:r>
          </a:p>
          <a:p>
            <a:r>
              <a:rPr lang="en-US" sz="1200" b="0" kern="1200" baseline="0" dirty="0" smtClean="0">
                <a:solidFill>
                  <a:schemeClr val="tx1"/>
                </a:solidFill>
                <a:latin typeface="Arial" pitchFamily="-107" charset="0"/>
                <a:ea typeface="+mn-ea"/>
                <a:cs typeface="+mn-cs"/>
              </a:rPr>
              <a:t>and disclosure, including means for protecting personal privacy and proprietary</a:t>
            </a:r>
          </a:p>
          <a:p>
            <a:r>
              <a:rPr lang="en-US" sz="1200" b="0" kern="1200" baseline="0" dirty="0" smtClean="0">
                <a:solidFill>
                  <a:schemeClr val="tx1"/>
                </a:solidFill>
                <a:latin typeface="Arial" pitchFamily="-107" charset="0"/>
                <a:ea typeface="+mn-ea"/>
                <a:cs typeface="+mn-cs"/>
              </a:rPr>
              <a:t>information. A loss of confidentiality is the unauthorized disclosure of</a:t>
            </a:r>
          </a:p>
          <a:p>
            <a:r>
              <a:rPr lang="en-US" sz="1200" b="0" kern="1200" baseline="0" dirty="0" smtClean="0">
                <a:solidFill>
                  <a:schemeClr val="tx1"/>
                </a:solidFill>
                <a:latin typeface="Arial" pitchFamily="-107" charset="0"/>
                <a:ea typeface="+mn-ea"/>
                <a:cs typeface="+mn-cs"/>
              </a:rPr>
              <a:t>information.</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 Integrity: Guarding against improper information modification or destruction,</a:t>
            </a:r>
          </a:p>
          <a:p>
            <a:r>
              <a:rPr lang="en-US" sz="1200" b="0" kern="1200" baseline="0" dirty="0" smtClean="0">
                <a:solidFill>
                  <a:schemeClr val="tx1"/>
                </a:solidFill>
                <a:latin typeface="Arial" pitchFamily="-107" charset="0"/>
                <a:ea typeface="+mn-ea"/>
                <a:cs typeface="+mn-cs"/>
              </a:rPr>
              <a:t>including ensuring information non-repudiation and authenticity. A loss of</a:t>
            </a:r>
          </a:p>
          <a:p>
            <a:r>
              <a:rPr lang="en-US" sz="1200" b="0" kern="1200" baseline="0" dirty="0" smtClean="0">
                <a:solidFill>
                  <a:schemeClr val="tx1"/>
                </a:solidFill>
                <a:latin typeface="Arial" pitchFamily="-107" charset="0"/>
                <a:ea typeface="+mn-ea"/>
                <a:cs typeface="+mn-cs"/>
              </a:rPr>
              <a:t>integrity is the unauthorized modification or destruction of information.</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 Availability: Ensuring timely and reliable access to and use of information.</a:t>
            </a:r>
          </a:p>
          <a:p>
            <a:r>
              <a:rPr lang="en-US" sz="1200" b="0" kern="1200" baseline="0" dirty="0" smtClean="0">
                <a:solidFill>
                  <a:schemeClr val="tx1"/>
                </a:solidFill>
                <a:latin typeface="Arial" pitchFamily="-107" charset="0"/>
                <a:ea typeface="+mn-ea"/>
                <a:cs typeface="+mn-cs"/>
              </a:rPr>
              <a:t>A loss of availability is the disruption of access to or use of information or an</a:t>
            </a:r>
          </a:p>
          <a:p>
            <a:r>
              <a:rPr lang="en-US" sz="1200" b="0" kern="1200" baseline="0" dirty="0" smtClean="0">
                <a:solidFill>
                  <a:schemeClr val="tx1"/>
                </a:solidFill>
                <a:latin typeface="Arial" pitchFamily="-107" charset="0"/>
                <a:ea typeface="+mn-ea"/>
                <a:cs typeface="+mn-cs"/>
              </a:rPr>
              <a:t>information system.</a:t>
            </a:r>
          </a:p>
          <a:p>
            <a:endParaRPr lang="en-US" b="0" dirty="0" smtClean="0">
              <a:latin typeface="Times New Roman" pitchFamily="-107" charset="0"/>
            </a:endParaRPr>
          </a:p>
          <a:p>
            <a:r>
              <a:rPr lang="en-US" sz="1200" b="0" kern="1200" baseline="0" dirty="0" smtClean="0">
                <a:solidFill>
                  <a:schemeClr val="tx1"/>
                </a:solidFill>
                <a:latin typeface="Arial" pitchFamily="-107" charset="0"/>
                <a:ea typeface="+mn-ea"/>
                <a:cs typeface="+mn-cs"/>
              </a:rPr>
              <a:t>Although the use of the CIA triad to define security objectives is well established,</a:t>
            </a:r>
          </a:p>
          <a:p>
            <a:r>
              <a:rPr lang="en-US" sz="1200" b="0" kern="1200" baseline="0" dirty="0" smtClean="0">
                <a:solidFill>
                  <a:schemeClr val="tx1"/>
                </a:solidFill>
                <a:latin typeface="Arial" pitchFamily="-107" charset="0"/>
                <a:ea typeface="+mn-ea"/>
                <a:cs typeface="+mn-cs"/>
              </a:rPr>
              <a:t>some in the security field feel that additional concepts are needed to present</a:t>
            </a:r>
          </a:p>
          <a:p>
            <a:r>
              <a:rPr lang="en-US" sz="1200" b="0" kern="1200" baseline="0" dirty="0" smtClean="0">
                <a:solidFill>
                  <a:schemeClr val="tx1"/>
                </a:solidFill>
                <a:latin typeface="Arial" pitchFamily="-107" charset="0"/>
                <a:ea typeface="+mn-ea"/>
                <a:cs typeface="+mn-cs"/>
              </a:rPr>
              <a:t>a complete picture. Two of the most commonly mentioned are as follows:</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 Authenticity: The property of being genuine and being able to be verified and</a:t>
            </a:r>
          </a:p>
          <a:p>
            <a:r>
              <a:rPr lang="en-US" sz="1200" b="0" kern="1200" baseline="0" dirty="0" smtClean="0">
                <a:solidFill>
                  <a:schemeClr val="tx1"/>
                </a:solidFill>
                <a:latin typeface="Arial" pitchFamily="-107" charset="0"/>
                <a:ea typeface="+mn-ea"/>
                <a:cs typeface="+mn-cs"/>
              </a:rPr>
              <a:t>trusted; confidence in the validity of a transmission, a message, or message</a:t>
            </a:r>
          </a:p>
          <a:p>
            <a:r>
              <a:rPr lang="en-US" sz="1200" b="0" kern="1200" baseline="0" dirty="0" smtClean="0">
                <a:solidFill>
                  <a:schemeClr val="tx1"/>
                </a:solidFill>
                <a:latin typeface="Arial" pitchFamily="-107" charset="0"/>
                <a:ea typeface="+mn-ea"/>
                <a:cs typeface="+mn-cs"/>
              </a:rPr>
              <a:t>originator. This means verifying that users are who they say they are and that</a:t>
            </a:r>
          </a:p>
          <a:p>
            <a:r>
              <a:rPr lang="en-US" sz="1200" b="0" kern="1200" baseline="0" dirty="0" smtClean="0">
                <a:solidFill>
                  <a:schemeClr val="tx1"/>
                </a:solidFill>
                <a:latin typeface="Arial" pitchFamily="-107" charset="0"/>
                <a:ea typeface="+mn-ea"/>
                <a:cs typeface="+mn-cs"/>
              </a:rPr>
              <a:t>each input arriving at the system came from a trusted source.</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 Accountability: The security goal that generates the requirement for actions</a:t>
            </a:r>
          </a:p>
          <a:p>
            <a:r>
              <a:rPr lang="en-US" sz="1200" b="0" kern="1200" baseline="0" dirty="0" smtClean="0">
                <a:solidFill>
                  <a:schemeClr val="tx1"/>
                </a:solidFill>
                <a:latin typeface="Arial" pitchFamily="-107" charset="0"/>
                <a:ea typeface="+mn-ea"/>
                <a:cs typeface="+mn-cs"/>
              </a:rPr>
              <a:t>of an entity to be traced uniquely to that entity. This supports nonrepudiation,</a:t>
            </a:r>
          </a:p>
          <a:p>
            <a:r>
              <a:rPr lang="en-US" sz="1200" b="0" kern="1200" baseline="0" dirty="0" smtClean="0">
                <a:solidFill>
                  <a:schemeClr val="tx1"/>
                </a:solidFill>
                <a:latin typeface="Arial" pitchFamily="-107" charset="0"/>
                <a:ea typeface="+mn-ea"/>
                <a:cs typeface="+mn-cs"/>
              </a:rPr>
              <a:t>deterrence, fault isolation, intrusion detection and prevention, and after-action</a:t>
            </a:r>
          </a:p>
          <a:p>
            <a:r>
              <a:rPr lang="en-US" sz="1200" b="0" kern="1200" baseline="0" dirty="0" smtClean="0">
                <a:solidFill>
                  <a:schemeClr val="tx1"/>
                </a:solidFill>
                <a:latin typeface="Arial" pitchFamily="-107" charset="0"/>
                <a:ea typeface="+mn-ea"/>
                <a:cs typeface="+mn-cs"/>
              </a:rPr>
              <a:t>recovery and legal action. Because truly secure systems aren’t yet an achievable</a:t>
            </a:r>
          </a:p>
          <a:p>
            <a:r>
              <a:rPr lang="en-US" sz="1200" b="0" kern="1200" baseline="0" dirty="0" smtClean="0">
                <a:solidFill>
                  <a:schemeClr val="tx1"/>
                </a:solidFill>
                <a:latin typeface="Arial" pitchFamily="-107" charset="0"/>
                <a:ea typeface="+mn-ea"/>
                <a:cs typeface="+mn-cs"/>
              </a:rPr>
              <a:t>goal, we must be able to trace a security breach to a responsible party. Systems</a:t>
            </a:r>
          </a:p>
          <a:p>
            <a:r>
              <a:rPr lang="en-US" sz="1200" b="0" kern="1200" baseline="0" dirty="0" smtClean="0">
                <a:solidFill>
                  <a:schemeClr val="tx1"/>
                </a:solidFill>
                <a:latin typeface="Arial" pitchFamily="-107" charset="0"/>
                <a:ea typeface="+mn-ea"/>
                <a:cs typeface="+mn-cs"/>
              </a:rPr>
              <a:t>must keep records of their activities to permit later forensic analysis to trace</a:t>
            </a:r>
          </a:p>
          <a:p>
            <a:r>
              <a:rPr lang="en-US" sz="1200" b="0" kern="1200" baseline="0" dirty="0" smtClean="0">
                <a:solidFill>
                  <a:schemeClr val="tx1"/>
                </a:solidFill>
                <a:latin typeface="Arial" pitchFamily="-107" charset="0"/>
                <a:ea typeface="+mn-ea"/>
                <a:cs typeface="+mn-cs"/>
              </a:rPr>
              <a:t>security breaches or to aid in transaction disputes.</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Note that FIPS PUB 199 includes authenticity under integrity.</a:t>
            </a:r>
            <a:endParaRPr lang="en-US" b="0" dirty="0" smtClean="0"/>
          </a:p>
          <a:p>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3</a:t>
            </a:fld>
            <a:endParaRPr lang="en-AU" dirty="0"/>
          </a:p>
        </p:txBody>
      </p:sp>
    </p:spTree>
    <p:extLst>
      <p:ext uri="{BB962C8B-B14F-4D97-AF65-F5344CB8AC3E}">
        <p14:creationId xmlns:p14="http://schemas.microsoft.com/office/powerpoint/2010/main" val="9544155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0814C2E1-BAD4-EA46-979D-98A2EFA16B69}" type="slidenum">
              <a:rPr lang="en-AU"/>
              <a:pPr/>
              <a:t>30</a:t>
            </a:fld>
            <a:endParaRPr lang="en-AU"/>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r>
              <a:rPr lang="en-US" b="0" dirty="0" smtClean="0"/>
              <a:t>An access control policy, which can be embodied in an authorization database,</a:t>
            </a:r>
          </a:p>
          <a:p>
            <a:pPr eaLnBrk="1" hangingPunct="1"/>
            <a:r>
              <a:rPr lang="en-US" b="0" dirty="0" smtClean="0"/>
              <a:t>dictates what types of access are permitted, under what circumstances, and by</a:t>
            </a:r>
          </a:p>
          <a:p>
            <a:pPr eaLnBrk="1" hangingPunct="1"/>
            <a:r>
              <a:rPr lang="en-US" b="0" dirty="0" smtClean="0"/>
              <a:t>whom. Access control policies are generally grouped into the following categories:</a:t>
            </a:r>
          </a:p>
          <a:p>
            <a:pPr eaLnBrk="1" hangingPunct="1"/>
            <a:endParaRPr lang="en-US" b="0" dirty="0" smtClean="0"/>
          </a:p>
          <a:p>
            <a:pPr eaLnBrk="1" hangingPunct="1"/>
            <a:r>
              <a:rPr lang="en-US" b="0" dirty="0" smtClean="0"/>
              <a:t>• Discretionary access control (DAC): Controls access based on the identity</a:t>
            </a:r>
          </a:p>
          <a:p>
            <a:pPr eaLnBrk="1" hangingPunct="1"/>
            <a:r>
              <a:rPr lang="en-US" b="0" dirty="0" smtClean="0"/>
              <a:t>of the requestor and on access rules (authorizations) stating what requestors</a:t>
            </a:r>
          </a:p>
          <a:p>
            <a:pPr eaLnBrk="1" hangingPunct="1"/>
            <a:r>
              <a:rPr lang="en-US" b="0" dirty="0" smtClean="0"/>
              <a:t>are (or are not) allowed to do. This policy is termed </a:t>
            </a:r>
            <a:r>
              <a:rPr lang="en-US" b="0" i="1" dirty="0" smtClean="0"/>
              <a:t>discretionary because an</a:t>
            </a:r>
          </a:p>
          <a:p>
            <a:pPr eaLnBrk="1" hangingPunct="1"/>
            <a:r>
              <a:rPr lang="en-US" b="0" dirty="0" smtClean="0"/>
              <a:t>entity might have access rights that permit the entity, by its own volition, to</a:t>
            </a:r>
          </a:p>
          <a:p>
            <a:pPr eaLnBrk="1" hangingPunct="1"/>
            <a:r>
              <a:rPr lang="en-US" b="0" dirty="0" smtClean="0"/>
              <a:t>enable another entity to access some resource.</a:t>
            </a:r>
          </a:p>
          <a:p>
            <a:pPr eaLnBrk="1" hangingPunct="1"/>
            <a:endParaRPr lang="en-US" b="0" dirty="0" smtClean="0"/>
          </a:p>
          <a:p>
            <a:pPr eaLnBrk="1" hangingPunct="1"/>
            <a:r>
              <a:rPr lang="en-US" b="0" dirty="0" smtClean="0"/>
              <a:t>• Mandatory access control (MAC): Controls access based on comparing</a:t>
            </a:r>
          </a:p>
          <a:p>
            <a:pPr eaLnBrk="1" hangingPunct="1"/>
            <a:r>
              <a:rPr lang="en-US" b="0" dirty="0" smtClean="0"/>
              <a:t>security labels (which indicate how sensitive or critical system resources are)</a:t>
            </a:r>
          </a:p>
          <a:p>
            <a:pPr eaLnBrk="1" hangingPunct="1"/>
            <a:r>
              <a:rPr lang="en-US" b="0" dirty="0" smtClean="0"/>
              <a:t>with security clearances (which indicate system entities are eligible to access</a:t>
            </a:r>
          </a:p>
          <a:p>
            <a:pPr eaLnBrk="1" hangingPunct="1"/>
            <a:r>
              <a:rPr lang="en-US" b="0" dirty="0" smtClean="0"/>
              <a:t>certain resources). This policy is termed </a:t>
            </a:r>
            <a:r>
              <a:rPr lang="en-US" b="0" i="1" dirty="0" smtClean="0"/>
              <a:t>mandatory because an entity that has</a:t>
            </a:r>
          </a:p>
          <a:p>
            <a:pPr eaLnBrk="1" hangingPunct="1"/>
            <a:r>
              <a:rPr lang="en-US" b="0" dirty="0" smtClean="0"/>
              <a:t>clearance to access a resource may not, just by its own volition, enable another</a:t>
            </a:r>
          </a:p>
          <a:p>
            <a:pPr eaLnBrk="1" hangingPunct="1"/>
            <a:r>
              <a:rPr lang="en-US" b="0" dirty="0" smtClean="0"/>
              <a:t>entity to access that resource.</a:t>
            </a:r>
          </a:p>
          <a:p>
            <a:pPr eaLnBrk="1" hangingPunct="1"/>
            <a:endParaRPr lang="en-US" b="0" dirty="0" smtClean="0"/>
          </a:p>
          <a:p>
            <a:pPr eaLnBrk="1" hangingPunct="1"/>
            <a:r>
              <a:rPr lang="en-US" b="0" dirty="0" smtClean="0"/>
              <a:t>• Role-based access control (RBAC): Controls access based on the roles that</a:t>
            </a:r>
          </a:p>
          <a:p>
            <a:pPr eaLnBrk="1" hangingPunct="1"/>
            <a:r>
              <a:rPr lang="en-US" b="0" dirty="0" smtClean="0"/>
              <a:t>users have within the system and on rules stating what accesses are allowed to</a:t>
            </a:r>
          </a:p>
          <a:p>
            <a:pPr eaLnBrk="1" hangingPunct="1"/>
            <a:r>
              <a:rPr lang="en-US" b="0" dirty="0" smtClean="0"/>
              <a:t>users in given roles.</a:t>
            </a:r>
          </a:p>
          <a:p>
            <a:pPr eaLnBrk="1" hangingPunct="1"/>
            <a:endParaRPr lang="en-US" b="0" dirty="0" smtClean="0"/>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Attribute-based access control (ABAC): Controls access based on attributes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the user, the resource to be accessed, and current environmental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conditions.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DAC is the traditional method of implementing access control, and is examined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 Sections 4.3 and 4.4. MAC is a concept that evolved out of requirements for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military information security and is best covered in the context of trusted systems,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which we deal with in Chapter 13. Both RBAC and ABAC have become increasingly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popular, and are examined in Sections 4.5 and 4.6, respectively.</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These four policies are not mutually exclusive. An access control mechanism</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can employ two or even all three of these policies to cover different classes of system</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resources.</a:t>
            </a:r>
            <a:endParaRPr lang="en-US" b="0" dirty="0" smtClean="0">
              <a:latin typeface="Times New Roman" pitchFamily="-110" charset="0"/>
            </a:endParaRPr>
          </a:p>
        </p:txBody>
      </p:sp>
    </p:spTree>
    <p:extLst>
      <p:ext uri="{BB962C8B-B14F-4D97-AF65-F5344CB8AC3E}">
        <p14:creationId xmlns:p14="http://schemas.microsoft.com/office/powerpoint/2010/main" val="7761505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725AE10B-731F-454E-AB91-B3EBC9873E80}" type="slidenum">
              <a:rPr lang="en-AU"/>
              <a:pPr/>
              <a:t>31</a:t>
            </a:fld>
            <a:endParaRPr lang="en-AU"/>
          </a:p>
        </p:txBody>
      </p:sp>
      <p:sp>
        <p:nvSpPr>
          <p:cNvPr id="30723" name="Rectangle 1026"/>
          <p:cNvSpPr>
            <a:spLocks noGrp="1" noRot="1" noChangeAspect="1" noChangeArrowheads="1" noTextEdit="1"/>
          </p:cNvSpPr>
          <p:nvPr>
            <p:ph type="sldImg"/>
          </p:nvPr>
        </p:nvSpPr>
        <p:spPr>
          <a:ln/>
        </p:spPr>
      </p:sp>
      <p:sp>
        <p:nvSpPr>
          <p:cNvPr id="30724" name="Rectangle 1027"/>
          <p:cNvSpPr>
            <a:spLocks noGrp="1" noChangeArrowheads="1"/>
          </p:cNvSpPr>
          <p:nvPr>
            <p:ph type="body" idx="1"/>
          </p:nvPr>
        </p:nvSpPr>
        <p:spPr>
          <a:noFill/>
          <a:ln/>
        </p:spPr>
        <p:txBody>
          <a:bodyPr/>
          <a:lstStyle/>
          <a:p>
            <a:pPr eaLnBrk="1" hangingPunct="1"/>
            <a:r>
              <a:rPr lang="en-US" b="0" dirty="0" smtClean="0"/>
              <a:t>The basic elements of access control are: subject, object, and access right.</a:t>
            </a:r>
          </a:p>
          <a:p>
            <a:pPr eaLnBrk="1" hangingPunct="1"/>
            <a:endParaRPr lang="en-US" b="0" dirty="0" smtClean="0"/>
          </a:p>
          <a:p>
            <a:pPr eaLnBrk="1" hangingPunct="1"/>
            <a:r>
              <a:rPr lang="en-US" b="0" dirty="0" smtClean="0"/>
              <a:t>A subject is an entity capable of accessing objects. Generally, the concept of</a:t>
            </a:r>
          </a:p>
          <a:p>
            <a:pPr eaLnBrk="1" hangingPunct="1"/>
            <a:r>
              <a:rPr lang="en-US" b="0" dirty="0" smtClean="0"/>
              <a:t>subject equates with that of process. Any user or application actually gains access to</a:t>
            </a:r>
          </a:p>
          <a:p>
            <a:pPr eaLnBrk="1" hangingPunct="1"/>
            <a:r>
              <a:rPr lang="en-US" b="0" dirty="0" smtClean="0"/>
              <a:t>an object by means of a process that represents that user or application. The process</a:t>
            </a:r>
          </a:p>
          <a:p>
            <a:pPr eaLnBrk="1" hangingPunct="1"/>
            <a:r>
              <a:rPr lang="en-US" b="0" dirty="0" smtClean="0"/>
              <a:t>takes on the attributes of the user, such as access rights.</a:t>
            </a:r>
          </a:p>
          <a:p>
            <a:pPr eaLnBrk="1" hangingPunct="1"/>
            <a:endParaRPr lang="en-US" b="0" dirty="0" smtClean="0"/>
          </a:p>
          <a:p>
            <a:pPr eaLnBrk="1" hangingPunct="1"/>
            <a:r>
              <a:rPr lang="en-US" b="0" dirty="0" smtClean="0"/>
              <a:t>A subject is typically held accountable for the actions they have initiated,</a:t>
            </a:r>
          </a:p>
          <a:p>
            <a:pPr eaLnBrk="1" hangingPunct="1"/>
            <a:r>
              <a:rPr lang="en-US" b="0" dirty="0" smtClean="0"/>
              <a:t>and an audit trail may be used to record the association of a subject with security relevant</a:t>
            </a:r>
          </a:p>
          <a:p>
            <a:pPr eaLnBrk="1" hangingPunct="1"/>
            <a:r>
              <a:rPr lang="en-US" b="0" dirty="0" smtClean="0"/>
              <a:t>actions performed on an object by the subject.</a:t>
            </a:r>
          </a:p>
          <a:p>
            <a:pPr eaLnBrk="1" hangingPunct="1"/>
            <a:endParaRPr lang="en-US" b="0" dirty="0" smtClean="0"/>
          </a:p>
          <a:p>
            <a:pPr eaLnBrk="1" hangingPunct="1"/>
            <a:r>
              <a:rPr lang="en-US" b="0" dirty="0" smtClean="0"/>
              <a:t>Basic access control systems typically define three classes of subject, with</a:t>
            </a:r>
          </a:p>
          <a:p>
            <a:pPr eaLnBrk="1" hangingPunct="1"/>
            <a:r>
              <a:rPr lang="en-US" b="0" dirty="0" smtClean="0"/>
              <a:t>different access rights for each class:</a:t>
            </a:r>
          </a:p>
          <a:p>
            <a:pPr eaLnBrk="1" hangingPunct="1"/>
            <a:endParaRPr lang="en-US" b="0" dirty="0" smtClean="0"/>
          </a:p>
          <a:p>
            <a:pPr eaLnBrk="1" hangingPunct="1"/>
            <a:r>
              <a:rPr lang="en-US" b="0" dirty="0" smtClean="0"/>
              <a:t>• Owner: This may be the creator of a resource, such as a file. For system resources,</a:t>
            </a:r>
          </a:p>
          <a:p>
            <a:pPr eaLnBrk="1" hangingPunct="1"/>
            <a:r>
              <a:rPr lang="en-US" b="0" dirty="0" smtClean="0"/>
              <a:t>ownership may belong to a system administrator. For project resources, a project</a:t>
            </a:r>
          </a:p>
          <a:p>
            <a:pPr eaLnBrk="1" hangingPunct="1"/>
            <a:r>
              <a:rPr lang="en-US" b="0" dirty="0" smtClean="0"/>
              <a:t>administrator or leader may be assigned ownership.</a:t>
            </a:r>
          </a:p>
          <a:p>
            <a:pPr eaLnBrk="1" hangingPunct="1"/>
            <a:endParaRPr lang="en-US" b="0" dirty="0" smtClean="0"/>
          </a:p>
          <a:p>
            <a:pPr eaLnBrk="1" hangingPunct="1"/>
            <a:r>
              <a:rPr lang="en-US" b="0" dirty="0" smtClean="0"/>
              <a:t>• Group: In addition to the privileges assigned to an owner, a named group of</a:t>
            </a:r>
          </a:p>
          <a:p>
            <a:pPr eaLnBrk="1" hangingPunct="1"/>
            <a:r>
              <a:rPr lang="en-US" b="0" dirty="0" smtClean="0"/>
              <a:t>users may also be granted access rights, such that membership in the group is</a:t>
            </a:r>
          </a:p>
          <a:p>
            <a:pPr eaLnBrk="1" hangingPunct="1"/>
            <a:r>
              <a:rPr lang="en-US" b="0" dirty="0" smtClean="0"/>
              <a:t>sufficient to exercise these access rights. In most schemes, a user may belong</a:t>
            </a:r>
          </a:p>
          <a:p>
            <a:pPr eaLnBrk="1" hangingPunct="1"/>
            <a:r>
              <a:rPr lang="en-US" b="0" dirty="0" smtClean="0"/>
              <a:t>to multiple groups.</a:t>
            </a:r>
          </a:p>
          <a:p>
            <a:pPr eaLnBrk="1" hangingPunct="1"/>
            <a:endParaRPr lang="en-US" b="0" dirty="0" smtClean="0"/>
          </a:p>
          <a:p>
            <a:pPr eaLnBrk="1" hangingPunct="1"/>
            <a:r>
              <a:rPr lang="en-US" b="0" dirty="0" smtClean="0"/>
              <a:t>• World: The least amount of access is granted to users who are able to access the</a:t>
            </a:r>
          </a:p>
          <a:p>
            <a:pPr eaLnBrk="1" hangingPunct="1"/>
            <a:r>
              <a:rPr lang="en-US" b="0" dirty="0" smtClean="0"/>
              <a:t>system but are not included in the categories owner and group for this resource.</a:t>
            </a:r>
          </a:p>
          <a:p>
            <a:pPr eaLnBrk="1" hangingPunct="1"/>
            <a:endParaRPr lang="en-US" b="0" dirty="0" smtClean="0"/>
          </a:p>
          <a:p>
            <a:pPr eaLnBrk="1" hangingPunct="1"/>
            <a:r>
              <a:rPr lang="en-US" b="0" dirty="0" smtClean="0"/>
              <a:t>An object is a resource to which access is controlled. In general, an object</a:t>
            </a:r>
          </a:p>
          <a:p>
            <a:pPr eaLnBrk="1" hangingPunct="1"/>
            <a:r>
              <a:rPr lang="en-US" b="0" dirty="0" smtClean="0"/>
              <a:t>is an entity used to contain and/or receive information. Examples include records,</a:t>
            </a:r>
          </a:p>
          <a:p>
            <a:pPr eaLnBrk="1" hangingPunct="1"/>
            <a:r>
              <a:rPr lang="en-US" b="0" dirty="0" smtClean="0"/>
              <a:t>blocks, pages, segments, files, portions of files, directories, directory trees, mailboxes,</a:t>
            </a:r>
          </a:p>
          <a:p>
            <a:pPr eaLnBrk="1" hangingPunct="1"/>
            <a:r>
              <a:rPr lang="en-US" b="0" dirty="0" smtClean="0"/>
              <a:t>messages, and programs. Some access control systems also encompass, bits,</a:t>
            </a:r>
          </a:p>
          <a:p>
            <a:pPr eaLnBrk="1" hangingPunct="1"/>
            <a:r>
              <a:rPr lang="en-US" b="0" dirty="0" smtClean="0"/>
              <a:t>bytes, words, processors, communication ports, clocks, and network nodes.</a:t>
            </a:r>
          </a:p>
          <a:p>
            <a:pPr eaLnBrk="1" hangingPunct="1"/>
            <a:endParaRPr lang="en-US" b="0" dirty="0" smtClean="0"/>
          </a:p>
          <a:p>
            <a:pPr eaLnBrk="1" hangingPunct="1"/>
            <a:r>
              <a:rPr lang="en-US" b="0" dirty="0" smtClean="0"/>
              <a:t>The number and types of objects to be protected by an access control system</a:t>
            </a:r>
          </a:p>
          <a:p>
            <a:pPr eaLnBrk="1" hangingPunct="1"/>
            <a:r>
              <a:rPr lang="en-US" b="0" dirty="0" smtClean="0"/>
              <a:t>depends on the environment in which access control operates and the desired tradeoff</a:t>
            </a:r>
          </a:p>
          <a:p>
            <a:pPr eaLnBrk="1" hangingPunct="1"/>
            <a:r>
              <a:rPr lang="en-US" b="0" dirty="0" smtClean="0"/>
              <a:t>between security on the one hand and complexity, processing burden, and ease</a:t>
            </a:r>
          </a:p>
          <a:p>
            <a:pPr eaLnBrk="1" hangingPunct="1"/>
            <a:r>
              <a:rPr lang="en-US" b="0" dirty="0" smtClean="0"/>
              <a:t>of use on the other hand.</a:t>
            </a:r>
          </a:p>
          <a:p>
            <a:pPr eaLnBrk="1" hangingPunct="1"/>
            <a:endParaRPr lang="en-US" b="0" dirty="0" smtClean="0"/>
          </a:p>
          <a:p>
            <a:pPr eaLnBrk="1" hangingPunct="1"/>
            <a:r>
              <a:rPr lang="en-US" b="0" dirty="0" smtClean="0"/>
              <a:t>An access right describes the way in which a subject may access an object.</a:t>
            </a:r>
          </a:p>
          <a:p>
            <a:pPr eaLnBrk="1" hangingPunct="1"/>
            <a:r>
              <a:rPr lang="en-US" b="0" dirty="0" smtClean="0"/>
              <a:t>Access rights could include the following:</a:t>
            </a:r>
          </a:p>
          <a:p>
            <a:pPr eaLnBrk="1" hangingPunct="1"/>
            <a:endParaRPr lang="en-US" b="0" dirty="0" smtClean="0"/>
          </a:p>
          <a:p>
            <a:pPr eaLnBrk="1" hangingPunct="1"/>
            <a:r>
              <a:rPr lang="en-US" b="0" dirty="0" smtClean="0"/>
              <a:t>• Read: User may view information in a system resource (e.g., a file, selected</a:t>
            </a:r>
          </a:p>
          <a:p>
            <a:pPr eaLnBrk="1" hangingPunct="1"/>
            <a:r>
              <a:rPr lang="en-US" b="0" dirty="0" smtClean="0"/>
              <a:t>records in a file, selected fields within a record, or some combination). Read</a:t>
            </a:r>
          </a:p>
          <a:p>
            <a:pPr eaLnBrk="1" hangingPunct="1"/>
            <a:r>
              <a:rPr lang="en-US" b="0" dirty="0" smtClean="0"/>
              <a:t>access includes the ability to copy or print.</a:t>
            </a:r>
          </a:p>
          <a:p>
            <a:pPr eaLnBrk="1" hangingPunct="1"/>
            <a:endParaRPr lang="en-US" b="0" dirty="0" smtClean="0"/>
          </a:p>
          <a:p>
            <a:pPr eaLnBrk="1" hangingPunct="1"/>
            <a:r>
              <a:rPr lang="en-US" b="0" dirty="0" smtClean="0"/>
              <a:t>• Write: User may add, modify, or delete data in system resource (e.g., files,</a:t>
            </a:r>
          </a:p>
          <a:p>
            <a:pPr eaLnBrk="1" hangingPunct="1"/>
            <a:r>
              <a:rPr lang="en-US" b="0" dirty="0" smtClean="0"/>
              <a:t>records, programs). Write access includes read access.</a:t>
            </a:r>
          </a:p>
          <a:p>
            <a:pPr eaLnBrk="1" hangingPunct="1"/>
            <a:endParaRPr lang="en-US" b="0" dirty="0" smtClean="0"/>
          </a:p>
          <a:p>
            <a:pPr eaLnBrk="1" hangingPunct="1"/>
            <a:r>
              <a:rPr lang="en-US" b="0" dirty="0" smtClean="0"/>
              <a:t>• Execute: User may execute specified programs.</a:t>
            </a:r>
          </a:p>
          <a:p>
            <a:pPr eaLnBrk="1" hangingPunct="1"/>
            <a:endParaRPr lang="en-US" b="0" dirty="0" smtClean="0"/>
          </a:p>
          <a:p>
            <a:pPr eaLnBrk="1" hangingPunct="1"/>
            <a:r>
              <a:rPr lang="en-US" b="0" dirty="0" smtClean="0"/>
              <a:t>• Delete: User may delete certain system resources, such as files or records.</a:t>
            </a:r>
          </a:p>
          <a:p>
            <a:pPr eaLnBrk="1" hangingPunct="1"/>
            <a:endParaRPr lang="en-US" b="0" dirty="0" smtClean="0"/>
          </a:p>
          <a:p>
            <a:pPr eaLnBrk="1" hangingPunct="1"/>
            <a:r>
              <a:rPr lang="en-US" b="0" dirty="0" smtClean="0"/>
              <a:t>• Create: User may create new files, records, or fields.</a:t>
            </a:r>
          </a:p>
          <a:p>
            <a:pPr eaLnBrk="1" hangingPunct="1"/>
            <a:endParaRPr lang="en-US" b="0" dirty="0" smtClean="0"/>
          </a:p>
          <a:p>
            <a:pPr eaLnBrk="1" hangingPunct="1"/>
            <a:r>
              <a:rPr lang="en-US" b="0" dirty="0" smtClean="0"/>
              <a:t>• Search: User may list the files in a directory or otherwise search the directory.</a:t>
            </a:r>
            <a:endParaRPr lang="en-US" b="0" dirty="0" smtClean="0">
              <a:latin typeface="Times New Roman" pitchFamily="-110" charset="0"/>
            </a:endParaRPr>
          </a:p>
        </p:txBody>
      </p:sp>
    </p:spTree>
    <p:extLst>
      <p:ext uri="{BB962C8B-B14F-4D97-AF65-F5344CB8AC3E}">
        <p14:creationId xmlns:p14="http://schemas.microsoft.com/office/powerpoint/2010/main" val="3708428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345BEE5-BE34-414C-8050-C0784EA8AB5A}" type="slidenum">
              <a:rPr lang="en-AU"/>
              <a:pPr/>
              <a:t>32</a:t>
            </a:fld>
            <a:endParaRPr lang="en-AU"/>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US" b="0" dirty="0" smtClean="0"/>
              <a:t>As was previously stated, a discretionary access control scheme is one in which an</a:t>
            </a:r>
          </a:p>
          <a:p>
            <a:pPr eaLnBrk="1" hangingPunct="1"/>
            <a:r>
              <a:rPr lang="en-US" b="0" dirty="0" smtClean="0"/>
              <a:t>entity may be granted access rights that permit the entity, by its own volition, to</a:t>
            </a:r>
          </a:p>
          <a:p>
            <a:pPr eaLnBrk="1" hangingPunct="1"/>
            <a:r>
              <a:rPr lang="en-US" b="0" dirty="0" smtClean="0"/>
              <a:t>enable another entity to access some resource. A general approach to DAC, as</a:t>
            </a:r>
          </a:p>
          <a:p>
            <a:pPr eaLnBrk="1" hangingPunct="1"/>
            <a:r>
              <a:rPr lang="en-US" b="0" dirty="0" smtClean="0"/>
              <a:t>exercised by an operating system or a database management system, is that of an</a:t>
            </a:r>
          </a:p>
          <a:p>
            <a:pPr eaLnBrk="1" hangingPunct="1"/>
            <a:r>
              <a:rPr lang="en-US" b="0" dirty="0" smtClean="0"/>
              <a:t>access matrix. The access matrix concept was formulated by Lampson [LAMP69,</a:t>
            </a:r>
          </a:p>
          <a:p>
            <a:pPr eaLnBrk="1" hangingPunct="1"/>
            <a:r>
              <a:rPr lang="en-US" b="0" dirty="0" smtClean="0"/>
              <a:t>LAMP71], and subsequently refined by Graham and Denning [GRAH72, DENN71]</a:t>
            </a:r>
          </a:p>
          <a:p>
            <a:pPr eaLnBrk="1" hangingPunct="1"/>
            <a:r>
              <a:rPr lang="en-US" b="0" dirty="0" smtClean="0"/>
              <a:t>and by Harrison et al. [HARR76].</a:t>
            </a:r>
          </a:p>
          <a:p>
            <a:pPr eaLnBrk="1" hangingPunct="1"/>
            <a:endParaRPr lang="en-US" b="0" dirty="0" smtClean="0"/>
          </a:p>
          <a:p>
            <a:pPr eaLnBrk="1" hangingPunct="1"/>
            <a:r>
              <a:rPr lang="en-US" b="0" dirty="0" smtClean="0"/>
              <a:t>One dimension of the matrix consists of identified subjects that may attempt</a:t>
            </a:r>
          </a:p>
          <a:p>
            <a:pPr eaLnBrk="1" hangingPunct="1"/>
            <a:r>
              <a:rPr lang="en-US" b="0" dirty="0" smtClean="0"/>
              <a:t>data access to the resources. Typically, this list will consist of individual users or</a:t>
            </a:r>
          </a:p>
          <a:p>
            <a:pPr eaLnBrk="1" hangingPunct="1"/>
            <a:r>
              <a:rPr lang="en-US" b="0" dirty="0" smtClean="0"/>
              <a:t>user groups, although access could be controlled for terminals, network equipment,</a:t>
            </a:r>
          </a:p>
          <a:p>
            <a:pPr eaLnBrk="1" hangingPunct="1"/>
            <a:r>
              <a:rPr lang="en-US" b="0" dirty="0" smtClean="0"/>
              <a:t>hosts, or applications instead of or in addition to users. The other dimension lists</a:t>
            </a:r>
          </a:p>
          <a:p>
            <a:pPr eaLnBrk="1" hangingPunct="1"/>
            <a:r>
              <a:rPr lang="en-US" b="0" dirty="0" smtClean="0"/>
              <a:t>the objects that may be accessed. At the greatest level of detail, objects may be</a:t>
            </a:r>
          </a:p>
          <a:p>
            <a:pPr eaLnBrk="1" hangingPunct="1"/>
            <a:r>
              <a:rPr lang="en-US" b="0" dirty="0" smtClean="0"/>
              <a:t>individual data fields. More aggregate groupings, such as records, files, or even the</a:t>
            </a:r>
          </a:p>
          <a:p>
            <a:pPr eaLnBrk="1" hangingPunct="1"/>
            <a:r>
              <a:rPr lang="en-US" b="0" dirty="0" smtClean="0"/>
              <a:t>entire database, may also be objects in the matrix. Each entry in the matrix indicates</a:t>
            </a:r>
          </a:p>
          <a:p>
            <a:pPr eaLnBrk="1" hangingPunct="1"/>
            <a:r>
              <a:rPr lang="en-US" b="0" dirty="0" smtClean="0"/>
              <a:t>the access rights of a particular subject for a particular object.</a:t>
            </a:r>
            <a:endParaRPr lang="en-US" b="0" dirty="0" smtClean="0">
              <a:latin typeface="Times New Roman" pitchFamily="-110" charset="0"/>
            </a:endParaRPr>
          </a:p>
        </p:txBody>
      </p:sp>
    </p:spTree>
    <p:extLst>
      <p:ext uri="{BB962C8B-B14F-4D97-AF65-F5344CB8AC3E}">
        <p14:creationId xmlns:p14="http://schemas.microsoft.com/office/powerpoint/2010/main" val="3962412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62D62295-61F3-9B40-BD37-2A1F76C50832}" type="slidenum">
              <a:rPr lang="en-AU"/>
              <a:pPr/>
              <a:t>33</a:t>
            </a:fld>
            <a:endParaRPr lang="en-AU"/>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r>
              <a:rPr lang="en-US" dirty="0" smtClean="0"/>
              <a:t>Figure 4.2a, based on a figure in [SAND94], is a simple example of an access</a:t>
            </a:r>
          </a:p>
          <a:p>
            <a:pPr eaLnBrk="1" hangingPunct="1"/>
            <a:r>
              <a:rPr lang="en-US" dirty="0" smtClean="0"/>
              <a:t>matrix. Thus, user A owns files 1 and 3 and has read and write access rights to those</a:t>
            </a:r>
          </a:p>
          <a:p>
            <a:pPr eaLnBrk="1" hangingPunct="1"/>
            <a:r>
              <a:rPr lang="en-US" dirty="0" smtClean="0"/>
              <a:t>files. User B has read access rights to file 1, and so on.</a:t>
            </a:r>
          </a:p>
          <a:p>
            <a:pPr eaLnBrk="1" hangingPunct="1"/>
            <a:endParaRPr lang="en-US" dirty="0" smtClean="0"/>
          </a:p>
        </p:txBody>
      </p:sp>
    </p:spTree>
    <p:extLst>
      <p:ext uri="{BB962C8B-B14F-4D97-AF65-F5344CB8AC3E}">
        <p14:creationId xmlns:p14="http://schemas.microsoft.com/office/powerpoint/2010/main" val="10691901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E0DE7DC4-86EA-A840-AEAD-BBA04B7E08B1}" type="slidenum">
              <a:rPr lang="en-AU"/>
              <a:pPr/>
              <a:t>34</a:t>
            </a:fld>
            <a:endParaRPr lang="en-AU"/>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r>
              <a:rPr lang="en-US" b="0" dirty="0" smtClean="0"/>
              <a:t>In practice, an access matrix is usually sparse and is implemented by decomposition</a:t>
            </a:r>
          </a:p>
          <a:p>
            <a:r>
              <a:rPr lang="en-US" b="0" dirty="0" smtClean="0"/>
              <a:t>in one of two ways. The matrix may be decomposed by columns, yielding</a:t>
            </a:r>
          </a:p>
          <a:p>
            <a:r>
              <a:rPr lang="en-US" b="0" dirty="0" smtClean="0"/>
              <a:t>access control lists (ACLs); see Figure 4.2b. For each object, an ACL lists users and</a:t>
            </a:r>
          </a:p>
          <a:p>
            <a:r>
              <a:rPr lang="en-US" b="0" dirty="0" smtClean="0"/>
              <a:t>their permitted access rights. The ACL may contain a default, or public, entry. This</a:t>
            </a:r>
          </a:p>
          <a:p>
            <a:r>
              <a:rPr lang="en-US" b="0" dirty="0" smtClean="0"/>
              <a:t>allows users that are not explicitly listed as having special rights to have a default</a:t>
            </a:r>
          </a:p>
          <a:p>
            <a:r>
              <a:rPr lang="en-US" b="0" dirty="0" smtClean="0"/>
              <a:t>set of rights. The default set of rights should always follow the rule of least privilege</a:t>
            </a:r>
          </a:p>
          <a:p>
            <a:r>
              <a:rPr lang="en-US" b="0" dirty="0" smtClean="0"/>
              <a:t>or read-only access, whichever is applicable. Elements of the list may include</a:t>
            </a:r>
          </a:p>
          <a:p>
            <a:r>
              <a:rPr lang="en-US" b="0" dirty="0" smtClean="0"/>
              <a:t>individual users as well as groups of users.</a:t>
            </a:r>
          </a:p>
          <a:p>
            <a:endParaRPr lang="en-US" b="0" dirty="0" smtClean="0"/>
          </a:p>
          <a:p>
            <a:r>
              <a:rPr lang="en-US" b="0" dirty="0" smtClean="0"/>
              <a:t>When it is desired to determine which subjects have which access rights to a particular</a:t>
            </a:r>
          </a:p>
          <a:p>
            <a:r>
              <a:rPr lang="en-US" b="0" dirty="0" smtClean="0"/>
              <a:t>resource, </a:t>
            </a:r>
            <a:r>
              <a:rPr lang="en-US" b="0" dirty="0" err="1" smtClean="0"/>
              <a:t>ACLs</a:t>
            </a:r>
            <a:r>
              <a:rPr lang="en-US" b="0" dirty="0" smtClean="0"/>
              <a:t> are convenient, because each ACL provides the information</a:t>
            </a:r>
          </a:p>
          <a:p>
            <a:r>
              <a:rPr lang="en-US" b="0" dirty="0" smtClean="0"/>
              <a:t>for a given resource. However, this data structure is not convenient for determining</a:t>
            </a:r>
          </a:p>
          <a:p>
            <a:r>
              <a:rPr lang="en-US" b="0" dirty="0" smtClean="0"/>
              <a:t>the access rights available to a specific user.</a:t>
            </a:r>
          </a:p>
          <a:p>
            <a:endParaRPr lang="en-US" b="0" dirty="0" smtClean="0"/>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Decomposition by rows yields capability tickets  (Figure 4.2c). A capability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ticket specifies authorized objects and operations for a particular user. Each user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has a number of tickets and may be authorized to loan or give them to others.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Because tickets may be dispersed around the system, they present a greater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security problem than access control lists. The integrity of the ticket must be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protected, and guaranteed (usually by the operating system). In particular,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ticket must be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unforgeable</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One way to accomplish this is to have the operating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system hold all tickets on behalf of users. These tickets would have to be held 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region of memory inaccessible to users. Another alternative is to include an</a:t>
            </a:r>
          </a:p>
          <a:p>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unforgeable</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token in the capability. This could be a large random password, or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cryptographic message authentication code. This value is verified by the relevant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resource whenever access is requested. This form of capability ticket is appropriate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for use in a distributed environment, when the security of its contents cannot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 guaranteed.</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 convenient and inconvenient aspects of capability tickets are the opposite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those for ACLs. It is easy to determine the set of access rights that a given user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has, but more difficult to determine the list of users with specific access rights for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specific resource.</a:t>
            </a:r>
            <a:endParaRPr lang="en-US" b="0" dirty="0" smtClean="0"/>
          </a:p>
        </p:txBody>
      </p:sp>
    </p:spTree>
    <p:extLst>
      <p:ext uri="{BB962C8B-B14F-4D97-AF65-F5344CB8AC3E}">
        <p14:creationId xmlns:p14="http://schemas.microsoft.com/office/powerpoint/2010/main" val="61911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55000" lnSpcReduction="20000"/>
          </a:bodyPr>
          <a:lstStyle/>
          <a:p>
            <a:pPr>
              <a:defRPr/>
            </a:pPr>
            <a:r>
              <a:rPr lang="en-US" dirty="0" smtClean="0"/>
              <a:t>The model also includes a set of rules that govern modifications to the access</a:t>
            </a:r>
          </a:p>
          <a:p>
            <a:pPr>
              <a:defRPr/>
            </a:pPr>
            <a:r>
              <a:rPr lang="en-US" dirty="0" smtClean="0"/>
              <a:t>matrix, shown in Table 4.2. For this purpose, we introduce the access rights ‘owner’</a:t>
            </a:r>
          </a:p>
          <a:p>
            <a:pPr>
              <a:defRPr/>
            </a:pPr>
            <a:r>
              <a:rPr lang="en-US" dirty="0" smtClean="0"/>
              <a:t>and ‘control’ and the concept of a copy flag, explained in the subsequent paragraphs.</a:t>
            </a:r>
          </a:p>
          <a:p>
            <a:pPr>
              <a:defRPr/>
            </a:pPr>
            <a:endParaRPr lang="en-US" dirty="0" smtClean="0"/>
          </a:p>
          <a:p>
            <a:pPr>
              <a:defRPr/>
            </a:pPr>
            <a:r>
              <a:rPr lang="en-US" dirty="0" smtClean="0"/>
              <a:t>The first three rules deal with transferring, granting, and deleting access rights.</a:t>
            </a:r>
          </a:p>
          <a:p>
            <a:pPr>
              <a:defRPr/>
            </a:pPr>
            <a:r>
              <a:rPr lang="en-US" dirty="0" smtClean="0"/>
              <a:t>Suppose that the entry α* exists in </a:t>
            </a:r>
            <a:r>
              <a:rPr lang="en-US" i="1" dirty="0" smtClean="0"/>
              <a:t>A[S</a:t>
            </a:r>
            <a:r>
              <a:rPr lang="en-US" i="1" baseline="-25000" dirty="0" smtClean="0"/>
              <a:t>0</a:t>
            </a:r>
            <a:r>
              <a:rPr lang="en-US" i="1" dirty="0" smtClean="0"/>
              <a:t>, X]. This means that S</a:t>
            </a:r>
            <a:r>
              <a:rPr lang="en-US" i="1" baseline="-25000" dirty="0" smtClean="0"/>
              <a:t>0</a:t>
            </a:r>
            <a:r>
              <a:rPr lang="en-US" i="1" dirty="0" smtClean="0"/>
              <a:t> has access right α to</a:t>
            </a:r>
          </a:p>
          <a:p>
            <a:pPr>
              <a:defRPr/>
            </a:pPr>
            <a:r>
              <a:rPr lang="en-US" dirty="0" smtClean="0"/>
              <a:t>subject </a:t>
            </a:r>
            <a:r>
              <a:rPr lang="en-US" i="1" dirty="0" smtClean="0"/>
              <a:t>X and, because of the presence of the copy flag, can transfer this right, with</a:t>
            </a:r>
          </a:p>
          <a:p>
            <a:pPr>
              <a:defRPr/>
            </a:pPr>
            <a:r>
              <a:rPr lang="en-US" dirty="0" smtClean="0"/>
              <a:t>or without copy flag, to another subject. Rule R1 expresses this capability. A subject</a:t>
            </a:r>
          </a:p>
          <a:p>
            <a:pPr>
              <a:defRPr/>
            </a:pPr>
            <a:r>
              <a:rPr lang="en-US" dirty="0" smtClean="0"/>
              <a:t>would transfer the access right without the copy flag if there were a concern that</a:t>
            </a:r>
          </a:p>
          <a:p>
            <a:pPr>
              <a:defRPr/>
            </a:pPr>
            <a:r>
              <a:rPr lang="en-US" dirty="0" smtClean="0"/>
              <a:t>the new subject would maliciously transfer the right to another subject that should</a:t>
            </a:r>
          </a:p>
          <a:p>
            <a:pPr>
              <a:defRPr/>
            </a:pPr>
            <a:r>
              <a:rPr lang="en-US" dirty="0" smtClean="0"/>
              <a:t>not have that access right. For example, </a:t>
            </a:r>
            <a:r>
              <a:rPr lang="en-US" i="1" dirty="0" smtClean="0"/>
              <a:t>S</a:t>
            </a:r>
            <a:r>
              <a:rPr lang="en-US" i="1" baseline="-25000" dirty="0" smtClean="0"/>
              <a:t>1</a:t>
            </a:r>
            <a:r>
              <a:rPr lang="en-US" i="1" dirty="0" smtClean="0"/>
              <a:t> may place ‘read’ or ‘read*’ in any matrix</a:t>
            </a:r>
          </a:p>
          <a:p>
            <a:pPr>
              <a:defRPr/>
            </a:pPr>
            <a:r>
              <a:rPr lang="en-US" dirty="0" smtClean="0"/>
              <a:t>entry in the </a:t>
            </a:r>
            <a:r>
              <a:rPr lang="en-US" i="1" dirty="0" smtClean="0"/>
              <a:t>F</a:t>
            </a:r>
            <a:r>
              <a:rPr lang="en-US" i="1" baseline="-25000" dirty="0" smtClean="0"/>
              <a:t>1</a:t>
            </a:r>
            <a:r>
              <a:rPr lang="en-US" i="1" dirty="0" smtClean="0"/>
              <a:t> column. Rule R2 states that if S</a:t>
            </a:r>
            <a:r>
              <a:rPr lang="en-US" i="1" baseline="-25000" dirty="0" smtClean="0"/>
              <a:t>0</a:t>
            </a:r>
            <a:r>
              <a:rPr lang="en-US" i="1" dirty="0" smtClean="0"/>
              <a:t> is designated as the owner of object</a:t>
            </a:r>
          </a:p>
          <a:p>
            <a:pPr>
              <a:defRPr/>
            </a:pPr>
            <a:r>
              <a:rPr lang="en-US" i="1" dirty="0" smtClean="0"/>
              <a:t>X, then S</a:t>
            </a:r>
            <a:r>
              <a:rPr lang="en-US" i="1" baseline="-25000" dirty="0" smtClean="0"/>
              <a:t>0</a:t>
            </a:r>
            <a:r>
              <a:rPr lang="en-US" i="1" dirty="0" smtClean="0"/>
              <a:t> can grant an access right to that object for any other subject. Rule 2 states</a:t>
            </a:r>
          </a:p>
          <a:p>
            <a:pPr>
              <a:defRPr/>
            </a:pPr>
            <a:r>
              <a:rPr lang="en-US" dirty="0" smtClean="0"/>
              <a:t>that </a:t>
            </a:r>
            <a:r>
              <a:rPr lang="en-US" i="1" dirty="0" smtClean="0"/>
              <a:t>S</a:t>
            </a:r>
            <a:r>
              <a:rPr lang="en-US" i="1" baseline="-25000" dirty="0" smtClean="0"/>
              <a:t>0</a:t>
            </a:r>
            <a:r>
              <a:rPr lang="en-US" i="1" dirty="0" smtClean="0"/>
              <a:t> can add any access right to A[S, X] for any S, if S</a:t>
            </a:r>
            <a:r>
              <a:rPr lang="en-US" i="1" baseline="-25000" dirty="0" smtClean="0"/>
              <a:t>0</a:t>
            </a:r>
            <a:r>
              <a:rPr lang="en-US" i="1" dirty="0" smtClean="0"/>
              <a:t> has ‘owner’ access to x.</a:t>
            </a:r>
          </a:p>
          <a:p>
            <a:pPr>
              <a:defRPr/>
            </a:pPr>
            <a:r>
              <a:rPr lang="en-US" dirty="0" smtClean="0"/>
              <a:t>Rule R3 permits </a:t>
            </a:r>
            <a:r>
              <a:rPr lang="en-US" i="1" dirty="0" smtClean="0"/>
              <a:t>S</a:t>
            </a:r>
            <a:r>
              <a:rPr lang="en-US" i="1" baseline="-25000" dirty="0" smtClean="0"/>
              <a:t>0</a:t>
            </a:r>
            <a:r>
              <a:rPr lang="en-US" i="1" dirty="0" smtClean="0"/>
              <a:t> to delete any access right from any matrix entry in a row for</a:t>
            </a:r>
          </a:p>
          <a:p>
            <a:pPr>
              <a:defRPr/>
            </a:pPr>
            <a:r>
              <a:rPr lang="en-US" dirty="0" smtClean="0"/>
              <a:t>which </a:t>
            </a:r>
            <a:r>
              <a:rPr lang="en-US" i="1" dirty="0" smtClean="0"/>
              <a:t>S</a:t>
            </a:r>
            <a:r>
              <a:rPr lang="en-US" i="1" baseline="-25000" dirty="0" smtClean="0"/>
              <a:t>0</a:t>
            </a:r>
            <a:r>
              <a:rPr lang="en-US" i="1" dirty="0" smtClean="0"/>
              <a:t> controls the subject and for any matrix entry in a column for which S</a:t>
            </a:r>
            <a:r>
              <a:rPr lang="en-US" i="1" baseline="-25000" dirty="0" smtClean="0"/>
              <a:t>0</a:t>
            </a:r>
            <a:r>
              <a:rPr lang="en-US" i="1" dirty="0" smtClean="0"/>
              <a:t> owns</a:t>
            </a:r>
          </a:p>
          <a:p>
            <a:pPr>
              <a:defRPr/>
            </a:pPr>
            <a:r>
              <a:rPr lang="en-US" dirty="0" smtClean="0"/>
              <a:t>the object. Rule R4 permits a subject to read that portion of the matrix that it owns</a:t>
            </a:r>
          </a:p>
          <a:p>
            <a:pPr>
              <a:defRPr/>
            </a:pPr>
            <a:r>
              <a:rPr lang="en-US" dirty="0" smtClean="0"/>
              <a:t>or controls.</a:t>
            </a:r>
          </a:p>
          <a:p>
            <a:pPr>
              <a:defRPr/>
            </a:pPr>
            <a:endParaRPr lang="en-US" dirty="0" smtClean="0"/>
          </a:p>
          <a:p>
            <a:pPr>
              <a:defRPr/>
            </a:pPr>
            <a:r>
              <a:rPr lang="en-US" dirty="0" smtClean="0"/>
              <a:t>The remaining rules in Table 4.2 govern the creation and deletion of subjects</a:t>
            </a:r>
          </a:p>
          <a:p>
            <a:pPr>
              <a:defRPr/>
            </a:pPr>
            <a:r>
              <a:rPr lang="en-US" dirty="0" smtClean="0"/>
              <a:t>and objects. Rule R5 states that any subject can create a new object, which it</a:t>
            </a:r>
          </a:p>
          <a:p>
            <a:pPr>
              <a:defRPr/>
            </a:pPr>
            <a:r>
              <a:rPr lang="en-US" dirty="0" smtClean="0"/>
              <a:t>owns, and can then grant and delete access to the object. Under rule R6, the owner</a:t>
            </a:r>
          </a:p>
          <a:p>
            <a:pPr>
              <a:defRPr/>
            </a:pPr>
            <a:r>
              <a:rPr lang="en-US" dirty="0" smtClean="0"/>
              <a:t>of an object can destroy the object, resulting in the deletion of the corresponding</a:t>
            </a:r>
          </a:p>
          <a:p>
            <a:pPr>
              <a:defRPr/>
            </a:pPr>
            <a:r>
              <a:rPr lang="en-US" dirty="0" smtClean="0"/>
              <a:t>column of the access matrix. Rule R7 enables any subject to create a new subject;</a:t>
            </a:r>
          </a:p>
          <a:p>
            <a:pPr>
              <a:defRPr/>
            </a:pPr>
            <a:r>
              <a:rPr lang="en-US" dirty="0" smtClean="0"/>
              <a:t>the creator owns the new subject and the new subject has control access to itself.</a:t>
            </a:r>
          </a:p>
          <a:p>
            <a:pPr>
              <a:defRPr/>
            </a:pPr>
            <a:r>
              <a:rPr lang="en-US" dirty="0" smtClean="0"/>
              <a:t>Rule R8 permits the owner of a subject to delete the row and column (if there are</a:t>
            </a:r>
          </a:p>
          <a:p>
            <a:pPr>
              <a:defRPr/>
            </a:pPr>
            <a:r>
              <a:rPr lang="en-US" dirty="0" smtClean="0"/>
              <a:t>subject columns) of the access matrix designated by that subject.</a:t>
            </a:r>
          </a:p>
          <a:p>
            <a:pPr>
              <a:defRPr/>
            </a:pPr>
            <a:endParaRPr lang="en-US" dirty="0" smtClean="0"/>
          </a:p>
          <a:p>
            <a:pPr>
              <a:defRPr/>
            </a:pPr>
            <a:r>
              <a:rPr lang="en-US" dirty="0" smtClean="0"/>
              <a:t>The set of rules in Table 4.2 is an example of the rule set that could be defined</a:t>
            </a:r>
          </a:p>
          <a:p>
            <a:pPr>
              <a:defRPr/>
            </a:pPr>
            <a:r>
              <a:rPr lang="en-US" dirty="0" smtClean="0"/>
              <a:t>for an access control system. The following are examples of additional or alternative</a:t>
            </a:r>
          </a:p>
          <a:p>
            <a:pPr>
              <a:defRPr/>
            </a:pPr>
            <a:r>
              <a:rPr lang="en-US" dirty="0" smtClean="0"/>
              <a:t>rules that could be included. A transfer-only right could be defined, which results in</a:t>
            </a:r>
          </a:p>
          <a:p>
            <a:pPr>
              <a:defRPr/>
            </a:pPr>
            <a:r>
              <a:rPr lang="en-US" dirty="0" smtClean="0"/>
              <a:t>the transferred right being added to the target subject and deleted from the transferring</a:t>
            </a:r>
          </a:p>
          <a:p>
            <a:pPr>
              <a:defRPr/>
            </a:pPr>
            <a:r>
              <a:rPr lang="en-US" dirty="0" smtClean="0"/>
              <a:t>subject. The number of owners of an object or a subject could limited to one by</a:t>
            </a:r>
          </a:p>
          <a:p>
            <a:pPr>
              <a:defRPr/>
            </a:pPr>
            <a:r>
              <a:rPr lang="en-US" dirty="0" smtClean="0"/>
              <a:t>not allowing the copy flag to accompany the owner right.</a:t>
            </a:r>
          </a:p>
        </p:txBody>
      </p:sp>
      <p:sp>
        <p:nvSpPr>
          <p:cNvPr id="45060" name="Slide Number Placeholder 3"/>
          <p:cNvSpPr>
            <a:spLocks noGrp="1"/>
          </p:cNvSpPr>
          <p:nvPr>
            <p:ph type="sldNum" sz="quarter" idx="5"/>
          </p:nvPr>
        </p:nvSpPr>
        <p:spPr>
          <a:noFill/>
        </p:spPr>
        <p:txBody>
          <a:bodyPr/>
          <a:lstStyle/>
          <a:p>
            <a:fld id="{30ED2C05-B583-B542-8A3D-74CE52987AA2}" type="slidenum">
              <a:rPr lang="en-AU" smtClean="0"/>
              <a:pPr/>
              <a:t>35</a:t>
            </a:fld>
            <a:endParaRPr lang="en-AU" smtClean="0"/>
          </a:p>
        </p:txBody>
      </p:sp>
    </p:spTree>
    <p:extLst>
      <p:ext uri="{BB962C8B-B14F-4D97-AF65-F5344CB8AC3E}">
        <p14:creationId xmlns:p14="http://schemas.microsoft.com/office/powerpoint/2010/main" val="13115566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5281F9B6-4E1A-F54C-8F77-FF52DDEA3B8A}" type="slidenum">
              <a:rPr lang="en-AU"/>
              <a:pPr/>
              <a:t>36</a:t>
            </a:fld>
            <a:endParaRPr lang="en-AU"/>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endParaRPr lang="en-US" dirty="0" smtClean="0">
              <a:latin typeface="Times New Roman" pitchFamily="-110" charset="0"/>
            </a:endParaRPr>
          </a:p>
        </p:txBody>
      </p:sp>
    </p:spTree>
    <p:extLst>
      <p:ext uri="{BB962C8B-B14F-4D97-AF65-F5344CB8AC3E}">
        <p14:creationId xmlns:p14="http://schemas.microsoft.com/office/powerpoint/2010/main" val="7166641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DBE94388-3BE9-044B-BD6B-C288EA078DFF}" type="slidenum">
              <a:rPr lang="en-AU"/>
              <a:pPr/>
              <a:t>37</a:t>
            </a:fld>
            <a:endParaRPr lang="en-AU"/>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r>
              <a:rPr lang="en-US" dirty="0" smtClean="0"/>
              <a:t>Traditional DAC systems define the access rights of individual users and groups</a:t>
            </a:r>
          </a:p>
          <a:p>
            <a:r>
              <a:rPr lang="en-US" dirty="0" smtClean="0"/>
              <a:t>of users. In contrast, RBAC is based on the roles that users assume in a system</a:t>
            </a:r>
          </a:p>
          <a:p>
            <a:r>
              <a:rPr lang="en-US" dirty="0" smtClean="0"/>
              <a:t>rather than the user’s identity. Typically, RBAC models define a role as a job function</a:t>
            </a:r>
          </a:p>
          <a:p>
            <a:r>
              <a:rPr lang="en-US" dirty="0" smtClean="0"/>
              <a:t>within an organization. RBAC systems assign access rights to roles instead of</a:t>
            </a:r>
          </a:p>
          <a:p>
            <a:r>
              <a:rPr lang="en-US" dirty="0" smtClean="0"/>
              <a:t>individual users. In turn, users are assigned to different roles, either statically or</a:t>
            </a:r>
          </a:p>
          <a:p>
            <a:r>
              <a:rPr lang="en-US" dirty="0" smtClean="0"/>
              <a:t>dynamically, according to their responsibilities.</a:t>
            </a:r>
          </a:p>
          <a:p>
            <a:endParaRPr lang="en-US" dirty="0" smtClean="0"/>
          </a:p>
          <a:p>
            <a:r>
              <a:rPr lang="en-US" dirty="0" smtClean="0"/>
              <a:t>RBAC now enjoys widespread commercial use and remains an area of active</a:t>
            </a:r>
          </a:p>
          <a:p>
            <a:r>
              <a:rPr lang="en-US" dirty="0" smtClean="0"/>
              <a:t>research. The National Institute of Standards and Technology (NIST) has issued a</a:t>
            </a:r>
          </a:p>
          <a:p>
            <a:r>
              <a:rPr lang="en-US" dirty="0" smtClean="0"/>
              <a:t>standard, </a:t>
            </a:r>
            <a:r>
              <a:rPr lang="en-US" i="1" dirty="0" smtClean="0"/>
              <a:t>Security Requirements for Cryptographic Modules (FIPS PUB 140-3, September</a:t>
            </a:r>
            <a:r>
              <a:rPr lang="en-US" i="1" baseline="0" dirty="0" smtClean="0"/>
              <a:t> 2009</a:t>
            </a:r>
            <a:r>
              <a:rPr lang="en-US" dirty="0" smtClean="0"/>
              <a:t>), </a:t>
            </a:r>
          </a:p>
          <a:p>
            <a:r>
              <a:rPr lang="en-US" dirty="0" smtClean="0"/>
              <a:t>that requires support for access control and administration through roles.</a:t>
            </a:r>
          </a:p>
          <a:p>
            <a:endParaRPr lang="en-US" dirty="0" smtClean="0"/>
          </a:p>
          <a:p>
            <a:r>
              <a:rPr lang="en-US" dirty="0" smtClean="0"/>
              <a:t>The relationship of users to roles is many to many, as is the relationship of</a:t>
            </a:r>
          </a:p>
          <a:p>
            <a:r>
              <a:rPr lang="en-US" dirty="0" smtClean="0"/>
              <a:t>roles to resources, or system objects (Figure 4.6). The set of users changes, in some</a:t>
            </a:r>
          </a:p>
          <a:p>
            <a:r>
              <a:rPr lang="en-US" dirty="0" smtClean="0"/>
              <a:t>environments frequently, and the assignment of a user to one or more roles may</a:t>
            </a:r>
          </a:p>
          <a:p>
            <a:r>
              <a:rPr lang="en-US" dirty="0" smtClean="0"/>
              <a:t>also be dynamic. The set of roles in the system in most environments is relatively</a:t>
            </a:r>
          </a:p>
          <a:p>
            <a:r>
              <a:rPr lang="en-US" dirty="0" smtClean="0"/>
              <a:t>static, with only occasional additions or deletions. Each role will have specific access</a:t>
            </a:r>
          </a:p>
          <a:p>
            <a:r>
              <a:rPr lang="en-US" dirty="0" smtClean="0"/>
              <a:t>rights to one or more resources. The set of resources and the specific access rights</a:t>
            </a:r>
          </a:p>
          <a:p>
            <a:r>
              <a:rPr lang="en-US" dirty="0" smtClean="0"/>
              <a:t>associated with a particular role are also likely to change infrequently.</a:t>
            </a:r>
            <a:endParaRPr lang="en-US" dirty="0" smtClean="0">
              <a:latin typeface="Times New Roman" pitchFamily="-110" charset="0"/>
            </a:endParaRPr>
          </a:p>
        </p:txBody>
      </p:sp>
    </p:spTree>
    <p:extLst>
      <p:ext uri="{BB962C8B-B14F-4D97-AF65-F5344CB8AC3E}">
        <p14:creationId xmlns:p14="http://schemas.microsoft.com/office/powerpoint/2010/main" val="8569657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5C956733-D204-F043-B906-6E8D7274E70C}" type="slidenum">
              <a:rPr lang="en-AU"/>
              <a:pPr/>
              <a:t>38</a:t>
            </a:fld>
            <a:endParaRPr lang="en-AU"/>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r>
              <a:rPr lang="en-US" dirty="0" smtClean="0"/>
              <a:t>We can use the access matrix representation to depict the key elements of an</a:t>
            </a:r>
          </a:p>
          <a:p>
            <a:r>
              <a:rPr lang="en-US" dirty="0" smtClean="0"/>
              <a:t>RBAC system in simple terms, as shown in Figure 4.7. The upper matrix relates</a:t>
            </a:r>
          </a:p>
          <a:p>
            <a:r>
              <a:rPr lang="en-US" dirty="0" smtClean="0"/>
              <a:t>individual users to roles. Typically there are many more users than roles. Each matrix</a:t>
            </a:r>
          </a:p>
          <a:p>
            <a:r>
              <a:rPr lang="en-US" dirty="0" smtClean="0"/>
              <a:t>entry is either blank or marked, the latter indicating that this user is assigned to this</a:t>
            </a:r>
          </a:p>
          <a:p>
            <a:r>
              <a:rPr lang="en-US" dirty="0" smtClean="0"/>
              <a:t>role. Note that a single user may be assigned multiple roles (more than one mark in a</a:t>
            </a:r>
          </a:p>
          <a:p>
            <a:r>
              <a:rPr lang="en-US" dirty="0" smtClean="0"/>
              <a:t>row) and that multiple users may be assigned to a single role (more than one mark in</a:t>
            </a:r>
          </a:p>
          <a:p>
            <a:r>
              <a:rPr lang="en-US" dirty="0" smtClean="0"/>
              <a:t>a column). The lower matrix has the same structure as the DAC access control matrix,</a:t>
            </a:r>
          </a:p>
          <a:p>
            <a:r>
              <a:rPr lang="en-US" dirty="0" smtClean="0"/>
              <a:t>with roles as subjects. Typically, there are few roles and many objects, or resources.</a:t>
            </a:r>
          </a:p>
          <a:p>
            <a:r>
              <a:rPr lang="en-US" dirty="0" smtClean="0"/>
              <a:t>In this matrix the entries are the specific access rights enjoyed by the roles. Note that a</a:t>
            </a:r>
          </a:p>
          <a:p>
            <a:r>
              <a:rPr lang="en-US" dirty="0" smtClean="0"/>
              <a:t>role can be treated as an object, allowing the definition of role hierarchies.</a:t>
            </a:r>
          </a:p>
          <a:p>
            <a:endParaRPr lang="en-US" dirty="0" smtClean="0"/>
          </a:p>
          <a:p>
            <a:r>
              <a:rPr lang="en-US" dirty="0" smtClean="0"/>
              <a:t>RBAC lends itself to an effective implementation of the principle of least</a:t>
            </a:r>
          </a:p>
          <a:p>
            <a:r>
              <a:rPr lang="en-US" dirty="0" smtClean="0"/>
              <a:t>privilege, referred to in Chapter</a:t>
            </a:r>
            <a:r>
              <a:rPr lang="en-US" baseline="0" dirty="0" smtClean="0"/>
              <a:t> </a:t>
            </a:r>
            <a:r>
              <a:rPr lang="en-US" dirty="0" smtClean="0"/>
              <a:t>1. Each role should contain the minimum set of</a:t>
            </a:r>
          </a:p>
          <a:p>
            <a:r>
              <a:rPr lang="en-US" dirty="0" smtClean="0"/>
              <a:t>access rights needed for that role. A user is assigned to a role that enables him or her</a:t>
            </a:r>
          </a:p>
          <a:p>
            <a:r>
              <a:rPr lang="en-US" dirty="0" smtClean="0"/>
              <a:t>to perform only what is required for that role. Multiple users assigned to the same</a:t>
            </a:r>
          </a:p>
          <a:p>
            <a:r>
              <a:rPr lang="en-US" dirty="0" smtClean="0"/>
              <a:t>role, enjoy the same minimal set of access rights.</a:t>
            </a:r>
            <a:endParaRPr lang="en-US" dirty="0" smtClean="0">
              <a:latin typeface="Times New Roman" pitchFamily="-110" charset="0"/>
            </a:endParaRPr>
          </a:p>
        </p:txBody>
      </p:sp>
    </p:spTree>
    <p:extLst>
      <p:ext uri="{BB962C8B-B14F-4D97-AF65-F5344CB8AC3E}">
        <p14:creationId xmlns:p14="http://schemas.microsoft.com/office/powerpoint/2010/main" val="31025091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3F649F41-39D2-F340-A303-8C3F4C4DEFAF}" type="slidenum">
              <a:rPr lang="en-AU"/>
              <a:pPr/>
              <a:t>39</a:t>
            </a:fld>
            <a:endParaRPr lang="en-AU"/>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r>
              <a:rPr lang="en-US" b="0" dirty="0" smtClean="0"/>
              <a:t>A variety of functions and services can be included under the general RBAC</a:t>
            </a:r>
          </a:p>
          <a:p>
            <a:r>
              <a:rPr lang="en-US" b="0" dirty="0" smtClean="0"/>
              <a:t>approach. To clarify the various aspects of RBAC, it is useful to define a set of</a:t>
            </a:r>
          </a:p>
          <a:p>
            <a:r>
              <a:rPr lang="en-US" b="0" dirty="0" smtClean="0"/>
              <a:t>abstract models of RBAC functionality.</a:t>
            </a:r>
          </a:p>
          <a:p>
            <a:endParaRPr lang="en-US" b="0" dirty="0" smtClean="0"/>
          </a:p>
          <a:p>
            <a:r>
              <a:rPr lang="en-US" b="0" dirty="0" smtClean="0"/>
              <a:t>[SAND96] defines a family of reference models that has served as the basis</a:t>
            </a:r>
          </a:p>
          <a:p>
            <a:r>
              <a:rPr lang="en-US" b="0" dirty="0" smtClean="0"/>
              <a:t>for ongoing standardization efforts. This family consists of four models that are</a:t>
            </a:r>
          </a:p>
          <a:p>
            <a:r>
              <a:rPr lang="en-US" b="0" dirty="0" smtClean="0"/>
              <a:t>related to each other as shown in Figure 4.8a. and Table 4.3. RBAC</a:t>
            </a:r>
            <a:r>
              <a:rPr lang="en-US" b="0" baseline="-25000" dirty="0" smtClean="0"/>
              <a:t>0</a:t>
            </a:r>
            <a:r>
              <a:rPr lang="en-US" b="0" dirty="0" smtClean="0"/>
              <a:t> contains the</a:t>
            </a:r>
          </a:p>
          <a:p>
            <a:r>
              <a:rPr lang="en-US" b="0" dirty="0" smtClean="0"/>
              <a:t>minimum functionality for an RBAC system. RBAC</a:t>
            </a:r>
            <a:r>
              <a:rPr lang="en-US" b="0" baseline="-25000" dirty="0" smtClean="0"/>
              <a:t>1</a:t>
            </a:r>
            <a:r>
              <a:rPr lang="en-US" b="0" dirty="0" smtClean="0"/>
              <a:t> includes the RBAC</a:t>
            </a:r>
            <a:r>
              <a:rPr lang="en-US" b="0" baseline="-25000" dirty="0" smtClean="0"/>
              <a:t>0</a:t>
            </a:r>
            <a:r>
              <a:rPr lang="en-US" b="0" dirty="0" smtClean="0"/>
              <a:t> functionality</a:t>
            </a:r>
          </a:p>
          <a:p>
            <a:r>
              <a:rPr lang="en-US" b="0" dirty="0" smtClean="0"/>
              <a:t>and adds role hierarchies, which enable one role to inherit permissions</a:t>
            </a:r>
          </a:p>
          <a:p>
            <a:r>
              <a:rPr lang="en-US" b="0" dirty="0" smtClean="0"/>
              <a:t>from another role. RBAC</a:t>
            </a:r>
            <a:r>
              <a:rPr lang="en-US" b="0" baseline="-25000" dirty="0" smtClean="0"/>
              <a:t>2</a:t>
            </a:r>
            <a:r>
              <a:rPr lang="en-US" b="0" dirty="0" smtClean="0"/>
              <a:t> includes RBAC</a:t>
            </a:r>
            <a:r>
              <a:rPr lang="en-US" b="0" baseline="-25000" dirty="0" smtClean="0"/>
              <a:t>0</a:t>
            </a:r>
            <a:r>
              <a:rPr lang="en-US" b="0" dirty="0" smtClean="0"/>
              <a:t> and adds constraints, which restrict</a:t>
            </a:r>
          </a:p>
          <a:p>
            <a:r>
              <a:rPr lang="en-US" b="0" dirty="0" smtClean="0"/>
              <a:t>the ways in which the components of a RBAC system may be configured. RBAC</a:t>
            </a:r>
            <a:r>
              <a:rPr lang="en-US" b="0" baseline="-25000" dirty="0" smtClean="0"/>
              <a:t>3</a:t>
            </a:r>
          </a:p>
          <a:p>
            <a:r>
              <a:rPr lang="en-US" b="0" dirty="0" smtClean="0"/>
              <a:t>contains the functionality of RBAC</a:t>
            </a:r>
            <a:r>
              <a:rPr lang="en-US" b="0" baseline="-25000" dirty="0" smtClean="0"/>
              <a:t>0</a:t>
            </a:r>
            <a:r>
              <a:rPr lang="en-US" b="0" dirty="0" smtClean="0"/>
              <a:t>, RBAC</a:t>
            </a:r>
            <a:r>
              <a:rPr lang="en-US" b="0" baseline="-25000" dirty="0" smtClean="0"/>
              <a:t>1</a:t>
            </a:r>
            <a:r>
              <a:rPr lang="en-US" b="0" dirty="0" smtClean="0"/>
              <a:t>, and RBAC</a:t>
            </a:r>
            <a:r>
              <a:rPr lang="en-US" b="0" baseline="-25000" dirty="0" smtClean="0"/>
              <a:t>2</a:t>
            </a:r>
            <a:r>
              <a:rPr lang="en-US" b="0" dirty="0" smtClean="0"/>
              <a:t>.</a:t>
            </a:r>
          </a:p>
          <a:p>
            <a:endParaRPr lang="en-US" b="0" dirty="0" smtClean="0"/>
          </a:p>
          <a:p>
            <a:r>
              <a:rPr lang="en-US" b="0" dirty="0" smtClean="0"/>
              <a:t>Base Model—RBAC</a:t>
            </a:r>
            <a:r>
              <a:rPr lang="en-US" b="0" baseline="-25000" dirty="0" smtClean="0"/>
              <a:t>0</a:t>
            </a:r>
            <a:r>
              <a:rPr lang="en-US" b="0" dirty="0" smtClean="0"/>
              <a:t> Figure 4.9b, without the role hierarchy and constraints,</a:t>
            </a:r>
          </a:p>
          <a:p>
            <a:r>
              <a:rPr lang="en-US" b="0" dirty="0" smtClean="0"/>
              <a:t>contains the four types of entities in an RBAC</a:t>
            </a:r>
            <a:r>
              <a:rPr lang="en-US" b="0" baseline="-25000" dirty="0" smtClean="0"/>
              <a:t>0</a:t>
            </a:r>
            <a:r>
              <a:rPr lang="en-US" b="0" dirty="0" smtClean="0"/>
              <a:t> system:</a:t>
            </a:r>
          </a:p>
          <a:p>
            <a:endParaRPr lang="en-US" b="0" dirty="0" smtClean="0"/>
          </a:p>
          <a:p>
            <a:r>
              <a:rPr lang="en-US" b="0" dirty="0" smtClean="0"/>
              <a:t>• User: An individual that has access to this computer system. Each individual</a:t>
            </a:r>
          </a:p>
          <a:p>
            <a:r>
              <a:rPr lang="en-US" b="0" dirty="0" smtClean="0"/>
              <a:t>has an associated user ID.</a:t>
            </a:r>
          </a:p>
          <a:p>
            <a:endParaRPr lang="en-US" b="0" dirty="0" smtClean="0"/>
          </a:p>
          <a:p>
            <a:r>
              <a:rPr lang="en-US" b="0" dirty="0" smtClean="0"/>
              <a:t>Role: A named job function within the organization that controls this computer</a:t>
            </a:r>
          </a:p>
          <a:p>
            <a:r>
              <a:rPr lang="en-US" b="0" dirty="0" smtClean="0"/>
              <a:t>system. Typically, associated with each role is a description of the authority and</a:t>
            </a:r>
          </a:p>
          <a:p>
            <a:r>
              <a:rPr lang="en-US" b="0" dirty="0" smtClean="0"/>
              <a:t>responsibility conferred on this role, and on any user who assumes this role.</a:t>
            </a:r>
          </a:p>
          <a:p>
            <a:endParaRPr lang="en-US" b="0" dirty="0" smtClean="0"/>
          </a:p>
          <a:p>
            <a:r>
              <a:rPr lang="en-US" b="0" dirty="0" smtClean="0"/>
              <a:t>• Permission: An approval of a particular mode of access to one or more objects.</a:t>
            </a:r>
          </a:p>
          <a:p>
            <a:r>
              <a:rPr lang="en-US" b="0" dirty="0" smtClean="0"/>
              <a:t>Equivalent terms are </a:t>
            </a:r>
            <a:r>
              <a:rPr lang="en-US" b="0" i="1" dirty="0" smtClean="0"/>
              <a:t>access right, privilege, and authorization.</a:t>
            </a:r>
          </a:p>
          <a:p>
            <a:endParaRPr lang="en-US" b="0" dirty="0" smtClean="0"/>
          </a:p>
          <a:p>
            <a:r>
              <a:rPr lang="en-US" b="0" dirty="0" smtClean="0"/>
              <a:t>• Session: A mapping between a user and an activated subset of the set of roles</a:t>
            </a:r>
          </a:p>
          <a:p>
            <a:r>
              <a:rPr lang="en-US" b="0" dirty="0" smtClean="0"/>
              <a:t>to which the user is assigned.</a:t>
            </a:r>
          </a:p>
          <a:p>
            <a:endParaRPr lang="en-US" b="0" dirty="0" smtClean="0">
              <a:latin typeface="Times New Roman" pitchFamily="-110" charset="0"/>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 arrowed lines in Figure 4.8b indicate relationships, or mappings, with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single arrowhead indicating one and a double arrowhead indicating many. Thus,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there is a many-to-many relationship between users and roles: One user may have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multiple roles, and multiple users may be assigned to a single role. Similarly, there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is a many-to-many relationship between roles and permissions. A session is used 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define a temporary one-to-many relationship between a user and one or more of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roles to which the user has been assigned. The user establishes a session with only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roles needed for a particular task; this is an example of the concept of least privilege.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 many-to-many relationships between users and roles and between roles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permissions provide a flexibility and granularity of assignment not found 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conventional DAC schemes. Without this flexibility and granularity, there is a greater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risk that a user may be granted more access to resources than is needed because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the limited control over the types of access that can be allowed. The NIST RBAC</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document gives the following examples: Users may need to list directories and modify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existing files without creating new files, or they may need to append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records to a file without modifying existing records.</a:t>
            </a:r>
            <a:endParaRPr lang="en-US" b="0" dirty="0" smtClean="0">
              <a:latin typeface="Times New Roman" pitchFamily="-110" charset="0"/>
            </a:endParaRPr>
          </a:p>
        </p:txBody>
      </p:sp>
    </p:spTree>
    <p:extLst>
      <p:ext uri="{BB962C8B-B14F-4D97-AF65-F5344CB8AC3E}">
        <p14:creationId xmlns:p14="http://schemas.microsoft.com/office/powerpoint/2010/main" val="2077436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D2DD98-C3D2-9845-827A-3B6506878082}" type="slidenum">
              <a:rPr lang="en-AU"/>
              <a:pPr/>
              <a:t>4</a:t>
            </a:fld>
            <a:endParaRPr lang="en-AU" dirty="0"/>
          </a:p>
        </p:txBody>
      </p:sp>
      <p:sp>
        <p:nvSpPr>
          <p:cNvPr id="224258" name="Rectangle 2"/>
          <p:cNvSpPr>
            <a:spLocks noGrp="1" noRot="1" noChangeAspect="1" noChangeArrowheads="1" noTextEdit="1"/>
          </p:cNvSpPr>
          <p:nvPr>
            <p:ph type="sldImg"/>
          </p:nvPr>
        </p:nvSpPr>
        <p:spPr>
          <a:ln/>
        </p:spPr>
      </p:sp>
      <p:sp>
        <p:nvSpPr>
          <p:cNvPr id="224259" name="Rectangle 3"/>
          <p:cNvSpPr>
            <a:spLocks noGrp="1" noChangeArrowheads="1"/>
          </p:cNvSpPr>
          <p:nvPr>
            <p:ph type="body" idx="1"/>
          </p:nvPr>
        </p:nvSpPr>
        <p:spPr/>
        <p:txBody>
          <a:bodyPr/>
          <a:lstStyle/>
          <a:p>
            <a:r>
              <a:rPr lang="en-US" sz="1200" b="0" i="1" kern="1200" baseline="0" dirty="0" smtClean="0">
                <a:solidFill>
                  <a:schemeClr val="tx1"/>
                </a:solidFill>
                <a:latin typeface="Arial" pitchFamily="-107" charset="0"/>
                <a:ea typeface="+mn-ea"/>
                <a:cs typeface="+mn-cs"/>
              </a:rPr>
              <a:t>Network security attacks can be classified</a:t>
            </a:r>
          </a:p>
          <a:p>
            <a:r>
              <a:rPr lang="en-US" sz="1200" b="0" kern="1200" baseline="0" dirty="0" smtClean="0">
                <a:solidFill>
                  <a:schemeClr val="tx1"/>
                </a:solidFill>
                <a:latin typeface="Arial" pitchFamily="-107" charset="0"/>
                <a:ea typeface="+mn-ea"/>
                <a:cs typeface="+mn-cs"/>
              </a:rPr>
              <a:t>as </a:t>
            </a:r>
            <a:r>
              <a:rPr lang="en-US" sz="1200" b="0" i="1" kern="1200" baseline="0" dirty="0" smtClean="0">
                <a:solidFill>
                  <a:schemeClr val="tx1"/>
                </a:solidFill>
                <a:latin typeface="Arial" pitchFamily="-107" charset="0"/>
                <a:ea typeface="+mn-ea"/>
                <a:cs typeface="+mn-cs"/>
              </a:rPr>
              <a:t>passive attacks and active attacks . A passive attack attempts to learn or make</a:t>
            </a:r>
          </a:p>
          <a:p>
            <a:r>
              <a:rPr lang="en-US" sz="1200" b="0" kern="1200" baseline="0" dirty="0" smtClean="0">
                <a:solidFill>
                  <a:schemeClr val="tx1"/>
                </a:solidFill>
                <a:latin typeface="Arial" pitchFamily="-107" charset="0"/>
                <a:ea typeface="+mn-ea"/>
                <a:cs typeface="+mn-cs"/>
              </a:rPr>
              <a:t>use of information from the system but does not affect system resources. An active</a:t>
            </a:r>
          </a:p>
          <a:p>
            <a:r>
              <a:rPr lang="en-US" sz="1200" b="0" kern="1200" baseline="0" dirty="0" smtClean="0">
                <a:solidFill>
                  <a:schemeClr val="tx1"/>
                </a:solidFill>
                <a:latin typeface="Arial" pitchFamily="-107" charset="0"/>
                <a:ea typeface="+mn-ea"/>
                <a:cs typeface="+mn-cs"/>
              </a:rPr>
              <a:t>attack attempts to alter system resources or affect their operation.</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Passive attacks are in the nature of eavesdropping on, or monitoring of,</a:t>
            </a:r>
          </a:p>
          <a:p>
            <a:r>
              <a:rPr lang="en-US" sz="1200" b="0" kern="1200" baseline="0" dirty="0" smtClean="0">
                <a:solidFill>
                  <a:schemeClr val="tx1"/>
                </a:solidFill>
                <a:latin typeface="Arial" pitchFamily="-107" charset="0"/>
                <a:ea typeface="+mn-ea"/>
                <a:cs typeface="+mn-cs"/>
              </a:rPr>
              <a:t>transmissions. The goal of the attacker is to obtain information that is being transmitted.</a:t>
            </a:r>
          </a:p>
          <a:p>
            <a:r>
              <a:rPr lang="en-US" sz="1200" b="0" kern="1200" baseline="0" dirty="0" smtClean="0">
                <a:solidFill>
                  <a:schemeClr val="tx1"/>
                </a:solidFill>
                <a:latin typeface="Arial" pitchFamily="-107" charset="0"/>
                <a:ea typeface="+mn-ea"/>
                <a:cs typeface="+mn-cs"/>
              </a:rPr>
              <a:t>Two types of passive attacks are release of message contents and traffic</a:t>
            </a:r>
          </a:p>
          <a:p>
            <a:r>
              <a:rPr lang="en-US" sz="1200" b="0" kern="1200" baseline="0" dirty="0" smtClean="0">
                <a:solidFill>
                  <a:schemeClr val="tx1"/>
                </a:solidFill>
                <a:latin typeface="Arial" pitchFamily="-107" charset="0"/>
                <a:ea typeface="+mn-ea"/>
                <a:cs typeface="+mn-cs"/>
              </a:rPr>
              <a:t>analysis.</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The release of message contents is easily understood. A telephone conversation,</a:t>
            </a:r>
          </a:p>
          <a:p>
            <a:r>
              <a:rPr lang="en-US" sz="1200" b="0" kern="1200" baseline="0" dirty="0" smtClean="0">
                <a:solidFill>
                  <a:schemeClr val="tx1"/>
                </a:solidFill>
                <a:latin typeface="Arial" pitchFamily="-107" charset="0"/>
                <a:ea typeface="+mn-ea"/>
                <a:cs typeface="+mn-cs"/>
              </a:rPr>
              <a:t>an electronic mail message, and a transferred file may contain sensitive or</a:t>
            </a:r>
          </a:p>
          <a:p>
            <a:r>
              <a:rPr lang="en-US" sz="1200" b="0" kern="1200" baseline="0" dirty="0" smtClean="0">
                <a:solidFill>
                  <a:schemeClr val="tx1"/>
                </a:solidFill>
                <a:latin typeface="Arial" pitchFamily="-107" charset="0"/>
                <a:ea typeface="+mn-ea"/>
                <a:cs typeface="+mn-cs"/>
              </a:rPr>
              <a:t>confidential information. We would like to prevent an opponent from learning the</a:t>
            </a:r>
          </a:p>
          <a:p>
            <a:r>
              <a:rPr lang="en-US" sz="1200" b="0" kern="1200" baseline="0" dirty="0" smtClean="0">
                <a:solidFill>
                  <a:schemeClr val="tx1"/>
                </a:solidFill>
                <a:latin typeface="Arial" pitchFamily="-107" charset="0"/>
                <a:ea typeface="+mn-ea"/>
                <a:cs typeface="+mn-cs"/>
              </a:rPr>
              <a:t>contents of these transmissions.</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A second type of passive attack, traffic analysis , is subtler. Suppose that we</a:t>
            </a:r>
          </a:p>
          <a:p>
            <a:r>
              <a:rPr lang="en-US" sz="1200" b="0" kern="1200" baseline="0" dirty="0" smtClean="0">
                <a:solidFill>
                  <a:schemeClr val="tx1"/>
                </a:solidFill>
                <a:latin typeface="Arial" pitchFamily="-107" charset="0"/>
                <a:ea typeface="+mn-ea"/>
                <a:cs typeface="+mn-cs"/>
              </a:rPr>
              <a:t>had a way of masking the contents of messages or other information traffic so that</a:t>
            </a:r>
          </a:p>
          <a:p>
            <a:r>
              <a:rPr lang="en-US" sz="1200" b="0" kern="1200" baseline="0" dirty="0" smtClean="0">
                <a:solidFill>
                  <a:schemeClr val="tx1"/>
                </a:solidFill>
                <a:latin typeface="Arial" pitchFamily="-107" charset="0"/>
                <a:ea typeface="+mn-ea"/>
                <a:cs typeface="+mn-cs"/>
              </a:rPr>
              <a:t>opponents, even if they captured the message, could not extract the information</a:t>
            </a:r>
          </a:p>
          <a:p>
            <a:r>
              <a:rPr lang="en-US" sz="1200" b="0" kern="1200" baseline="0" dirty="0" smtClean="0">
                <a:solidFill>
                  <a:schemeClr val="tx1"/>
                </a:solidFill>
                <a:latin typeface="Arial" pitchFamily="-107" charset="0"/>
                <a:ea typeface="+mn-ea"/>
                <a:cs typeface="+mn-cs"/>
              </a:rPr>
              <a:t>from the message. The common technique for masking contents is encryption. If we</a:t>
            </a:r>
          </a:p>
          <a:p>
            <a:r>
              <a:rPr lang="en-US" sz="1200" b="0" kern="1200" baseline="0" dirty="0" smtClean="0">
                <a:solidFill>
                  <a:schemeClr val="tx1"/>
                </a:solidFill>
                <a:latin typeface="Arial" pitchFamily="-107" charset="0"/>
                <a:ea typeface="+mn-ea"/>
                <a:cs typeface="+mn-cs"/>
              </a:rPr>
              <a:t>had encryption protection in place, an opponent might still be able to observe the</a:t>
            </a:r>
          </a:p>
          <a:p>
            <a:r>
              <a:rPr lang="en-US" sz="1200" b="0" kern="1200" baseline="0" dirty="0" smtClean="0">
                <a:solidFill>
                  <a:schemeClr val="tx1"/>
                </a:solidFill>
                <a:latin typeface="Arial" pitchFamily="-107" charset="0"/>
                <a:ea typeface="+mn-ea"/>
                <a:cs typeface="+mn-cs"/>
              </a:rPr>
              <a:t>pattern of these messages. The opponent could determine the location and identity</a:t>
            </a:r>
          </a:p>
          <a:p>
            <a:r>
              <a:rPr lang="en-US" sz="1200" b="0" kern="1200" baseline="0" dirty="0" smtClean="0">
                <a:solidFill>
                  <a:schemeClr val="tx1"/>
                </a:solidFill>
                <a:latin typeface="Arial" pitchFamily="-107" charset="0"/>
                <a:ea typeface="+mn-ea"/>
                <a:cs typeface="+mn-cs"/>
              </a:rPr>
              <a:t>of communicating hosts and could observe the frequency and length of messages</a:t>
            </a:r>
          </a:p>
          <a:p>
            <a:r>
              <a:rPr lang="en-US" sz="1200" b="0" kern="1200" baseline="0" dirty="0" smtClean="0">
                <a:solidFill>
                  <a:schemeClr val="tx1"/>
                </a:solidFill>
                <a:latin typeface="Arial" pitchFamily="-107" charset="0"/>
                <a:ea typeface="+mn-ea"/>
                <a:cs typeface="+mn-cs"/>
              </a:rPr>
              <a:t>being exchanged. This information might be useful in guessing the nature of the</a:t>
            </a:r>
          </a:p>
          <a:p>
            <a:r>
              <a:rPr lang="en-US" sz="1200" b="0" kern="1200" baseline="0" dirty="0" smtClean="0">
                <a:solidFill>
                  <a:schemeClr val="tx1"/>
                </a:solidFill>
                <a:latin typeface="Arial" pitchFamily="-107" charset="0"/>
                <a:ea typeface="+mn-ea"/>
                <a:cs typeface="+mn-cs"/>
              </a:rPr>
              <a:t>communication that was taking place.</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Passive attacks are very difficult to detect because they do not involve any</a:t>
            </a:r>
          </a:p>
          <a:p>
            <a:r>
              <a:rPr lang="en-US" sz="1200" b="0" kern="1200" baseline="0" dirty="0" smtClean="0">
                <a:solidFill>
                  <a:schemeClr val="tx1"/>
                </a:solidFill>
                <a:latin typeface="Arial" pitchFamily="-107" charset="0"/>
                <a:ea typeface="+mn-ea"/>
                <a:cs typeface="+mn-cs"/>
              </a:rPr>
              <a:t>alteration of the data. Typically, the message traffic is sent and received in an</a:t>
            </a:r>
          </a:p>
          <a:p>
            <a:r>
              <a:rPr lang="en-US" sz="1200" b="0" kern="1200" baseline="0" dirty="0" smtClean="0">
                <a:solidFill>
                  <a:schemeClr val="tx1"/>
                </a:solidFill>
                <a:latin typeface="Arial" pitchFamily="-107" charset="0"/>
                <a:ea typeface="+mn-ea"/>
                <a:cs typeface="+mn-cs"/>
              </a:rPr>
              <a:t>apparently normal fashion and neither the sender nor receiver is aware that a</a:t>
            </a:r>
          </a:p>
          <a:p>
            <a:r>
              <a:rPr lang="en-US" sz="1200" b="0" kern="1200" baseline="0" dirty="0" smtClean="0">
                <a:solidFill>
                  <a:schemeClr val="tx1"/>
                </a:solidFill>
                <a:latin typeface="Arial" pitchFamily="-107" charset="0"/>
                <a:ea typeface="+mn-ea"/>
                <a:cs typeface="+mn-cs"/>
              </a:rPr>
              <a:t>third party has read the messages or observed the traffic pattern. However, it is</a:t>
            </a:r>
          </a:p>
          <a:p>
            <a:r>
              <a:rPr lang="en-US" sz="1200" b="0" kern="1200" baseline="0" dirty="0" smtClean="0">
                <a:solidFill>
                  <a:schemeClr val="tx1"/>
                </a:solidFill>
                <a:latin typeface="Arial" pitchFamily="-107" charset="0"/>
                <a:ea typeface="+mn-ea"/>
                <a:cs typeface="+mn-cs"/>
              </a:rPr>
              <a:t>feasible to prevent the success of these attacks, usually by means of encryption.</a:t>
            </a:r>
          </a:p>
          <a:p>
            <a:r>
              <a:rPr lang="en-US" sz="1200" b="0" kern="1200" baseline="0" dirty="0" smtClean="0">
                <a:solidFill>
                  <a:schemeClr val="tx1"/>
                </a:solidFill>
                <a:latin typeface="Arial" pitchFamily="-107" charset="0"/>
                <a:ea typeface="+mn-ea"/>
                <a:cs typeface="+mn-cs"/>
              </a:rPr>
              <a:t>Thus, the emphasis in dealing with passive attacks is on prevention rather than</a:t>
            </a:r>
          </a:p>
          <a:p>
            <a:r>
              <a:rPr lang="en-US" sz="1200" b="0" kern="1200" baseline="0" dirty="0" smtClean="0">
                <a:solidFill>
                  <a:schemeClr val="tx1"/>
                </a:solidFill>
                <a:latin typeface="Arial" pitchFamily="-107" charset="0"/>
                <a:ea typeface="+mn-ea"/>
                <a:cs typeface="+mn-cs"/>
              </a:rPr>
              <a:t>detection.</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Active attacks involve some modification of the data stream or the creation</a:t>
            </a:r>
          </a:p>
          <a:p>
            <a:r>
              <a:rPr lang="en-US" sz="1200" b="0" kern="1200" baseline="0" dirty="0" smtClean="0">
                <a:solidFill>
                  <a:schemeClr val="tx1"/>
                </a:solidFill>
                <a:latin typeface="Arial" pitchFamily="-107" charset="0"/>
                <a:ea typeface="+mn-ea"/>
                <a:cs typeface="+mn-cs"/>
              </a:rPr>
              <a:t>of a false stream and can be subdivided into four categories: replay, masquerade,</a:t>
            </a:r>
          </a:p>
          <a:p>
            <a:r>
              <a:rPr lang="en-US" sz="1200" b="0" kern="1200" baseline="0" dirty="0" smtClean="0">
                <a:solidFill>
                  <a:schemeClr val="tx1"/>
                </a:solidFill>
                <a:latin typeface="Arial" pitchFamily="-107" charset="0"/>
                <a:ea typeface="+mn-ea"/>
                <a:cs typeface="+mn-cs"/>
              </a:rPr>
              <a:t>modification of messages, and denial of service.</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Replay involves the passive capture of a data unit and its subsequent retransmission</a:t>
            </a:r>
          </a:p>
          <a:p>
            <a:r>
              <a:rPr lang="en-US" sz="1200" b="0" kern="1200" baseline="0" dirty="0" smtClean="0">
                <a:solidFill>
                  <a:schemeClr val="tx1"/>
                </a:solidFill>
                <a:latin typeface="Arial" pitchFamily="-107" charset="0"/>
                <a:ea typeface="+mn-ea"/>
                <a:cs typeface="+mn-cs"/>
              </a:rPr>
              <a:t>to produce an unauthorized effect.</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A masquerade takes place when one entity pretends to be a different entity. A</a:t>
            </a:r>
          </a:p>
          <a:p>
            <a:r>
              <a:rPr lang="en-US" sz="1200" b="0" kern="1200" baseline="0" dirty="0" smtClean="0">
                <a:solidFill>
                  <a:schemeClr val="tx1"/>
                </a:solidFill>
                <a:latin typeface="Arial" pitchFamily="-107" charset="0"/>
                <a:ea typeface="+mn-ea"/>
                <a:cs typeface="+mn-cs"/>
              </a:rPr>
              <a:t>masquerade attack usually includes one of the other forms of active attack. For example,</a:t>
            </a:r>
          </a:p>
          <a:p>
            <a:r>
              <a:rPr lang="en-US" sz="1200" b="0" kern="1200" baseline="0" dirty="0" smtClean="0">
                <a:solidFill>
                  <a:schemeClr val="tx1"/>
                </a:solidFill>
                <a:latin typeface="Arial" pitchFamily="-107" charset="0"/>
                <a:ea typeface="+mn-ea"/>
                <a:cs typeface="+mn-cs"/>
              </a:rPr>
              <a:t>authentication sequences can be captured and replayed after a valid authentication</a:t>
            </a:r>
          </a:p>
          <a:p>
            <a:r>
              <a:rPr lang="en-US" sz="1200" b="0" kern="1200" baseline="0" dirty="0" smtClean="0">
                <a:solidFill>
                  <a:schemeClr val="tx1"/>
                </a:solidFill>
                <a:latin typeface="Arial" pitchFamily="-107" charset="0"/>
                <a:ea typeface="+mn-ea"/>
                <a:cs typeface="+mn-cs"/>
              </a:rPr>
              <a:t>sequence has taken place, thus enabling an authorized entity with few privileges</a:t>
            </a:r>
          </a:p>
          <a:p>
            <a:r>
              <a:rPr lang="en-US" sz="1200" b="0" kern="1200" baseline="0" dirty="0" smtClean="0">
                <a:solidFill>
                  <a:schemeClr val="tx1"/>
                </a:solidFill>
                <a:latin typeface="Arial" pitchFamily="-107" charset="0"/>
                <a:ea typeface="+mn-ea"/>
                <a:cs typeface="+mn-cs"/>
              </a:rPr>
              <a:t>to obtain extra privileges by impersonating an entity that has those privileges.</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Modification of messages simply means that some portion of a legitimate</a:t>
            </a:r>
          </a:p>
          <a:p>
            <a:r>
              <a:rPr lang="en-US" sz="1200" b="0" kern="1200" baseline="0" dirty="0" smtClean="0">
                <a:solidFill>
                  <a:schemeClr val="tx1"/>
                </a:solidFill>
                <a:latin typeface="Arial" pitchFamily="-107" charset="0"/>
                <a:ea typeface="+mn-ea"/>
                <a:cs typeface="+mn-cs"/>
              </a:rPr>
              <a:t>message is altered, or that messages are delayed or reordered, to produce an</a:t>
            </a:r>
          </a:p>
          <a:p>
            <a:r>
              <a:rPr lang="en-US" sz="1200" b="0" kern="1200" baseline="0" dirty="0" smtClean="0">
                <a:solidFill>
                  <a:schemeClr val="tx1"/>
                </a:solidFill>
                <a:latin typeface="Arial" pitchFamily="-107" charset="0"/>
                <a:ea typeface="+mn-ea"/>
                <a:cs typeface="+mn-cs"/>
              </a:rPr>
              <a:t>unauthorized effect. For example, a message stating, “Allow John Smith to read</a:t>
            </a:r>
          </a:p>
          <a:p>
            <a:r>
              <a:rPr lang="en-US" sz="1200" b="0" kern="1200" baseline="0" dirty="0" smtClean="0">
                <a:solidFill>
                  <a:schemeClr val="tx1"/>
                </a:solidFill>
                <a:latin typeface="Arial" pitchFamily="-107" charset="0"/>
                <a:ea typeface="+mn-ea"/>
                <a:cs typeface="+mn-cs"/>
              </a:rPr>
              <a:t>confidential file accounts” is modified to say, “Allow Fred Brown to read confidential</a:t>
            </a:r>
          </a:p>
          <a:p>
            <a:r>
              <a:rPr lang="en-US" sz="1200" b="0" kern="1200" baseline="0" dirty="0" smtClean="0">
                <a:solidFill>
                  <a:schemeClr val="tx1"/>
                </a:solidFill>
                <a:latin typeface="Arial" pitchFamily="-107" charset="0"/>
                <a:ea typeface="+mn-ea"/>
                <a:cs typeface="+mn-cs"/>
              </a:rPr>
              <a:t>file accounts.”</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The denial of service prevents or inhibits the normal use or management of</a:t>
            </a:r>
          </a:p>
          <a:p>
            <a:r>
              <a:rPr lang="en-US" sz="1200" b="0" kern="1200" baseline="0" dirty="0" smtClean="0">
                <a:solidFill>
                  <a:schemeClr val="tx1"/>
                </a:solidFill>
                <a:latin typeface="Arial" pitchFamily="-107" charset="0"/>
                <a:ea typeface="+mn-ea"/>
                <a:cs typeface="+mn-cs"/>
              </a:rPr>
              <a:t>communications facilities. This attack may have a specific target; for example, an</a:t>
            </a:r>
          </a:p>
          <a:p>
            <a:r>
              <a:rPr lang="en-US" sz="1200" b="0" kern="1200" baseline="0" dirty="0" smtClean="0">
                <a:solidFill>
                  <a:schemeClr val="tx1"/>
                </a:solidFill>
                <a:latin typeface="Arial" pitchFamily="-107" charset="0"/>
                <a:ea typeface="+mn-ea"/>
                <a:cs typeface="+mn-cs"/>
              </a:rPr>
              <a:t>entity may suppress all messages directed to a particular destination (e.g., the security</a:t>
            </a:r>
          </a:p>
          <a:p>
            <a:r>
              <a:rPr lang="en-US" sz="1200" b="0" kern="1200" baseline="0" dirty="0" smtClean="0">
                <a:solidFill>
                  <a:schemeClr val="tx1"/>
                </a:solidFill>
                <a:latin typeface="Arial" pitchFamily="-107" charset="0"/>
                <a:ea typeface="+mn-ea"/>
                <a:cs typeface="+mn-cs"/>
              </a:rPr>
              <a:t>audit service). Another form of service denial is the disruption of an entire network,</a:t>
            </a:r>
          </a:p>
          <a:p>
            <a:r>
              <a:rPr lang="en-US" sz="1200" b="0" kern="1200" baseline="0" dirty="0" smtClean="0">
                <a:solidFill>
                  <a:schemeClr val="tx1"/>
                </a:solidFill>
                <a:latin typeface="Arial" pitchFamily="-107" charset="0"/>
                <a:ea typeface="+mn-ea"/>
                <a:cs typeface="+mn-cs"/>
              </a:rPr>
              <a:t>either by disabling the network or by overloading it with messages so as to degrade</a:t>
            </a:r>
          </a:p>
          <a:p>
            <a:r>
              <a:rPr lang="en-US" sz="1200" b="0" kern="1200" baseline="0" dirty="0" smtClean="0">
                <a:solidFill>
                  <a:schemeClr val="tx1"/>
                </a:solidFill>
                <a:latin typeface="Arial" pitchFamily="-107" charset="0"/>
                <a:ea typeface="+mn-ea"/>
                <a:cs typeface="+mn-cs"/>
              </a:rPr>
              <a:t>performance.</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Active attacks present the opposite characteristics of passive attacks. Whereas</a:t>
            </a:r>
          </a:p>
          <a:p>
            <a:r>
              <a:rPr lang="en-US" sz="1200" b="0" kern="1200" baseline="0" dirty="0" smtClean="0">
                <a:solidFill>
                  <a:schemeClr val="tx1"/>
                </a:solidFill>
                <a:latin typeface="Arial" pitchFamily="-107" charset="0"/>
                <a:ea typeface="+mn-ea"/>
                <a:cs typeface="+mn-cs"/>
              </a:rPr>
              <a:t>passive attacks are difficult to detect, measures are available to prevent their</a:t>
            </a:r>
          </a:p>
          <a:p>
            <a:r>
              <a:rPr lang="en-US" sz="1200" b="0" kern="1200" baseline="0" dirty="0" smtClean="0">
                <a:solidFill>
                  <a:schemeClr val="tx1"/>
                </a:solidFill>
                <a:latin typeface="Arial" pitchFamily="-107" charset="0"/>
                <a:ea typeface="+mn-ea"/>
                <a:cs typeface="+mn-cs"/>
              </a:rPr>
              <a:t>success. On the other hand, it is quite difficult to prevent active attacks absolutely,</a:t>
            </a:r>
          </a:p>
          <a:p>
            <a:r>
              <a:rPr lang="en-US" sz="1200" b="0" kern="1200" baseline="0" dirty="0" smtClean="0">
                <a:solidFill>
                  <a:schemeClr val="tx1"/>
                </a:solidFill>
                <a:latin typeface="Arial" pitchFamily="-107" charset="0"/>
                <a:ea typeface="+mn-ea"/>
                <a:cs typeface="+mn-cs"/>
              </a:rPr>
              <a:t>because to do so would require physical protection of all communications facilities</a:t>
            </a:r>
          </a:p>
          <a:p>
            <a:r>
              <a:rPr lang="en-US" sz="1200" b="0" kern="1200" baseline="0" dirty="0" smtClean="0">
                <a:solidFill>
                  <a:schemeClr val="tx1"/>
                </a:solidFill>
                <a:latin typeface="Arial" pitchFamily="-107" charset="0"/>
                <a:ea typeface="+mn-ea"/>
                <a:cs typeface="+mn-cs"/>
              </a:rPr>
              <a:t>and paths at all times. Instead, the goal is to detect them and to recover from any</a:t>
            </a:r>
          </a:p>
          <a:p>
            <a:r>
              <a:rPr lang="en-US" sz="1200" b="0" kern="1200" baseline="0" dirty="0" smtClean="0">
                <a:solidFill>
                  <a:schemeClr val="tx1"/>
                </a:solidFill>
                <a:latin typeface="Arial" pitchFamily="-107" charset="0"/>
                <a:ea typeface="+mn-ea"/>
                <a:cs typeface="+mn-cs"/>
              </a:rPr>
              <a:t>disruption or delays caused by them. Because the detection has a deterrent effect, it</a:t>
            </a:r>
          </a:p>
          <a:p>
            <a:r>
              <a:rPr lang="en-US" sz="1200" b="0" kern="1200" baseline="0" dirty="0" smtClean="0">
                <a:solidFill>
                  <a:schemeClr val="tx1"/>
                </a:solidFill>
                <a:latin typeface="Arial" pitchFamily="-107" charset="0"/>
                <a:ea typeface="+mn-ea"/>
                <a:cs typeface="+mn-cs"/>
              </a:rPr>
              <a:t>may also contribute to prevention.</a:t>
            </a:r>
            <a:endParaRPr lang="en-US" b="0" dirty="0">
              <a:latin typeface="Times New Roman" pitchFamily="-107" charset="0"/>
            </a:endParaRPr>
          </a:p>
        </p:txBody>
      </p:sp>
    </p:spTree>
    <p:extLst>
      <p:ext uri="{BB962C8B-B14F-4D97-AF65-F5344CB8AC3E}">
        <p14:creationId xmlns:p14="http://schemas.microsoft.com/office/powerpoint/2010/main" val="33839950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 relatively recent development in access control technology is the attribute-based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access control (ABAC) model. An ABAC model can define authorizations that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express conditions on properties of both the resource and the subject. For example,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consider a configuration in which each resource has an attribute that identifies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subject that created the resource. Then, a single access rule can specify the ownership</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privilege for all the creators of every resource. The strength of the ABAC</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approach is its flexibility and expressive power. [PLAT13] points out that the main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obstacle to its adoption in real systems has been concern about the performance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impact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evaluating predicates on both resource and user properties for each</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access. However, for applications such as cooperating Web services and cloud computing,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this increased performance cost is less noticeable because there is already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relatively high performance cost for each access. Thus, Web services have been pioneering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technologies for implementing ABAC models, especially through the introduction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the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eXtensible</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Access Control Markup Language (XAMCL) [BEUC13],</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there is considerable interest in applying the ABAC model to cloud services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[IQBA12, YANG12].</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There are three key elements to an ABAC model: attributes, which are defined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for entities in a configuration; a policy model, which defines the ABAC policies;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architecture model, which applies to policies that enforce access control. We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examine these elements in turn.</a:t>
            </a:r>
            <a:endParaRPr lang="en-US" dirty="0"/>
          </a:p>
        </p:txBody>
      </p:sp>
      <p:sp>
        <p:nvSpPr>
          <p:cNvPr id="4" name="Slide Number Placeholder 3"/>
          <p:cNvSpPr>
            <a:spLocks noGrp="1"/>
          </p:cNvSpPr>
          <p:nvPr>
            <p:ph type="sldNum" sz="quarter" idx="10"/>
          </p:nvPr>
        </p:nvSpPr>
        <p:spPr/>
        <p:txBody>
          <a:bodyPr/>
          <a:lstStyle/>
          <a:p>
            <a:pPr>
              <a:defRPr/>
            </a:pPr>
            <a:fld id="{BC221936-9DC6-B542-A2DE-31D02E6D4A6C}" type="slidenum">
              <a:rPr lang="en-AU" smtClean="0"/>
              <a:pPr>
                <a:defRPr/>
              </a:pPr>
              <a:t>40</a:t>
            </a:fld>
            <a:endParaRPr lang="en-AU" dirty="0"/>
          </a:p>
        </p:txBody>
      </p:sp>
    </p:spTree>
    <p:extLst>
      <p:ext uri="{BB962C8B-B14F-4D97-AF65-F5344CB8AC3E}">
        <p14:creationId xmlns:p14="http://schemas.microsoft.com/office/powerpoint/2010/main" val="1749415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defRPr/>
            </a:pPr>
            <a:r>
              <a:rPr lang="en-US" sz="1200" kern="1200" dirty="0" smtClean="0">
                <a:solidFill>
                  <a:schemeClr val="tx1"/>
                </a:solidFill>
                <a:latin typeface="Arial" pitchFamily="-110" charset="0"/>
                <a:ea typeface="ＭＳ Ｐゴシック" pitchFamily="-110" charset="-128"/>
                <a:cs typeface="ＭＳ Ｐゴシック" pitchFamily="-110" charset="-128"/>
              </a:rPr>
              <a:t>This chapter looks at the unique security issues that relate to databases.</a:t>
            </a:r>
          </a:p>
          <a:p>
            <a:pPr eaLnBrk="1" hangingPunct="1">
              <a:defRPr/>
            </a:pPr>
            <a:r>
              <a:rPr lang="en-US" sz="1200" kern="1200" dirty="0" smtClean="0">
                <a:solidFill>
                  <a:schemeClr val="tx1"/>
                </a:solidFill>
                <a:latin typeface="Arial" pitchFamily="-110" charset="0"/>
                <a:ea typeface="ＭＳ Ｐゴシック" pitchFamily="-110" charset="-128"/>
                <a:cs typeface="ＭＳ Ｐゴシック" pitchFamily="-110" charset="-128"/>
              </a:rPr>
              <a:t>The focus of this chapter is on relational database management systems</a:t>
            </a:r>
          </a:p>
          <a:p>
            <a:pPr eaLnBrk="1" hangingPunct="1">
              <a:defRPr/>
            </a:pPr>
            <a:r>
              <a:rPr lang="en-US" sz="1200" kern="1200" dirty="0" smtClean="0">
                <a:solidFill>
                  <a:schemeClr val="tx1"/>
                </a:solidFill>
                <a:latin typeface="Arial" pitchFamily="-110" charset="0"/>
                <a:ea typeface="ＭＳ Ｐゴシック" pitchFamily="-110" charset="-128"/>
                <a:cs typeface="ＭＳ Ｐゴシック" pitchFamily="-110" charset="-128"/>
              </a:rPr>
              <a:t>(RDBMS). The relational approach dominates industry, government, and</a:t>
            </a:r>
          </a:p>
          <a:p>
            <a:pPr eaLnBrk="1" hangingPunct="1">
              <a:defRPr/>
            </a:pPr>
            <a:r>
              <a:rPr lang="en-US" sz="1200" kern="1200" dirty="0" smtClean="0">
                <a:solidFill>
                  <a:schemeClr val="tx1"/>
                </a:solidFill>
                <a:latin typeface="Arial" pitchFamily="-110" charset="0"/>
                <a:ea typeface="ＭＳ Ｐゴシック" pitchFamily="-110" charset="-128"/>
                <a:cs typeface="ＭＳ Ｐゴシック" pitchFamily="-110" charset="-128"/>
              </a:rPr>
              <a:t>research sectors and is likely to do so for the foreseeable future. We begin with an</a:t>
            </a:r>
          </a:p>
          <a:p>
            <a:pPr eaLnBrk="1" hangingPunct="1">
              <a:defRPr/>
            </a:pPr>
            <a:r>
              <a:rPr lang="en-US" sz="1200" kern="1200" dirty="0" smtClean="0">
                <a:solidFill>
                  <a:schemeClr val="tx1"/>
                </a:solidFill>
                <a:latin typeface="Arial" pitchFamily="-110" charset="0"/>
                <a:ea typeface="ＭＳ Ｐゴシック" pitchFamily="-110" charset="-128"/>
                <a:cs typeface="ＭＳ Ｐゴシック" pitchFamily="-110" charset="-128"/>
              </a:rPr>
              <a:t>overview of the need for database-specific security techniques. Then we provide</a:t>
            </a:r>
          </a:p>
          <a:p>
            <a:pPr eaLnBrk="1" hangingPunct="1">
              <a:defRPr/>
            </a:pPr>
            <a:r>
              <a:rPr lang="en-US" sz="1200" kern="1200" dirty="0" smtClean="0">
                <a:solidFill>
                  <a:schemeClr val="tx1"/>
                </a:solidFill>
                <a:latin typeface="Arial" pitchFamily="-110" charset="0"/>
                <a:ea typeface="ＭＳ Ｐゴシック" pitchFamily="-110" charset="-128"/>
                <a:cs typeface="ＭＳ Ｐゴシック" pitchFamily="-110" charset="-128"/>
              </a:rPr>
              <a:t>a brief introduction to database management systems, followed by an overview</a:t>
            </a:r>
          </a:p>
          <a:p>
            <a:pPr eaLnBrk="1" hangingPunct="1">
              <a:defRPr/>
            </a:pPr>
            <a:r>
              <a:rPr lang="en-US" sz="1200" kern="1200" dirty="0" smtClean="0">
                <a:solidFill>
                  <a:schemeClr val="tx1"/>
                </a:solidFill>
                <a:latin typeface="Arial" pitchFamily="-110" charset="0"/>
                <a:ea typeface="ＭＳ Ｐゴシック" pitchFamily="-110" charset="-128"/>
                <a:cs typeface="ＭＳ Ｐゴシック" pitchFamily="-110" charset="-128"/>
              </a:rPr>
              <a:t>of relational databases. Next, we look at the issue of database access control,</a:t>
            </a:r>
          </a:p>
          <a:p>
            <a:pPr eaLnBrk="1" hangingPunct="1">
              <a:defRPr/>
            </a:pPr>
            <a:r>
              <a:rPr lang="en-US" sz="1200" kern="1200" dirty="0" smtClean="0">
                <a:solidFill>
                  <a:schemeClr val="tx1"/>
                </a:solidFill>
                <a:latin typeface="Arial" pitchFamily="-110" charset="0"/>
                <a:ea typeface="ＭＳ Ｐゴシック" pitchFamily="-110" charset="-128"/>
                <a:cs typeface="ＭＳ Ｐゴシック" pitchFamily="-110" charset="-128"/>
              </a:rPr>
              <a:t>followed by a discussion of the inference threat. Then we examine security issues</a:t>
            </a:r>
          </a:p>
          <a:p>
            <a:pPr eaLnBrk="1" hangingPunct="1">
              <a:defRPr/>
            </a:pPr>
            <a:r>
              <a:rPr lang="en-US" sz="1200" kern="1200" dirty="0" smtClean="0">
                <a:solidFill>
                  <a:schemeClr val="tx1"/>
                </a:solidFill>
                <a:latin typeface="Arial" pitchFamily="-110" charset="0"/>
                <a:ea typeface="ＭＳ Ｐゴシック" pitchFamily="-110" charset="-128"/>
                <a:cs typeface="ＭＳ Ｐゴシック" pitchFamily="-110" charset="-128"/>
              </a:rPr>
              <a:t>for statistical databases. Next, we examine database encryption. Finally, we</a:t>
            </a:r>
          </a:p>
          <a:p>
            <a:pPr eaLnBrk="1" hangingPunct="1">
              <a:defRPr/>
            </a:pPr>
            <a:r>
              <a:rPr lang="en-US" sz="1200" kern="1200" dirty="0" smtClean="0">
                <a:solidFill>
                  <a:schemeClr val="tx1"/>
                </a:solidFill>
                <a:latin typeface="Arial" pitchFamily="-110" charset="0"/>
                <a:ea typeface="ＭＳ Ｐゴシック" pitchFamily="-110" charset="-128"/>
                <a:cs typeface="ＭＳ Ｐゴシック" pitchFamily="-110" charset="-128"/>
              </a:rPr>
              <a:t>examine the issues raised by the use of cloud technology.</a:t>
            </a:r>
          </a:p>
          <a:p>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solidFill>
                  <a:srgbClr val="000000"/>
                </a:solidFill>
              </a:rPr>
              <a:pPr/>
              <a:t>41</a:t>
            </a:fld>
            <a:endParaRPr lang="en-AU" dirty="0">
              <a:solidFill>
                <a:srgbClr val="000000"/>
              </a:solidFill>
            </a:endParaRPr>
          </a:p>
        </p:txBody>
      </p:sp>
    </p:spTree>
    <p:extLst>
      <p:ext uri="{BB962C8B-B14F-4D97-AF65-F5344CB8AC3E}">
        <p14:creationId xmlns:p14="http://schemas.microsoft.com/office/powerpoint/2010/main" val="15576143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 SQL injection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 is one of the most prevalent and dangerous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network-based security threats. Consider the following reports: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1.  The July 2013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Imperva</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Web Application Attack Report [IMPE13] surveyed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cross-section of Web application servers in industry and monitored eight different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types of common attacks. The report found that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attacks ranked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first or second in total number of attack incidents, the number of attack</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requests per attack incident, and average number of days per month that an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application experienced at least one attack incident.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Imperva</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observed a single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Web site that received 94,057 SQL injection attack requests in one day.</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2.  The Open Web Application Security Project’s 2013 report [OWAS13] on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ten most critical Web application security risks listed injection attacks, especially</a:t>
            </a:r>
          </a:p>
          <a:p>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attacks, as the top risk. This ranking is unchanged from its 2010 report.</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3.  The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Veracode</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2013 State of Software Security Report [VERA13] found that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percentage of applications affected by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attacks is around 32% and that</a:t>
            </a:r>
          </a:p>
          <a:p>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attacks account for 26% of all reported breaches.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Veracode</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also considers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this among the most dangerous threats, reporting that three of the biggest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SQL injection attacks in 2012 resulted in millions of email addresses, user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names, and passwords being exposed and damaged the respective brands.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4.  The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Trustwave</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2013 Global Security Report [TRUS13] lists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attacks as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one of the top two intrusion techniques. The report notes that poor coding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practices have allowed the SQL injection attack vector to remain on the threat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landscape for more than 15 years, but that proper programming and security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measures can prevent these attacks.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In general terms, an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 is designed to exploit the nature of Web application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pages. In contrast to the static Web pages of years gone by, most current Web sites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have dynamic components and content. Many such pages ask for information, such</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as location, personal identity information, and credit card information. This dynamic</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content is usually transferred to and from back-end databases that contain volumes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information—anything from cardholder data to which type of running shoes is most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purchased. An application server Web page will make SQL queries to databases 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send and receive information critical to making a positive user experience.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In such an environment, an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 is designed to send malicious SQL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commands to the database server. The most common attack goal is bulk extraction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data. Attackers can dump database tables with hundreds of thousands of customer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records. Depending on the environment, SQL injection can also be exploited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modify or delete data, execute arbitrary operating system commands, or launch</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denial-of-service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DoS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attacks.</a:t>
            </a:r>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42</a:t>
            </a:fld>
            <a:endParaRPr lang="en-AU"/>
          </a:p>
        </p:txBody>
      </p:sp>
    </p:spTree>
    <p:extLst>
      <p:ext uri="{BB962C8B-B14F-4D97-AF65-F5344CB8AC3E}">
        <p14:creationId xmlns:p14="http://schemas.microsoft.com/office/powerpoint/2010/main" val="2962077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184B84-23F2-2A4C-964E-7C5BEF8C3A53}" type="slidenum">
              <a:rPr lang="en-AU"/>
              <a:pPr/>
              <a:t>43</a:t>
            </a:fld>
            <a:endParaRPr lang="en-AU"/>
          </a:p>
        </p:txBody>
      </p:sp>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p:txBody>
          <a:bodyPr/>
          <a:lstStyle/>
          <a:p>
            <a:r>
              <a:rPr lang="en-US" sz="1200" b="0" kern="1200" baseline="0" dirty="0" smtClean="0">
                <a:solidFill>
                  <a:schemeClr val="tx1"/>
                </a:solidFill>
                <a:latin typeface="Arial" pitchFamily="-110" charset="0"/>
                <a:ea typeface="+mn-ea"/>
                <a:cs typeface="+mn-cs"/>
              </a:rPr>
              <a:t>Another widely exploited variant of this attack is SQL injection . In this attack,</a:t>
            </a:r>
          </a:p>
          <a:p>
            <a:r>
              <a:rPr lang="en-US" sz="1200" b="0" kern="1200" baseline="0" dirty="0" smtClean="0">
                <a:solidFill>
                  <a:schemeClr val="tx1"/>
                </a:solidFill>
                <a:latin typeface="Arial" pitchFamily="-110" charset="0"/>
                <a:ea typeface="+mn-ea"/>
                <a:cs typeface="+mn-cs"/>
              </a:rPr>
              <a:t>the user-supplied input is used to construct a SQL request to retrieve information</a:t>
            </a:r>
          </a:p>
          <a:p>
            <a:r>
              <a:rPr lang="en-US" sz="1200" b="0" kern="1200" baseline="0" dirty="0" smtClean="0">
                <a:solidFill>
                  <a:schemeClr val="tx1"/>
                </a:solidFill>
                <a:latin typeface="Arial" pitchFamily="-110" charset="0"/>
                <a:ea typeface="+mn-ea"/>
                <a:cs typeface="+mn-cs"/>
              </a:rPr>
              <a:t>from a database. Consider </a:t>
            </a:r>
            <a:r>
              <a:rPr lang="en-US" sz="1200" kern="1200" baseline="0" dirty="0" smtClean="0">
                <a:solidFill>
                  <a:schemeClr val="tx1"/>
                </a:solidFill>
                <a:latin typeface="Arial" pitchFamily="-110" charset="0"/>
                <a:ea typeface="+mn-ea"/>
                <a:cs typeface="+mn-cs"/>
              </a:rPr>
              <a:t>the excerpt of PHP code from a CGI script shown in</a:t>
            </a:r>
          </a:p>
          <a:p>
            <a:r>
              <a:rPr lang="en-US" sz="1200" kern="1200" baseline="0" dirty="0" smtClean="0">
                <a:solidFill>
                  <a:schemeClr val="tx1"/>
                </a:solidFill>
                <a:latin typeface="Arial" pitchFamily="-110" charset="0"/>
                <a:ea typeface="+mn-ea"/>
                <a:cs typeface="+mn-cs"/>
              </a:rPr>
              <a:t>Figure 11.3a . It takes a name provided as input to the script, typically from a form</a:t>
            </a:r>
          </a:p>
          <a:p>
            <a:r>
              <a:rPr lang="en-US" sz="1200" kern="1200" baseline="0" dirty="0" smtClean="0">
                <a:solidFill>
                  <a:schemeClr val="tx1"/>
                </a:solidFill>
                <a:latin typeface="Arial" pitchFamily="-110" charset="0"/>
                <a:ea typeface="+mn-ea"/>
                <a:cs typeface="+mn-cs"/>
              </a:rPr>
              <a:t>field similar to that shown in Figure 11.2b . It uses this value to construct a request</a:t>
            </a:r>
          </a:p>
          <a:p>
            <a:r>
              <a:rPr lang="en-US" sz="1200" kern="1200" baseline="0" dirty="0" smtClean="0">
                <a:solidFill>
                  <a:schemeClr val="tx1"/>
                </a:solidFill>
                <a:latin typeface="Arial" pitchFamily="-110" charset="0"/>
                <a:ea typeface="+mn-ea"/>
                <a:cs typeface="+mn-cs"/>
              </a:rPr>
              <a:t>to retrieve the records relating to that name from the database. The vulnerability in</a:t>
            </a:r>
          </a:p>
          <a:p>
            <a:r>
              <a:rPr lang="en-US" sz="1200" kern="1200" baseline="0" dirty="0" smtClean="0">
                <a:solidFill>
                  <a:schemeClr val="tx1"/>
                </a:solidFill>
                <a:latin typeface="Arial" pitchFamily="-110" charset="0"/>
                <a:ea typeface="+mn-ea"/>
                <a:cs typeface="+mn-cs"/>
              </a:rPr>
              <a:t>this code is very similar to that in the command injection example. The difference</a:t>
            </a:r>
          </a:p>
          <a:p>
            <a:r>
              <a:rPr lang="en-US" sz="1200" kern="1200" baseline="0" dirty="0" smtClean="0">
                <a:solidFill>
                  <a:schemeClr val="tx1"/>
                </a:solidFill>
                <a:latin typeface="Arial" pitchFamily="-110" charset="0"/>
                <a:ea typeface="+mn-ea"/>
                <a:cs typeface="+mn-cs"/>
              </a:rPr>
              <a:t>is that SQL metacharacters are used, rather than shell metacharacters. If a suitable</a:t>
            </a:r>
          </a:p>
          <a:p>
            <a:r>
              <a:rPr lang="en-US" sz="1200" kern="1200" baseline="0" dirty="0" smtClean="0">
                <a:solidFill>
                  <a:schemeClr val="tx1"/>
                </a:solidFill>
                <a:latin typeface="Arial" pitchFamily="-110" charset="0"/>
                <a:ea typeface="+mn-ea"/>
                <a:cs typeface="+mn-cs"/>
              </a:rPr>
              <a:t>name is provided, for example, Bob, then the code works as intended, retrieving</a:t>
            </a:r>
          </a:p>
          <a:p>
            <a:r>
              <a:rPr lang="en-US" sz="1200" kern="1200" baseline="0" dirty="0" smtClean="0">
                <a:solidFill>
                  <a:schemeClr val="tx1"/>
                </a:solidFill>
                <a:latin typeface="Arial" pitchFamily="-110" charset="0"/>
                <a:ea typeface="+mn-ea"/>
                <a:cs typeface="+mn-cs"/>
              </a:rPr>
              <a:t>the desired record. However, an input such as Bob'; drop table suppliers</a:t>
            </a:r>
          </a:p>
          <a:p>
            <a:r>
              <a:rPr lang="en-US" sz="1200" kern="1200" baseline="0" dirty="0" smtClean="0">
                <a:solidFill>
                  <a:schemeClr val="tx1"/>
                </a:solidFill>
                <a:latin typeface="Arial" pitchFamily="-110" charset="0"/>
                <a:ea typeface="+mn-ea"/>
                <a:cs typeface="+mn-cs"/>
              </a:rPr>
              <a:t>results in the specified record being retrieved, followed by deletion of the entire</a:t>
            </a:r>
          </a:p>
          <a:p>
            <a:r>
              <a:rPr lang="en-US" sz="1200" kern="1200" baseline="0" dirty="0" smtClean="0">
                <a:solidFill>
                  <a:schemeClr val="tx1"/>
                </a:solidFill>
                <a:latin typeface="Arial" pitchFamily="-110" charset="0"/>
                <a:ea typeface="+mn-ea"/>
                <a:cs typeface="+mn-cs"/>
              </a:rPr>
              <a:t>table! This would have rather unfortunate consequences for subsequent users. To</a:t>
            </a:r>
          </a:p>
          <a:p>
            <a:r>
              <a:rPr lang="en-US" sz="1200" kern="1200" baseline="0" dirty="0" smtClean="0">
                <a:solidFill>
                  <a:schemeClr val="tx1"/>
                </a:solidFill>
                <a:latin typeface="Arial" pitchFamily="-110" charset="0"/>
                <a:ea typeface="+mn-ea"/>
                <a:cs typeface="+mn-cs"/>
              </a:rPr>
              <a:t>prevent this type of attack, the input must be validated before use. Any metacharacters</a:t>
            </a:r>
          </a:p>
          <a:p>
            <a:r>
              <a:rPr lang="en-US" sz="1200" kern="1200" baseline="0" dirty="0" smtClean="0">
                <a:solidFill>
                  <a:schemeClr val="tx1"/>
                </a:solidFill>
                <a:latin typeface="Arial" pitchFamily="-110" charset="0"/>
                <a:ea typeface="+mn-ea"/>
                <a:cs typeface="+mn-cs"/>
              </a:rPr>
              <a:t>must either be escaped, canceling their effect, or the input rejected entirely.</a:t>
            </a:r>
          </a:p>
          <a:p>
            <a:r>
              <a:rPr lang="en-US" sz="1200" kern="1200" baseline="0" dirty="0" smtClean="0">
                <a:solidFill>
                  <a:schemeClr val="tx1"/>
                </a:solidFill>
                <a:latin typeface="Arial" pitchFamily="-110" charset="0"/>
                <a:ea typeface="+mn-ea"/>
                <a:cs typeface="+mn-cs"/>
              </a:rPr>
              <a:t>Given the widespread recognition of SQL injection attacks, many languages used</a:t>
            </a:r>
          </a:p>
          <a:p>
            <a:r>
              <a:rPr lang="en-US" sz="1200" kern="1200" baseline="0" dirty="0" smtClean="0">
                <a:solidFill>
                  <a:schemeClr val="tx1"/>
                </a:solidFill>
                <a:latin typeface="Arial" pitchFamily="-110" charset="0"/>
                <a:ea typeface="+mn-ea"/>
                <a:cs typeface="+mn-cs"/>
              </a:rPr>
              <a:t>by CGI scripts contain functions that can sanitize any input that is subsequently</a:t>
            </a:r>
          </a:p>
          <a:p>
            <a:r>
              <a:rPr lang="en-US" sz="1200" kern="1200" baseline="0" dirty="0" smtClean="0">
                <a:solidFill>
                  <a:schemeClr val="tx1"/>
                </a:solidFill>
                <a:latin typeface="Arial" pitchFamily="-110" charset="0"/>
                <a:ea typeface="+mn-ea"/>
                <a:cs typeface="+mn-cs"/>
              </a:rPr>
              <a:t>included in a SQL request. The code shown in Figure 11.3b illustrates the use of a</a:t>
            </a:r>
          </a:p>
          <a:p>
            <a:r>
              <a:rPr lang="en-US" sz="1200" kern="1200" baseline="0" dirty="0" smtClean="0">
                <a:solidFill>
                  <a:schemeClr val="tx1"/>
                </a:solidFill>
                <a:latin typeface="Arial" pitchFamily="-110" charset="0"/>
                <a:ea typeface="+mn-ea"/>
                <a:cs typeface="+mn-cs"/>
              </a:rPr>
              <a:t>suitable PHP function to correct this vulnerability. </a:t>
            </a:r>
            <a:r>
              <a:rPr lang="en-US" sz="1200" b="0" i="0" u="none" strike="noStrike" kern="1200" baseline="0" dirty="0" smtClean="0">
                <a:solidFill>
                  <a:schemeClr val="tx1"/>
                </a:solidFill>
                <a:latin typeface="Arial" pitchFamily="-110" charset="0"/>
                <a:ea typeface="+mn-ea"/>
                <a:cs typeface="+mn-cs"/>
              </a:rPr>
              <a:t>Alternatively, rather than constructing SQL statements</a:t>
            </a:r>
          </a:p>
          <a:p>
            <a:r>
              <a:rPr lang="en-US" sz="1200" b="0" i="0" u="none" strike="noStrike" kern="1200" baseline="0" dirty="0" smtClean="0">
                <a:solidFill>
                  <a:schemeClr val="tx1"/>
                </a:solidFill>
                <a:latin typeface="Arial" pitchFamily="-110" charset="0"/>
                <a:ea typeface="+mn-ea"/>
                <a:cs typeface="+mn-cs"/>
              </a:rPr>
              <a:t>directly by concatenating values, recent advisories recommend the use of SQL</a:t>
            </a:r>
          </a:p>
          <a:p>
            <a:r>
              <a:rPr lang="en-US" sz="1200" b="0" i="0" u="none" strike="noStrike" kern="1200" baseline="0" dirty="0" smtClean="0">
                <a:solidFill>
                  <a:schemeClr val="tx1"/>
                </a:solidFill>
                <a:latin typeface="Arial" pitchFamily="-110" charset="0"/>
                <a:ea typeface="+mn-ea"/>
                <a:cs typeface="+mn-cs"/>
              </a:rPr>
              <a:t>placeholders or parameters to securely build SQL statements. Combined with the</a:t>
            </a:r>
          </a:p>
          <a:p>
            <a:r>
              <a:rPr lang="en-US" sz="1200" b="0" i="0" u="none" strike="noStrike" kern="1200" baseline="0" dirty="0" smtClean="0">
                <a:solidFill>
                  <a:schemeClr val="tx1"/>
                </a:solidFill>
                <a:latin typeface="Arial" pitchFamily="-110" charset="0"/>
                <a:ea typeface="+mn-ea"/>
                <a:cs typeface="+mn-cs"/>
              </a:rPr>
              <a:t>use of stored procedures, this can result in more robust and secure code.</a:t>
            </a:r>
            <a:endParaRPr lang="en-US" dirty="0"/>
          </a:p>
        </p:txBody>
      </p:sp>
    </p:spTree>
    <p:extLst>
      <p:ext uri="{BB962C8B-B14F-4D97-AF65-F5344CB8AC3E}">
        <p14:creationId xmlns:p14="http://schemas.microsoft.com/office/powerpoint/2010/main" val="42498226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is an attack that exploits a security vulnerability occurring in the database layer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an application (such as queries). Using SQL injection, the attacker can extract 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manipulate the web application’s data. The attack is viable when user input is either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incorrectly filtered for string literal escape characters embedded in SQL statements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or user input is not strongly typed, and thereby unexpectedly executed.</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Figure 5.5, from [ACUN13], is a typical example of an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 The steps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involved are as follows: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1.  Hacker finds a vulnerability in a custom Web application and injects an SQL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command to a database by sending the command to the Web server. The command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is injected into traffic that will be accepted by the firewall.</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2. The Web server receives the malicious code and sends it to the Web application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server.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3. The Web application server receives the malicious code from the Web server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sends it to the database server.</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4. The database server executes the malicious code on the database. The database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returns data from credit cards table.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5. The Web application server dynamically generates a page with data including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credit card details from the database.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6. The Web server sends the credit card details to the hacker.</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44</a:t>
            </a:fld>
            <a:endParaRPr lang="en-AU"/>
          </a:p>
        </p:txBody>
      </p:sp>
    </p:spTree>
    <p:extLst>
      <p:ext uri="{BB962C8B-B14F-4D97-AF65-F5344CB8AC3E}">
        <p14:creationId xmlns:p14="http://schemas.microsoft.com/office/powerpoint/2010/main" val="938051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Because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attacks are so prevalent, damaging, and varied both by attack avenue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type, a single countermeasure is insufficient. Rather an integrated set of techniques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is necessary. In this section, we provide a brief overview of the types of countermeasures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that are in use or being researched, using the classification in [SHAR13].</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These countermeasures can be classified into three types: defensive coding, detection,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run-time prevention.</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Many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attacks succeed because developers have used insecure coding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practices. Thus, defensive coding is an effective way to dramatically reduce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threat from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Examples of defensive coding  include the following:</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Manual defensive coding practices:  A common vulnerability exploited by</a:t>
            </a:r>
          </a:p>
          <a:p>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attacks is insufficient input validation. The straightforward solution for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eliminating these vulnerabilities is to apply suitable defensive coding practices.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 example is input type checking, to check that inputs that are supposed 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 numeric contain no characters other than digits. This type of technique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can avoid attacks based on forcing errors in the database management system.</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Another type of coding practice is one that performs pattern matching to try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distinguish normal input from abnormal input.</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Parameterized query insertion:  This approach attempts to prevent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by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allowing the application developer to more accurately specify the structure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an SQL query, and pass the value parameters to it separately such that any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unsanitary user input is not allowed to modify the query structure.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SQL DOM:  SQL DOM is a set of classes that enables automated data type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validation and escaping [MCCL05]. This approach uses encapsulation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database queries to provide a safe and reliable way to access databases. This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changes the query-building process from an unregulated one that uses string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concatenation to a systematic one that uses a type-checked API. Within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API, developers are able to systematically apply coding best practices such as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input filtering and rigorous type checking of user input.</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 variety of detection  methods have been developed, including the following:</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Signature based:  This technique attempts to match specific attack patterns.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Such an approach must be constantly updated and may not work against self-modifying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attacks.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Anomaly based:  This approach attempts to define normal behavior and then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detect behavior patterns outside the normal range. A number of approaches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have been used. In general terms, there is a training phase, in which the system</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learns the range of normal behavior, followed by the actual detection phase.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Code analysis:  Code analysis techniques involve the use of a test suite 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detect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vulnerabilities. The test suite is designed to generate a wide range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attacks and assess the response of the system.</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Finally, a number of run-time prevention  techniques have been developed as</a:t>
            </a:r>
          </a:p>
          <a:p>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countermeasures. These techniques check queries at runtime to see if they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conform to a model of expected queries. Various automated tools are available for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this purpose [CHAN12, SHAR13].</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46</a:t>
            </a:fld>
            <a:endParaRPr lang="en-AU"/>
          </a:p>
        </p:txBody>
      </p:sp>
    </p:spTree>
    <p:extLst>
      <p:ext uri="{BB962C8B-B14F-4D97-AF65-F5344CB8AC3E}">
        <p14:creationId xmlns:p14="http://schemas.microsoft.com/office/powerpoint/2010/main" val="14983365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F6667838-03C6-3441-90D2-D6BAE392940E}" type="slidenum">
              <a:rPr lang="en-AU">
                <a:latin typeface="Arial" pitchFamily="-109" charset="0"/>
              </a:rPr>
              <a:pPr/>
              <a:t>47</a:t>
            </a:fld>
            <a:endParaRPr lang="en-AU">
              <a:latin typeface="Arial" pitchFamily="-109" charset="0"/>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r>
              <a:rPr lang="en-US" b="0" dirty="0" smtClean="0">
                <a:latin typeface="Arial" pitchFamily="-109" charset="0"/>
                <a:ea typeface="ＭＳ Ｐゴシック" pitchFamily="-109" charset="-128"/>
                <a:cs typeface="ＭＳ Ｐゴシック" pitchFamily="-109" charset="-128"/>
              </a:rPr>
              <a:t>Commercial and open-source DBMSs typically provide an access control capability</a:t>
            </a:r>
          </a:p>
          <a:p>
            <a:pPr eaLnBrk="1" hangingPunct="1"/>
            <a:r>
              <a:rPr lang="en-US" b="0" dirty="0" smtClean="0">
                <a:latin typeface="Arial" pitchFamily="-109" charset="0"/>
                <a:ea typeface="ＭＳ Ｐゴシック" pitchFamily="-109" charset="-128"/>
                <a:cs typeface="ＭＳ Ｐゴシック" pitchFamily="-109" charset="-128"/>
              </a:rPr>
              <a:t>for the database. The DBMS operates on the assumption that the computer system</a:t>
            </a:r>
          </a:p>
          <a:p>
            <a:pPr eaLnBrk="1" hangingPunct="1"/>
            <a:r>
              <a:rPr lang="en-US" b="0" dirty="0" smtClean="0">
                <a:latin typeface="Arial" pitchFamily="-109" charset="0"/>
                <a:ea typeface="ＭＳ Ｐゴシック" pitchFamily="-109" charset="-128"/>
                <a:cs typeface="ＭＳ Ｐゴシック" pitchFamily="-109" charset="-128"/>
              </a:rPr>
              <a:t>has authenticated each user. As an additional line of defense, the computer system</a:t>
            </a:r>
          </a:p>
          <a:p>
            <a:pPr eaLnBrk="1" hangingPunct="1"/>
            <a:r>
              <a:rPr lang="en-US" b="0" dirty="0" smtClean="0">
                <a:latin typeface="Arial" pitchFamily="-109" charset="0"/>
                <a:ea typeface="ＭＳ Ｐゴシック" pitchFamily="-109" charset="-128"/>
                <a:cs typeface="ＭＳ Ｐゴシック" pitchFamily="-109" charset="-128"/>
              </a:rPr>
              <a:t>may use the overall access control system described in Chapter 4 to determine</a:t>
            </a:r>
          </a:p>
          <a:p>
            <a:pPr eaLnBrk="1" hangingPunct="1"/>
            <a:r>
              <a:rPr lang="en-US" b="0" dirty="0" smtClean="0">
                <a:latin typeface="Arial" pitchFamily="-109" charset="0"/>
                <a:ea typeface="ＭＳ Ｐゴシック" pitchFamily="-109" charset="-128"/>
                <a:cs typeface="ＭＳ Ｐゴシック" pitchFamily="-109" charset="-128"/>
              </a:rPr>
              <a:t>whether a user may have access to the database as a whole. For users who are</a:t>
            </a:r>
          </a:p>
          <a:p>
            <a:pPr eaLnBrk="1" hangingPunct="1"/>
            <a:r>
              <a:rPr lang="en-US" b="0" dirty="0" smtClean="0">
                <a:latin typeface="Arial" pitchFamily="-109" charset="0"/>
                <a:ea typeface="ＭＳ Ｐゴシック" pitchFamily="-109" charset="-128"/>
                <a:cs typeface="ＭＳ Ｐゴシック" pitchFamily="-109" charset="-128"/>
              </a:rPr>
              <a:t>authenticated and granted access to the database, a database access control system</a:t>
            </a:r>
          </a:p>
          <a:p>
            <a:pPr eaLnBrk="1" hangingPunct="1"/>
            <a:r>
              <a:rPr lang="en-US" b="0" dirty="0" smtClean="0">
                <a:latin typeface="Arial" pitchFamily="-109" charset="0"/>
                <a:ea typeface="ＭＳ Ｐゴシック" pitchFamily="-109" charset="-128"/>
                <a:cs typeface="ＭＳ Ｐゴシック" pitchFamily="-109" charset="-128"/>
              </a:rPr>
              <a:t>provides a specific capability that controls access to portions of the database.</a:t>
            </a:r>
          </a:p>
          <a:p>
            <a:pPr eaLnBrk="1" hangingPunct="1"/>
            <a:endParaRPr lang="en-US" b="0" dirty="0" smtClean="0">
              <a:latin typeface="Arial" pitchFamily="-109" charset="0"/>
              <a:ea typeface="ＭＳ Ｐゴシック" pitchFamily="-109" charset="-128"/>
              <a:cs typeface="ＭＳ Ｐゴシック" pitchFamily="-109" charset="-128"/>
            </a:endParaRPr>
          </a:p>
          <a:p>
            <a:pPr eaLnBrk="1" hangingPunct="1"/>
            <a:r>
              <a:rPr lang="en-US" b="0" dirty="0" smtClean="0">
                <a:latin typeface="Arial" pitchFamily="-109" charset="0"/>
                <a:ea typeface="ＭＳ Ｐゴシック" pitchFamily="-109" charset="-128"/>
                <a:cs typeface="ＭＳ Ｐゴシック" pitchFamily="-109" charset="-128"/>
              </a:rPr>
              <a:t>Commercial and open-source DBMSs provide discretionary or role-based</a:t>
            </a:r>
          </a:p>
          <a:p>
            <a:pPr eaLnBrk="1" hangingPunct="1"/>
            <a:r>
              <a:rPr lang="en-US" b="0" dirty="0" smtClean="0">
                <a:latin typeface="Arial" pitchFamily="-109" charset="0"/>
                <a:ea typeface="ＭＳ Ｐゴシック" pitchFamily="-109" charset="-128"/>
                <a:cs typeface="ＭＳ Ｐゴシック" pitchFamily="-109" charset="-128"/>
              </a:rPr>
              <a:t>access control. We defer a discussion of mandatory access control considerations</a:t>
            </a:r>
          </a:p>
          <a:p>
            <a:r>
              <a:rPr lang="en-US" b="0" dirty="0" smtClean="0">
                <a:latin typeface="Arial" pitchFamily="-109" charset="0"/>
                <a:ea typeface="ＭＳ Ｐゴシック" pitchFamily="-109" charset="-128"/>
                <a:cs typeface="ＭＳ Ｐゴシック" pitchFamily="-109" charset="-128"/>
              </a:rPr>
              <a:t>to Chapter 13 . Typically, a DBMS can support a range of administrative policies,</a:t>
            </a:r>
          </a:p>
          <a:p>
            <a:r>
              <a:rPr lang="en-US" b="0" dirty="0" smtClean="0">
                <a:latin typeface="Arial" pitchFamily="-109" charset="0"/>
                <a:ea typeface="ＭＳ Ｐゴシック" pitchFamily="-109" charset="-128"/>
                <a:cs typeface="ＭＳ Ｐゴシック" pitchFamily="-109" charset="-128"/>
              </a:rPr>
              <a:t>including the following:</a:t>
            </a:r>
          </a:p>
          <a:p>
            <a:endParaRPr lang="en-US" b="0" dirty="0" smtClean="0">
              <a:latin typeface="Arial" pitchFamily="-109" charset="0"/>
              <a:ea typeface="ＭＳ Ｐゴシック" pitchFamily="-109" charset="-128"/>
              <a:cs typeface="ＭＳ Ｐゴシック" pitchFamily="-109" charset="-128"/>
            </a:endParaRPr>
          </a:p>
          <a:p>
            <a:r>
              <a:rPr lang="en-US" b="0" dirty="0" smtClean="0">
                <a:latin typeface="Arial" pitchFamily="-109" charset="0"/>
                <a:ea typeface="ＭＳ Ｐゴシック" pitchFamily="-109" charset="-128"/>
                <a:cs typeface="ＭＳ Ｐゴシック" pitchFamily="-109" charset="-128"/>
              </a:rPr>
              <a:t>• Centralized administration: A small number of privileged users may grant and</a:t>
            </a:r>
          </a:p>
          <a:p>
            <a:r>
              <a:rPr lang="en-US" b="0" dirty="0" smtClean="0">
                <a:latin typeface="Arial" pitchFamily="-109" charset="0"/>
                <a:ea typeface="ＭＳ Ｐゴシック" pitchFamily="-109" charset="-128"/>
                <a:cs typeface="ＭＳ Ｐゴシック" pitchFamily="-109" charset="-128"/>
              </a:rPr>
              <a:t>revoke access rights.</a:t>
            </a:r>
          </a:p>
          <a:p>
            <a:endParaRPr lang="en-US" b="0" dirty="0" smtClean="0">
              <a:latin typeface="Arial" pitchFamily="-109" charset="0"/>
              <a:ea typeface="ＭＳ Ｐゴシック" pitchFamily="-109" charset="-128"/>
              <a:cs typeface="ＭＳ Ｐゴシック" pitchFamily="-109" charset="-128"/>
            </a:endParaRPr>
          </a:p>
          <a:p>
            <a:r>
              <a:rPr lang="en-US" b="0" dirty="0" smtClean="0">
                <a:latin typeface="Arial" pitchFamily="-109" charset="0"/>
                <a:ea typeface="ＭＳ Ｐゴシック" pitchFamily="-109" charset="-128"/>
                <a:cs typeface="ＭＳ Ｐゴシック" pitchFamily="-109" charset="-128"/>
              </a:rPr>
              <a:t>• Ownership-based administration: The owner (creator) of a table may grant</a:t>
            </a:r>
          </a:p>
          <a:p>
            <a:r>
              <a:rPr lang="en-US" b="0" dirty="0" smtClean="0">
                <a:latin typeface="Arial" pitchFamily="-109" charset="0"/>
                <a:ea typeface="ＭＳ Ｐゴシック" pitchFamily="-109" charset="-128"/>
                <a:cs typeface="ＭＳ Ｐゴシック" pitchFamily="-109" charset="-128"/>
              </a:rPr>
              <a:t>and revoke access rights to the table.</a:t>
            </a:r>
          </a:p>
          <a:p>
            <a:endParaRPr lang="en-US" b="0" dirty="0" smtClean="0">
              <a:latin typeface="Arial" pitchFamily="-109" charset="0"/>
              <a:ea typeface="ＭＳ Ｐゴシック" pitchFamily="-109" charset="-128"/>
              <a:cs typeface="ＭＳ Ｐゴシック" pitchFamily="-109" charset="-128"/>
            </a:endParaRPr>
          </a:p>
          <a:p>
            <a:r>
              <a:rPr lang="en-US" b="0" dirty="0" smtClean="0">
                <a:latin typeface="Arial" pitchFamily="-109" charset="0"/>
                <a:ea typeface="ＭＳ Ｐゴシック" pitchFamily="-109" charset="-128"/>
                <a:cs typeface="ＭＳ Ｐゴシック" pitchFamily="-109" charset="-128"/>
              </a:rPr>
              <a:t>• Decentralized administration: In addition to granting and revoking access rights</a:t>
            </a:r>
          </a:p>
          <a:p>
            <a:r>
              <a:rPr lang="en-US" b="0" dirty="0" smtClean="0">
                <a:latin typeface="Arial" pitchFamily="-109" charset="0"/>
                <a:ea typeface="ＭＳ Ｐゴシック" pitchFamily="-109" charset="-128"/>
                <a:cs typeface="ＭＳ Ｐゴシック" pitchFamily="-109" charset="-128"/>
              </a:rPr>
              <a:t>to a table, the owner of the table may grant and revoke authorization rights to</a:t>
            </a:r>
          </a:p>
          <a:p>
            <a:r>
              <a:rPr lang="en-US" b="0" dirty="0" smtClean="0">
                <a:latin typeface="Arial" pitchFamily="-109" charset="0"/>
                <a:ea typeface="ＭＳ Ｐゴシック" pitchFamily="-109" charset="-128"/>
                <a:cs typeface="ＭＳ Ｐゴシック" pitchFamily="-109" charset="-128"/>
              </a:rPr>
              <a:t>other users, allowing them to grant and revoke access rights to the table.</a:t>
            </a:r>
          </a:p>
          <a:p>
            <a:endParaRPr lang="en-US" b="0" dirty="0" smtClean="0">
              <a:latin typeface="Arial" pitchFamily="-109" charset="0"/>
              <a:ea typeface="ＭＳ Ｐゴシック" pitchFamily="-109" charset="-128"/>
              <a:cs typeface="ＭＳ Ｐゴシック" pitchFamily="-109" charset="-128"/>
            </a:endParaRPr>
          </a:p>
          <a:p>
            <a:r>
              <a:rPr lang="en-US" b="0" dirty="0" smtClean="0">
                <a:latin typeface="Arial" pitchFamily="-109" charset="0"/>
                <a:ea typeface="ＭＳ Ｐゴシック" pitchFamily="-109" charset="-128"/>
                <a:cs typeface="ＭＳ Ｐゴシック" pitchFamily="-109" charset="-128"/>
              </a:rPr>
              <a:t>As with any access control system, a database access control system distinguishes</a:t>
            </a:r>
          </a:p>
          <a:p>
            <a:r>
              <a:rPr lang="en-US" b="0" dirty="0" smtClean="0">
                <a:latin typeface="Arial" pitchFamily="-109" charset="0"/>
                <a:ea typeface="ＭＳ Ｐゴシック" pitchFamily="-109" charset="-128"/>
                <a:cs typeface="ＭＳ Ｐゴシック" pitchFamily="-109" charset="-128"/>
              </a:rPr>
              <a:t>different access rights, including create, insert, delete, update, read, and write. Some</a:t>
            </a:r>
          </a:p>
          <a:p>
            <a:r>
              <a:rPr lang="en-US" b="0" dirty="0" smtClean="0">
                <a:latin typeface="Arial" pitchFamily="-109" charset="0"/>
                <a:ea typeface="ＭＳ Ｐゴシック" pitchFamily="-109" charset="-128"/>
                <a:cs typeface="ＭＳ Ｐゴシック" pitchFamily="-109" charset="-128"/>
              </a:rPr>
              <a:t>DBMSs provide considerable control over the granularity of access rights. Access</a:t>
            </a:r>
          </a:p>
          <a:p>
            <a:r>
              <a:rPr lang="en-US" b="0" dirty="0" smtClean="0">
                <a:latin typeface="Arial" pitchFamily="-109" charset="0"/>
                <a:ea typeface="ＭＳ Ｐゴシック" pitchFamily="-109" charset="-128"/>
                <a:cs typeface="ＭＳ Ｐゴシック" pitchFamily="-109" charset="-128"/>
              </a:rPr>
              <a:t>rights can be to the entire database, to individual tables, or to selected rows or columns</a:t>
            </a:r>
          </a:p>
          <a:p>
            <a:r>
              <a:rPr lang="en-US" b="0" dirty="0" smtClean="0">
                <a:latin typeface="Arial" pitchFamily="-109" charset="0"/>
                <a:ea typeface="ＭＳ Ｐゴシック" pitchFamily="-109" charset="-128"/>
                <a:cs typeface="ＭＳ Ｐゴシック" pitchFamily="-109" charset="-128"/>
              </a:rPr>
              <a:t>within a table. Access rights can be determined based on the contents of a table entry.</a:t>
            </a:r>
          </a:p>
          <a:p>
            <a:r>
              <a:rPr lang="en-US" b="0" dirty="0" smtClean="0">
                <a:latin typeface="Arial" pitchFamily="-109" charset="0"/>
                <a:ea typeface="ＭＳ Ｐゴシック" pitchFamily="-109" charset="-128"/>
                <a:cs typeface="ＭＳ Ｐゴシック" pitchFamily="-109" charset="-128"/>
              </a:rPr>
              <a:t>For example, in a personnel database, some users may be limited to seeing salary</a:t>
            </a:r>
          </a:p>
          <a:p>
            <a:r>
              <a:rPr lang="en-US" b="0" dirty="0" smtClean="0">
                <a:latin typeface="Arial" pitchFamily="-109" charset="0"/>
                <a:ea typeface="ＭＳ Ｐゴシック" pitchFamily="-109" charset="-128"/>
                <a:cs typeface="ＭＳ Ｐゴシック" pitchFamily="-109" charset="-128"/>
              </a:rPr>
              <a:t>information only up to a certain maximum value. And a department manager may</a:t>
            </a:r>
          </a:p>
          <a:p>
            <a:r>
              <a:rPr lang="en-US" b="0" dirty="0" smtClean="0">
                <a:latin typeface="Arial" pitchFamily="-109" charset="0"/>
                <a:ea typeface="ＭＳ Ｐゴシック" pitchFamily="-109" charset="-128"/>
                <a:cs typeface="ＭＳ Ｐゴシック" pitchFamily="-109" charset="-128"/>
              </a:rPr>
              <a:t>only be allowed to view salary information for employees in his or her department.</a:t>
            </a:r>
          </a:p>
          <a:p>
            <a:pPr eaLnBrk="1" hangingPunct="1"/>
            <a:endParaRPr lang="en-US" b="0" dirty="0" smtClean="0">
              <a:latin typeface="Arial"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0256491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747C0D2D-7D33-9045-89D9-D9FBD7DBBB98}" type="slidenum">
              <a:rPr lang="en-AU">
                <a:latin typeface="Arial" pitchFamily="-109" charset="0"/>
              </a:rPr>
              <a:pPr/>
              <a:t>48</a:t>
            </a:fld>
            <a:endParaRPr lang="en-AU">
              <a:latin typeface="Arial" pitchFamily="-109"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r>
              <a:rPr lang="en-US" dirty="0" smtClean="0">
                <a:latin typeface="Arial" pitchFamily="-109" charset="0"/>
                <a:ea typeface="ＭＳ Ｐゴシック" pitchFamily="-109" charset="-128"/>
                <a:cs typeface="ＭＳ Ｐゴシック" pitchFamily="-109" charset="-128"/>
              </a:rPr>
              <a:t>SQL provides two commands for managing access rights, GRANT and REVOKE.</a:t>
            </a:r>
          </a:p>
          <a:p>
            <a:r>
              <a:rPr lang="en-US" dirty="0" smtClean="0">
                <a:latin typeface="Arial" pitchFamily="-109" charset="0"/>
                <a:ea typeface="ＭＳ Ｐゴシック" pitchFamily="-109" charset="-128"/>
                <a:cs typeface="ＭＳ Ｐゴシック" pitchFamily="-109" charset="-128"/>
              </a:rPr>
              <a:t>For different versions of SQL, the syntax is slightly different. In general terms, the</a:t>
            </a:r>
          </a:p>
          <a:p>
            <a:r>
              <a:rPr lang="en-US" dirty="0" smtClean="0">
                <a:latin typeface="Arial" pitchFamily="-109" charset="0"/>
                <a:ea typeface="ＭＳ Ｐゴシック" pitchFamily="-109" charset="-128"/>
                <a:cs typeface="ＭＳ Ｐゴシック" pitchFamily="-109" charset="-128"/>
              </a:rPr>
              <a:t>GRANT command has the following syntax: </a:t>
            </a:r>
          </a:p>
          <a:p>
            <a:endParaRPr lang="en-US" dirty="0" smtClean="0">
              <a:latin typeface="Arial" pitchFamily="-109" charset="0"/>
              <a:ea typeface="ＭＳ Ｐゴシック" pitchFamily="-109" charset="-128"/>
              <a:cs typeface="ＭＳ Ｐゴシック" pitchFamily="-109" charset="-128"/>
            </a:endParaRPr>
          </a:p>
          <a:p>
            <a:r>
              <a:rPr lang="en-US" dirty="0" smtClean="0">
                <a:latin typeface="Arial" pitchFamily="-109" charset="0"/>
                <a:ea typeface="ＭＳ Ｐゴシック" pitchFamily="-109" charset="-128"/>
                <a:cs typeface="ＭＳ Ｐゴシック" pitchFamily="-109" charset="-128"/>
              </a:rPr>
              <a:t>GRANT { privileges | role }</a:t>
            </a:r>
          </a:p>
          <a:p>
            <a:r>
              <a:rPr lang="en-US" dirty="0" smtClean="0">
                <a:latin typeface="Arial" pitchFamily="-109" charset="0"/>
                <a:ea typeface="ＭＳ Ｐゴシック" pitchFamily="-109" charset="-128"/>
                <a:cs typeface="ＭＳ Ｐゴシック" pitchFamily="-109" charset="-128"/>
              </a:rPr>
              <a:t>[ON table]</a:t>
            </a:r>
          </a:p>
          <a:p>
            <a:r>
              <a:rPr lang="en-US" dirty="0" smtClean="0">
                <a:latin typeface="Arial" pitchFamily="-109" charset="0"/>
                <a:ea typeface="ＭＳ Ｐゴシック" pitchFamily="-109" charset="-128"/>
                <a:cs typeface="ＭＳ Ｐゴシック" pitchFamily="-109" charset="-128"/>
              </a:rPr>
              <a:t>TO { user | role | PUBLIC }</a:t>
            </a:r>
          </a:p>
          <a:p>
            <a:r>
              <a:rPr lang="en-US" dirty="0" smtClean="0">
                <a:latin typeface="Arial" pitchFamily="-109" charset="0"/>
                <a:ea typeface="ＭＳ Ｐゴシック" pitchFamily="-109" charset="-128"/>
                <a:cs typeface="ＭＳ Ｐゴシック" pitchFamily="-109" charset="-128"/>
              </a:rPr>
              <a:t>[IDENTIFIED BY password]</a:t>
            </a:r>
          </a:p>
          <a:p>
            <a:r>
              <a:rPr lang="en-US" dirty="0" smtClean="0">
                <a:latin typeface="Arial" pitchFamily="-109" charset="0"/>
                <a:ea typeface="ＭＳ Ｐゴシック" pitchFamily="-109" charset="-128"/>
                <a:cs typeface="ＭＳ Ｐゴシック" pitchFamily="-109" charset="-128"/>
              </a:rPr>
              <a:t>[WITH GRANT OPTION]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This command can be used to grant one or more access rights or can be used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assign a user to a role. For access rights, the command can optionally specify that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it applies only to a specified table. The TO clause specifies the user or role to which</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rights are granted. A PUBLIC value indicates that any user has the specified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access rights. The optional IDENTIFIED BY clause specifies a password that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must be used to revoke the access rights of this GRANT command. The GRANT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OPTION indicates that the grantee can grant this access right to other users, with 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without the grant option.</a:t>
            </a:r>
            <a:endParaRPr lang="en-US" dirty="0" smtClean="0">
              <a:latin typeface="Arial" pitchFamily="-109" charset="0"/>
              <a:ea typeface="ＭＳ Ｐゴシック" pitchFamily="-109" charset="-128"/>
              <a:cs typeface="ＭＳ Ｐゴシック" pitchFamily="-109" charset="-128"/>
            </a:endParaRPr>
          </a:p>
          <a:p>
            <a:endParaRPr lang="en-US" dirty="0" smtClean="0">
              <a:latin typeface="Arial" pitchFamily="-109" charset="0"/>
              <a:ea typeface="ＭＳ Ｐゴシック" pitchFamily="-109" charset="-128"/>
              <a:cs typeface="ＭＳ Ｐゴシック" pitchFamily="-109" charset="-128"/>
            </a:endParaRPr>
          </a:p>
          <a:p>
            <a:r>
              <a:rPr lang="en-US" dirty="0" smtClean="0">
                <a:latin typeface="Arial" pitchFamily="-109" charset="0"/>
                <a:ea typeface="ＭＳ Ｐゴシック" pitchFamily="-109" charset="-128"/>
                <a:cs typeface="ＭＳ Ｐゴシック" pitchFamily="-109" charset="-128"/>
              </a:rPr>
              <a:t>As a simple example, consider the following statement.</a:t>
            </a:r>
          </a:p>
          <a:p>
            <a:endParaRPr lang="en-US" dirty="0" smtClean="0">
              <a:latin typeface="Arial" pitchFamily="-109" charset="0"/>
              <a:ea typeface="ＭＳ Ｐゴシック" pitchFamily="-109" charset="-128"/>
              <a:cs typeface="ＭＳ Ｐゴシック" pitchFamily="-109" charset="-128"/>
            </a:endParaRPr>
          </a:p>
          <a:p>
            <a:r>
              <a:rPr lang="en-US" dirty="0" smtClean="0">
                <a:latin typeface="Arial" pitchFamily="-109" charset="0"/>
                <a:ea typeface="ＭＳ Ｐゴシック" pitchFamily="-109" charset="-128"/>
                <a:cs typeface="ＭＳ Ｐゴシック" pitchFamily="-109" charset="-128"/>
              </a:rPr>
              <a:t>GRANT SELECT ON ANY TABLE TO </a:t>
            </a:r>
            <a:r>
              <a:rPr lang="en-US" dirty="0" err="1" smtClean="0">
                <a:latin typeface="Arial" pitchFamily="-109" charset="0"/>
                <a:ea typeface="ＭＳ Ｐゴシック" pitchFamily="-109" charset="-128"/>
                <a:cs typeface="ＭＳ Ｐゴシック" pitchFamily="-109" charset="-128"/>
              </a:rPr>
              <a:t>ricflair</a:t>
            </a:r>
            <a:endParaRPr lang="en-US" dirty="0" smtClean="0">
              <a:latin typeface="Arial" pitchFamily="-109" charset="0"/>
              <a:ea typeface="ＭＳ Ｐゴシック" pitchFamily="-109" charset="-128"/>
              <a:cs typeface="ＭＳ Ｐゴシック" pitchFamily="-109" charset="-128"/>
            </a:endParaRPr>
          </a:p>
          <a:p>
            <a:r>
              <a:rPr lang="en-US" dirty="0" smtClean="0">
                <a:latin typeface="Arial" pitchFamily="-109" charset="0"/>
                <a:ea typeface="ＭＳ Ｐゴシック" pitchFamily="-109" charset="-128"/>
                <a:cs typeface="ＭＳ Ｐゴシック" pitchFamily="-109" charset="-128"/>
              </a:rPr>
              <a:t>This statement enables user </a:t>
            </a:r>
            <a:r>
              <a:rPr lang="en-US" dirty="0" err="1" smtClean="0">
                <a:latin typeface="Arial" pitchFamily="-109" charset="0"/>
                <a:ea typeface="ＭＳ Ｐゴシック" pitchFamily="-109" charset="-128"/>
                <a:cs typeface="ＭＳ Ｐゴシック" pitchFamily="-109" charset="-128"/>
              </a:rPr>
              <a:t>ricflair</a:t>
            </a:r>
            <a:r>
              <a:rPr lang="en-US" dirty="0" smtClean="0">
                <a:latin typeface="Arial" pitchFamily="-109" charset="0"/>
                <a:ea typeface="ＭＳ Ｐゴシック" pitchFamily="-109" charset="-128"/>
                <a:cs typeface="ＭＳ Ｐゴシック" pitchFamily="-109" charset="-128"/>
              </a:rPr>
              <a:t> to query any table in the database.</a:t>
            </a:r>
          </a:p>
          <a:p>
            <a:r>
              <a:rPr lang="en-US" dirty="0" smtClean="0">
                <a:latin typeface="Arial" pitchFamily="-109" charset="0"/>
                <a:ea typeface="ＭＳ Ｐゴシック" pitchFamily="-109" charset="-128"/>
                <a:cs typeface="ＭＳ Ｐゴシック" pitchFamily="-109" charset="-128"/>
              </a:rPr>
              <a:t>Different implementations of SQL provide different ranges of access rights.</a:t>
            </a:r>
          </a:p>
          <a:p>
            <a:endParaRPr lang="en-US" dirty="0" smtClean="0">
              <a:latin typeface="Arial" pitchFamily="-109" charset="0"/>
              <a:ea typeface="ＭＳ Ｐゴシック" pitchFamily="-109" charset="-128"/>
              <a:cs typeface="ＭＳ Ｐゴシック" pitchFamily="-109" charset="-128"/>
            </a:endParaRPr>
          </a:p>
          <a:p>
            <a:r>
              <a:rPr lang="en-US" dirty="0" smtClean="0">
                <a:latin typeface="Arial" pitchFamily="-109" charset="0"/>
                <a:ea typeface="ＭＳ Ｐゴシック" pitchFamily="-109" charset="-128"/>
                <a:cs typeface="ＭＳ Ｐゴシック" pitchFamily="-109" charset="-128"/>
              </a:rPr>
              <a:t>The following is a typical list:</a:t>
            </a:r>
          </a:p>
          <a:p>
            <a:endParaRPr lang="en-US" dirty="0" smtClean="0">
              <a:latin typeface="Arial" pitchFamily="-109" charset="0"/>
              <a:ea typeface="ＭＳ Ｐゴシック" pitchFamily="-109" charset="-128"/>
              <a:cs typeface="ＭＳ Ｐゴシック" pitchFamily="-109" charset="-128"/>
            </a:endParaRPr>
          </a:p>
          <a:p>
            <a:r>
              <a:rPr lang="en-US" dirty="0" smtClean="0">
                <a:latin typeface="Arial" pitchFamily="-109" charset="0"/>
                <a:ea typeface="ＭＳ Ｐゴシック" pitchFamily="-109" charset="-128"/>
                <a:cs typeface="ＭＳ Ｐゴシック" pitchFamily="-109" charset="-128"/>
              </a:rPr>
              <a:t>• Select: Grantee may read entire database; individual tables; or specific</a:t>
            </a:r>
          </a:p>
          <a:p>
            <a:r>
              <a:rPr lang="en-US" dirty="0" smtClean="0">
                <a:latin typeface="Arial" pitchFamily="-109" charset="0"/>
                <a:ea typeface="ＭＳ Ｐゴシック" pitchFamily="-109" charset="-128"/>
                <a:cs typeface="ＭＳ Ｐゴシック" pitchFamily="-109" charset="-128"/>
              </a:rPr>
              <a:t>columns in a table.</a:t>
            </a:r>
          </a:p>
          <a:p>
            <a:endParaRPr lang="en-US" dirty="0" smtClean="0">
              <a:latin typeface="Arial" pitchFamily="-109" charset="0"/>
              <a:ea typeface="ＭＳ Ｐゴシック" pitchFamily="-109" charset="-128"/>
              <a:cs typeface="ＭＳ Ｐゴシック" pitchFamily="-109" charset="-128"/>
            </a:endParaRPr>
          </a:p>
          <a:p>
            <a:r>
              <a:rPr lang="en-US" dirty="0" smtClean="0">
                <a:latin typeface="Arial" pitchFamily="-109" charset="0"/>
                <a:ea typeface="ＭＳ Ｐゴシック" pitchFamily="-109" charset="-128"/>
                <a:cs typeface="ＭＳ Ｐゴシック" pitchFamily="-109" charset="-128"/>
              </a:rPr>
              <a:t>• Insert: Grantee may insert rows in a table; or insert rows with values for specific</a:t>
            </a:r>
          </a:p>
          <a:p>
            <a:r>
              <a:rPr lang="en-US" dirty="0" smtClean="0">
                <a:latin typeface="Arial" pitchFamily="-109" charset="0"/>
                <a:ea typeface="ＭＳ Ｐゴシック" pitchFamily="-109" charset="-128"/>
                <a:cs typeface="ＭＳ Ｐゴシック" pitchFamily="-109" charset="-128"/>
              </a:rPr>
              <a:t>columns in a table.</a:t>
            </a:r>
          </a:p>
          <a:p>
            <a:endParaRPr lang="en-US" dirty="0" smtClean="0">
              <a:latin typeface="Arial" pitchFamily="-109" charset="0"/>
              <a:ea typeface="ＭＳ Ｐゴシック" pitchFamily="-109" charset="-128"/>
              <a:cs typeface="ＭＳ Ｐゴシック" pitchFamily="-109" charset="-128"/>
            </a:endParaRPr>
          </a:p>
          <a:p>
            <a:r>
              <a:rPr lang="en-US" dirty="0" smtClean="0">
                <a:latin typeface="Arial" pitchFamily="-109" charset="0"/>
                <a:ea typeface="ＭＳ Ｐゴシック" pitchFamily="-109" charset="-128"/>
                <a:cs typeface="ＭＳ Ｐゴシック" pitchFamily="-109" charset="-128"/>
              </a:rPr>
              <a:t>• Update: Semantics is similar to INSERT.</a:t>
            </a:r>
          </a:p>
          <a:p>
            <a:endParaRPr lang="en-US" dirty="0" smtClean="0">
              <a:latin typeface="Arial" pitchFamily="-109" charset="0"/>
              <a:ea typeface="ＭＳ Ｐゴシック" pitchFamily="-109" charset="-128"/>
              <a:cs typeface="ＭＳ Ｐゴシック" pitchFamily="-109" charset="-128"/>
            </a:endParaRPr>
          </a:p>
          <a:p>
            <a:r>
              <a:rPr lang="en-US" dirty="0" smtClean="0">
                <a:latin typeface="Arial" pitchFamily="-109" charset="0"/>
                <a:ea typeface="ＭＳ Ｐゴシック" pitchFamily="-109" charset="-128"/>
                <a:cs typeface="ＭＳ Ｐゴシック" pitchFamily="-109" charset="-128"/>
              </a:rPr>
              <a:t>• Delete: Grantee may delete rows from a table.</a:t>
            </a:r>
          </a:p>
          <a:p>
            <a:endParaRPr lang="en-US" dirty="0" smtClean="0">
              <a:latin typeface="Arial" pitchFamily="-109" charset="0"/>
              <a:ea typeface="ＭＳ Ｐゴシック" pitchFamily="-109" charset="-128"/>
              <a:cs typeface="ＭＳ Ｐゴシック" pitchFamily="-109" charset="-128"/>
            </a:endParaRPr>
          </a:p>
          <a:p>
            <a:r>
              <a:rPr lang="en-US" dirty="0" smtClean="0">
                <a:latin typeface="Arial" pitchFamily="-109" charset="0"/>
                <a:ea typeface="ＭＳ Ｐゴシック" pitchFamily="-109" charset="-128"/>
                <a:cs typeface="ＭＳ Ｐゴシック" pitchFamily="-109" charset="-128"/>
              </a:rPr>
              <a:t>• References: Grantee is allowed to define foreign keys in another table that</a:t>
            </a:r>
          </a:p>
          <a:p>
            <a:r>
              <a:rPr lang="en-US" dirty="0" smtClean="0">
                <a:latin typeface="Arial" pitchFamily="-109" charset="0"/>
                <a:ea typeface="ＭＳ Ｐゴシック" pitchFamily="-109" charset="-128"/>
                <a:cs typeface="ＭＳ Ｐゴシック" pitchFamily="-109" charset="-128"/>
              </a:rPr>
              <a:t>refer to the specified columns.</a:t>
            </a:r>
          </a:p>
          <a:p>
            <a:endParaRPr lang="en-US" dirty="0" smtClean="0">
              <a:latin typeface="Arial" pitchFamily="-109" charset="0"/>
              <a:ea typeface="ＭＳ Ｐゴシック" pitchFamily="-109" charset="-128"/>
              <a:cs typeface="ＭＳ Ｐゴシック" pitchFamily="-109" charset="-128"/>
            </a:endParaRPr>
          </a:p>
          <a:p>
            <a:r>
              <a:rPr lang="en-US" dirty="0" smtClean="0">
                <a:latin typeface="Arial" pitchFamily="-109" charset="0"/>
                <a:ea typeface="ＭＳ Ｐゴシック" pitchFamily="-109" charset="-128"/>
                <a:cs typeface="ＭＳ Ｐゴシック" pitchFamily="-109" charset="-128"/>
              </a:rPr>
              <a:t>The REVOKE command has the following syntax:</a:t>
            </a:r>
          </a:p>
          <a:p>
            <a:endParaRPr lang="en-US" dirty="0" smtClean="0">
              <a:latin typeface="Arial" pitchFamily="-109" charset="0"/>
              <a:ea typeface="ＭＳ Ｐゴシック" pitchFamily="-109" charset="-128"/>
              <a:cs typeface="ＭＳ Ｐゴシック" pitchFamily="-109" charset="-128"/>
            </a:endParaRPr>
          </a:p>
          <a:p>
            <a:r>
              <a:rPr lang="en-US" dirty="0" smtClean="0">
                <a:latin typeface="Arial" pitchFamily="-109" charset="0"/>
                <a:ea typeface="ＭＳ Ｐゴシック" pitchFamily="-109" charset="-128"/>
                <a:cs typeface="ＭＳ Ｐゴシック" pitchFamily="-109" charset="-128"/>
              </a:rPr>
              <a:t>REVOKE { privileges | role }</a:t>
            </a:r>
          </a:p>
          <a:p>
            <a:r>
              <a:rPr lang="en-US" dirty="0" smtClean="0">
                <a:latin typeface="Arial" pitchFamily="-109" charset="0"/>
                <a:ea typeface="ＭＳ Ｐゴシック" pitchFamily="-109" charset="-128"/>
                <a:cs typeface="ＭＳ Ｐゴシック" pitchFamily="-109" charset="-128"/>
              </a:rPr>
              <a:t>[ON table]</a:t>
            </a:r>
          </a:p>
          <a:p>
            <a:r>
              <a:rPr lang="en-US" dirty="0" smtClean="0">
                <a:latin typeface="Arial" pitchFamily="-109" charset="0"/>
                <a:ea typeface="ＭＳ Ｐゴシック" pitchFamily="-109" charset="-128"/>
                <a:cs typeface="ＭＳ Ｐゴシック" pitchFamily="-109" charset="-128"/>
              </a:rPr>
              <a:t>FROM { user | role | PUBLIC }</a:t>
            </a:r>
          </a:p>
          <a:p>
            <a:r>
              <a:rPr lang="en-US" dirty="0" smtClean="0">
                <a:latin typeface="Arial" pitchFamily="-109" charset="0"/>
                <a:ea typeface="ＭＳ Ｐゴシック" pitchFamily="-109" charset="-128"/>
                <a:cs typeface="ＭＳ Ｐゴシック" pitchFamily="-109" charset="-128"/>
              </a:rPr>
              <a:t>Thus, the following statement revokes the access rights of the preceding example:</a:t>
            </a:r>
          </a:p>
          <a:p>
            <a:r>
              <a:rPr lang="en-US" dirty="0" smtClean="0">
                <a:latin typeface="Arial" pitchFamily="-109" charset="0"/>
                <a:ea typeface="ＭＳ Ｐゴシック" pitchFamily="-109" charset="-128"/>
                <a:cs typeface="ＭＳ Ｐゴシック" pitchFamily="-109" charset="-128"/>
              </a:rPr>
              <a:t>REVOKE SELECT ON ANY TABLE FROM </a:t>
            </a:r>
            <a:r>
              <a:rPr lang="en-US" dirty="0" err="1" smtClean="0">
                <a:latin typeface="Arial" pitchFamily="-109" charset="0"/>
                <a:ea typeface="ＭＳ Ｐゴシック" pitchFamily="-109" charset="-128"/>
                <a:cs typeface="ＭＳ Ｐゴシック" pitchFamily="-109" charset="-128"/>
              </a:rPr>
              <a:t>ricflair</a:t>
            </a:r>
            <a:endParaRPr lang="en-US" dirty="0" smtClean="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30483697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B65EA6F3-B750-4B4B-BEC3-76BE26787FE0}" type="slidenum">
              <a:rPr lang="en-AU">
                <a:latin typeface="Arial" pitchFamily="-109" charset="0"/>
              </a:rPr>
              <a:pPr/>
              <a:t>49</a:t>
            </a:fld>
            <a:endParaRPr lang="en-AU">
              <a:latin typeface="Arial" pitchFamily="-109" charset="0"/>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r>
              <a:rPr lang="en-US" dirty="0" smtClean="0">
                <a:latin typeface="Arial" pitchFamily="-109" charset="0"/>
                <a:ea typeface="ＭＳ Ｐゴシック" pitchFamily="-109" charset="-128"/>
                <a:cs typeface="ＭＳ Ｐゴシック" pitchFamily="-109" charset="-128"/>
              </a:rPr>
              <a:t>The grant option enables an access right to cascade through a number of </a:t>
            </a:r>
            <a:r>
              <a:rPr lang="en-US" dirty="0" err="1" smtClean="0">
                <a:latin typeface="Arial" pitchFamily="-109" charset="0"/>
                <a:ea typeface="ＭＳ Ｐゴシック" pitchFamily="-109" charset="-128"/>
                <a:cs typeface="ＭＳ Ｐゴシック" pitchFamily="-109" charset="-128"/>
              </a:rPr>
              <a:t>users.We</a:t>
            </a:r>
            <a:endParaRPr lang="en-US" dirty="0" smtClean="0">
              <a:latin typeface="Arial" pitchFamily="-109" charset="0"/>
              <a:ea typeface="ＭＳ Ｐゴシック" pitchFamily="-109" charset="-128"/>
              <a:cs typeface="ＭＳ Ｐゴシック" pitchFamily="-109" charset="-128"/>
            </a:endParaRPr>
          </a:p>
          <a:p>
            <a:r>
              <a:rPr lang="en-US" dirty="0" smtClean="0">
                <a:latin typeface="Arial" pitchFamily="-109" charset="0"/>
                <a:ea typeface="ＭＳ Ｐゴシック" pitchFamily="-109" charset="-128"/>
                <a:cs typeface="ＭＳ Ｐゴシック" pitchFamily="-109" charset="-128"/>
              </a:rPr>
              <a:t>consider a specific access right and illustrate the cascade phenomenon in Figure 5.4 .</a:t>
            </a:r>
          </a:p>
          <a:p>
            <a:r>
              <a:rPr lang="en-US" dirty="0" smtClean="0">
                <a:latin typeface="Arial" pitchFamily="-109" charset="0"/>
                <a:ea typeface="ＭＳ Ｐゴシック" pitchFamily="-109" charset="-128"/>
                <a:cs typeface="ＭＳ Ｐゴシック" pitchFamily="-109" charset="-128"/>
              </a:rPr>
              <a:t>The figure indicates that Ann grants the access right to Bob at time </a:t>
            </a:r>
            <a:r>
              <a:rPr lang="en-US" i="1" dirty="0" smtClean="0">
                <a:latin typeface="Arial" pitchFamily="-109" charset="0"/>
                <a:ea typeface="ＭＳ Ｐゴシック" pitchFamily="-109" charset="-128"/>
                <a:cs typeface="ＭＳ Ｐゴシック" pitchFamily="-109" charset="-128"/>
              </a:rPr>
              <a:t>t =</a:t>
            </a:r>
            <a:r>
              <a:rPr lang="en-US" i="1" baseline="0" dirty="0" smtClean="0">
                <a:latin typeface="Arial" pitchFamily="-109" charset="0"/>
                <a:ea typeface="ＭＳ Ｐゴシック" pitchFamily="-109" charset="-128"/>
                <a:cs typeface="ＭＳ Ｐゴシック" pitchFamily="-109" charset="-128"/>
              </a:rPr>
              <a:t> </a:t>
            </a:r>
            <a:r>
              <a:rPr lang="en-US" i="1" dirty="0" smtClean="0">
                <a:latin typeface="Arial" pitchFamily="-109" charset="0"/>
                <a:ea typeface="ＭＳ Ｐゴシック" pitchFamily="-109" charset="-128"/>
                <a:cs typeface="ＭＳ Ｐゴシック" pitchFamily="-109" charset="-128"/>
              </a:rPr>
              <a:t>10 and to</a:t>
            </a:r>
          </a:p>
          <a:p>
            <a:r>
              <a:rPr lang="en-US" dirty="0" smtClean="0">
                <a:latin typeface="Arial" pitchFamily="-109" charset="0"/>
                <a:ea typeface="ＭＳ Ｐゴシック" pitchFamily="-109" charset="-128"/>
                <a:cs typeface="ＭＳ Ｐゴシック" pitchFamily="-109" charset="-128"/>
              </a:rPr>
              <a:t>Chris at time </a:t>
            </a:r>
            <a:r>
              <a:rPr lang="en-US" i="1" dirty="0" smtClean="0">
                <a:latin typeface="Arial" pitchFamily="-109" charset="0"/>
                <a:ea typeface="ＭＳ Ｐゴシック" pitchFamily="-109" charset="-128"/>
                <a:cs typeface="ＭＳ Ｐゴシック" pitchFamily="-109" charset="-128"/>
              </a:rPr>
              <a:t>t =</a:t>
            </a:r>
            <a:r>
              <a:rPr lang="en-US" i="1" baseline="0" dirty="0" smtClean="0">
                <a:latin typeface="Arial" pitchFamily="-109" charset="0"/>
                <a:ea typeface="ＭＳ Ｐゴシック" pitchFamily="-109" charset="-128"/>
                <a:cs typeface="ＭＳ Ｐゴシック" pitchFamily="-109" charset="-128"/>
              </a:rPr>
              <a:t> </a:t>
            </a:r>
            <a:r>
              <a:rPr lang="en-US" i="1" dirty="0" smtClean="0">
                <a:latin typeface="Arial" pitchFamily="-109" charset="0"/>
                <a:ea typeface="ＭＳ Ｐゴシック" pitchFamily="-109" charset="-128"/>
                <a:cs typeface="ＭＳ Ｐゴシック" pitchFamily="-109" charset="-128"/>
              </a:rPr>
              <a:t>20. Assume that the grant option is always used. Thus, Bob is able</a:t>
            </a:r>
          </a:p>
          <a:p>
            <a:r>
              <a:rPr lang="en-US" dirty="0" smtClean="0">
                <a:latin typeface="Arial" pitchFamily="-109" charset="0"/>
                <a:ea typeface="ＭＳ Ｐゴシック" pitchFamily="-109" charset="-128"/>
                <a:cs typeface="ＭＳ Ｐゴシック" pitchFamily="-109" charset="-128"/>
              </a:rPr>
              <a:t>to grant the access right to David at </a:t>
            </a:r>
            <a:r>
              <a:rPr lang="en-US" i="1" dirty="0" smtClean="0">
                <a:latin typeface="Arial" pitchFamily="-109" charset="0"/>
                <a:ea typeface="ＭＳ Ｐゴシック" pitchFamily="-109" charset="-128"/>
                <a:cs typeface="ＭＳ Ｐゴシック" pitchFamily="-109" charset="-128"/>
              </a:rPr>
              <a:t>t =</a:t>
            </a:r>
            <a:r>
              <a:rPr lang="en-US" i="1" baseline="0" dirty="0" smtClean="0">
                <a:latin typeface="Arial" pitchFamily="-109" charset="0"/>
                <a:ea typeface="ＭＳ Ｐゴシック" pitchFamily="-109" charset="-128"/>
                <a:cs typeface="ＭＳ Ｐゴシック" pitchFamily="-109" charset="-128"/>
              </a:rPr>
              <a:t> </a:t>
            </a:r>
            <a:r>
              <a:rPr lang="en-US" i="1" dirty="0" smtClean="0">
                <a:latin typeface="Arial" pitchFamily="-109" charset="0"/>
                <a:ea typeface="ＭＳ Ｐゴシック" pitchFamily="-109" charset="-128"/>
                <a:cs typeface="ＭＳ Ｐゴシック" pitchFamily="-109" charset="-128"/>
              </a:rPr>
              <a:t>30. Chris redundantly grants the access right</a:t>
            </a:r>
          </a:p>
          <a:p>
            <a:r>
              <a:rPr lang="en-US" dirty="0" smtClean="0">
                <a:latin typeface="Arial" pitchFamily="-109" charset="0"/>
                <a:ea typeface="ＭＳ Ｐゴシック" pitchFamily="-109" charset="-128"/>
                <a:cs typeface="ＭＳ Ｐゴシック" pitchFamily="-109" charset="-128"/>
              </a:rPr>
              <a:t>to David at </a:t>
            </a:r>
            <a:r>
              <a:rPr lang="en-US" i="1" dirty="0" smtClean="0">
                <a:latin typeface="Arial" pitchFamily="-109" charset="0"/>
                <a:ea typeface="ＭＳ Ｐゴシック" pitchFamily="-109" charset="-128"/>
                <a:cs typeface="ＭＳ Ｐゴシック" pitchFamily="-109" charset="-128"/>
              </a:rPr>
              <a:t>t =</a:t>
            </a:r>
            <a:r>
              <a:rPr lang="en-US" i="1" baseline="0" dirty="0" smtClean="0">
                <a:latin typeface="Arial" pitchFamily="-109" charset="0"/>
                <a:ea typeface="ＭＳ Ｐゴシック" pitchFamily="-109" charset="-128"/>
                <a:cs typeface="ＭＳ Ｐゴシック" pitchFamily="-109" charset="-128"/>
              </a:rPr>
              <a:t> </a:t>
            </a:r>
            <a:r>
              <a:rPr lang="en-US" i="1" dirty="0" smtClean="0">
                <a:latin typeface="Arial" pitchFamily="-109" charset="0"/>
                <a:ea typeface="ＭＳ Ｐゴシック" pitchFamily="-109" charset="-128"/>
                <a:cs typeface="ＭＳ Ｐゴシック" pitchFamily="-109" charset="-128"/>
              </a:rPr>
              <a:t>50. Meanwhile, David grants the right to Ellen, who in turn grants it</a:t>
            </a:r>
          </a:p>
          <a:p>
            <a:r>
              <a:rPr lang="en-US" dirty="0" smtClean="0">
                <a:latin typeface="Arial" pitchFamily="-109" charset="0"/>
                <a:ea typeface="ＭＳ Ｐゴシック" pitchFamily="-109" charset="-128"/>
                <a:cs typeface="ＭＳ Ｐゴシック" pitchFamily="-109" charset="-128"/>
              </a:rPr>
              <a:t>to Jim; and subsequently David grants the right to Frank.</a:t>
            </a:r>
          </a:p>
          <a:p>
            <a:endParaRPr lang="en-US" dirty="0" smtClean="0">
              <a:latin typeface="Arial" pitchFamily="-109" charset="0"/>
              <a:ea typeface="ＭＳ Ｐゴシック" pitchFamily="-109" charset="-128"/>
              <a:cs typeface="ＭＳ Ｐゴシック" pitchFamily="-109" charset="-128"/>
            </a:endParaRPr>
          </a:p>
          <a:p>
            <a:r>
              <a:rPr lang="en-US" dirty="0" smtClean="0">
                <a:latin typeface="Arial" pitchFamily="-109" charset="0"/>
                <a:ea typeface="ＭＳ Ｐゴシック" pitchFamily="-109" charset="-128"/>
                <a:cs typeface="ＭＳ Ｐゴシック" pitchFamily="-109" charset="-128"/>
              </a:rPr>
              <a:t>Just as the granting of privileges cascades from one user to another using</a:t>
            </a:r>
          </a:p>
          <a:p>
            <a:r>
              <a:rPr lang="en-US" dirty="0" smtClean="0">
                <a:latin typeface="Arial" pitchFamily="-109" charset="0"/>
                <a:ea typeface="ＭＳ Ｐゴシック" pitchFamily="-109" charset="-128"/>
                <a:cs typeface="ＭＳ Ｐゴシック" pitchFamily="-109" charset="-128"/>
              </a:rPr>
              <a:t>the grant option, the revocation of privileges also cascaded. Thus, if Ann</a:t>
            </a:r>
          </a:p>
          <a:p>
            <a:r>
              <a:rPr lang="en-US" dirty="0" smtClean="0">
                <a:latin typeface="Arial" pitchFamily="-109" charset="0"/>
                <a:ea typeface="ＭＳ Ｐゴシック" pitchFamily="-109" charset="-128"/>
                <a:cs typeface="ＭＳ Ｐゴシック" pitchFamily="-109" charset="-128"/>
              </a:rPr>
              <a:t>revokes the access right to Bob and Chris, then the access right is also revoked</a:t>
            </a:r>
          </a:p>
          <a:p>
            <a:r>
              <a:rPr lang="en-US" dirty="0" smtClean="0">
                <a:latin typeface="Arial" pitchFamily="-109" charset="0"/>
                <a:ea typeface="ＭＳ Ｐゴシック" pitchFamily="-109" charset="-128"/>
                <a:cs typeface="ＭＳ Ｐゴシック" pitchFamily="-109" charset="-128"/>
              </a:rPr>
              <a:t>to David, Ellen, Jim, and Frank. A complication arises when a user receives the</a:t>
            </a:r>
          </a:p>
          <a:p>
            <a:r>
              <a:rPr lang="en-US" dirty="0" smtClean="0">
                <a:latin typeface="Arial" pitchFamily="-109" charset="0"/>
                <a:ea typeface="ＭＳ Ｐゴシック" pitchFamily="-109" charset="-128"/>
                <a:cs typeface="ＭＳ Ｐゴシック" pitchFamily="-109" charset="-128"/>
              </a:rPr>
              <a:t>same access right multiple times, as happens in the case of David. Suppose that</a:t>
            </a:r>
          </a:p>
          <a:p>
            <a:r>
              <a:rPr lang="en-US" dirty="0" smtClean="0">
                <a:latin typeface="Arial" pitchFamily="-109" charset="0"/>
                <a:ea typeface="ＭＳ Ｐゴシック" pitchFamily="-109" charset="-128"/>
                <a:cs typeface="ＭＳ Ｐゴシック" pitchFamily="-109" charset="-128"/>
              </a:rPr>
              <a:t>Bob revokes the privilege from David. David still has the access right because</a:t>
            </a:r>
          </a:p>
          <a:p>
            <a:r>
              <a:rPr lang="en-US" dirty="0" smtClean="0">
                <a:latin typeface="Arial" pitchFamily="-109" charset="0"/>
                <a:ea typeface="ＭＳ Ｐゴシック" pitchFamily="-109" charset="-128"/>
                <a:cs typeface="ＭＳ Ｐゴシック" pitchFamily="-109" charset="-128"/>
              </a:rPr>
              <a:t>it was granted by Chris at </a:t>
            </a:r>
            <a:r>
              <a:rPr lang="en-US" i="1" dirty="0" smtClean="0">
                <a:latin typeface="Arial" pitchFamily="-109" charset="0"/>
                <a:ea typeface="ＭＳ Ｐゴシック" pitchFamily="-109" charset="-128"/>
                <a:cs typeface="ＭＳ Ｐゴシック" pitchFamily="-109" charset="-128"/>
              </a:rPr>
              <a:t>t   = 50. However, David granted the access right to</a:t>
            </a:r>
          </a:p>
          <a:p>
            <a:r>
              <a:rPr lang="en-US" dirty="0" smtClean="0">
                <a:latin typeface="Arial" pitchFamily="-109" charset="0"/>
                <a:ea typeface="ＭＳ Ｐゴシック" pitchFamily="-109" charset="-128"/>
                <a:cs typeface="ＭＳ Ｐゴシック" pitchFamily="-109" charset="-128"/>
              </a:rPr>
              <a:t>Ellen after receiving the right, with grant option, from Bob but prior to receiving</a:t>
            </a:r>
          </a:p>
          <a:p>
            <a:r>
              <a:rPr lang="en-US" dirty="0" smtClean="0">
                <a:latin typeface="Arial" pitchFamily="-109" charset="0"/>
                <a:ea typeface="ＭＳ Ｐゴシック" pitchFamily="-109" charset="-128"/>
                <a:cs typeface="ＭＳ Ｐゴシック" pitchFamily="-109" charset="-128"/>
              </a:rPr>
              <a:t>it from Chris. Most implementations dictate that in this circumstance, the access</a:t>
            </a:r>
          </a:p>
          <a:p>
            <a:r>
              <a:rPr lang="en-US" dirty="0" smtClean="0">
                <a:latin typeface="Arial" pitchFamily="-109" charset="0"/>
                <a:ea typeface="ＭＳ Ｐゴシック" pitchFamily="-109" charset="-128"/>
                <a:cs typeface="ＭＳ Ｐゴシック" pitchFamily="-109" charset="-128"/>
              </a:rPr>
              <a:t>right to Ellen and therefore Jim is revoked when Bob revokes the access right</a:t>
            </a:r>
          </a:p>
          <a:p>
            <a:r>
              <a:rPr lang="en-US" dirty="0" smtClean="0">
                <a:latin typeface="Arial" pitchFamily="-109" charset="0"/>
                <a:ea typeface="ＭＳ Ｐゴシック" pitchFamily="-109" charset="-128"/>
                <a:cs typeface="ＭＳ Ｐゴシック" pitchFamily="-109" charset="-128"/>
              </a:rPr>
              <a:t>to David. This is because at </a:t>
            </a:r>
            <a:r>
              <a:rPr lang="en-US" i="1" dirty="0" smtClean="0">
                <a:latin typeface="Arial" pitchFamily="-109" charset="0"/>
                <a:ea typeface="ＭＳ Ｐゴシック" pitchFamily="-109" charset="-128"/>
                <a:cs typeface="ＭＳ Ｐゴシック" pitchFamily="-109" charset="-128"/>
              </a:rPr>
              <a:t>t =</a:t>
            </a:r>
            <a:r>
              <a:rPr lang="en-US" i="1" baseline="0" dirty="0" smtClean="0">
                <a:latin typeface="Arial" pitchFamily="-109" charset="0"/>
                <a:ea typeface="ＭＳ Ｐゴシック" pitchFamily="-109" charset="-128"/>
                <a:cs typeface="ＭＳ Ｐゴシック" pitchFamily="-109" charset="-128"/>
              </a:rPr>
              <a:t> </a:t>
            </a:r>
            <a:r>
              <a:rPr lang="en-US" i="1" dirty="0" smtClean="0">
                <a:latin typeface="Arial" pitchFamily="-109" charset="0"/>
                <a:ea typeface="ＭＳ Ｐゴシック" pitchFamily="-109" charset="-128"/>
                <a:cs typeface="ＭＳ Ｐゴシック" pitchFamily="-109" charset="-128"/>
              </a:rPr>
              <a:t>40, when David granted the access right to</a:t>
            </a:r>
          </a:p>
          <a:p>
            <a:r>
              <a:rPr lang="en-US" dirty="0" smtClean="0">
                <a:latin typeface="Arial" pitchFamily="-109" charset="0"/>
                <a:ea typeface="ＭＳ Ｐゴシック" pitchFamily="-109" charset="-128"/>
                <a:cs typeface="ＭＳ Ｐゴシック" pitchFamily="-109" charset="-128"/>
              </a:rPr>
              <a:t>Ellen, David only had the grant option to do this from Bob. When Bob revokes</a:t>
            </a:r>
          </a:p>
          <a:p>
            <a:r>
              <a:rPr lang="en-US" dirty="0" smtClean="0">
                <a:latin typeface="Arial" pitchFamily="-109" charset="0"/>
                <a:ea typeface="ＭＳ Ｐゴシック" pitchFamily="-109" charset="-128"/>
                <a:cs typeface="ＭＳ Ｐゴシック" pitchFamily="-109" charset="-128"/>
              </a:rPr>
              <a:t>the right, this causes all subsequent cascaded grants that are traceable solely</a:t>
            </a:r>
          </a:p>
          <a:p>
            <a:r>
              <a:rPr lang="en-US" dirty="0" smtClean="0">
                <a:latin typeface="Arial" pitchFamily="-109" charset="0"/>
                <a:ea typeface="ＭＳ Ｐゴシック" pitchFamily="-109" charset="-128"/>
                <a:cs typeface="ＭＳ Ｐゴシック" pitchFamily="-109" charset="-128"/>
              </a:rPr>
              <a:t>to Bob via David to be revoked. Because David granted the access right</a:t>
            </a:r>
          </a:p>
          <a:p>
            <a:r>
              <a:rPr lang="en-US" dirty="0" smtClean="0">
                <a:latin typeface="Arial" pitchFamily="-109" charset="0"/>
                <a:ea typeface="ＭＳ Ｐゴシック" pitchFamily="-109" charset="-128"/>
                <a:cs typeface="ＭＳ Ｐゴシック" pitchFamily="-109" charset="-128"/>
              </a:rPr>
              <a:t>to Frank after David was granted the access right with grant option from Chris,</a:t>
            </a:r>
          </a:p>
          <a:p>
            <a:r>
              <a:rPr lang="en-US" dirty="0" smtClean="0">
                <a:latin typeface="Arial" pitchFamily="-109" charset="0"/>
                <a:ea typeface="ＭＳ Ｐゴシック" pitchFamily="-109" charset="-128"/>
                <a:cs typeface="ＭＳ Ｐゴシック" pitchFamily="-109" charset="-128"/>
              </a:rPr>
              <a:t>the access right to Frank remains. These effects are shown in the lower portion of</a:t>
            </a:r>
          </a:p>
          <a:p>
            <a:r>
              <a:rPr lang="en-US" dirty="0" smtClean="0">
                <a:latin typeface="Arial" pitchFamily="-109" charset="0"/>
                <a:ea typeface="ＭＳ Ｐゴシック" pitchFamily="-109" charset="-128"/>
                <a:cs typeface="ＭＳ Ｐゴシック" pitchFamily="-109" charset="-128"/>
              </a:rPr>
              <a:t>Figure 5.6 .</a:t>
            </a:r>
          </a:p>
          <a:p>
            <a:endParaRPr lang="en-US" dirty="0" smtClean="0">
              <a:latin typeface="Arial" pitchFamily="-109" charset="0"/>
              <a:ea typeface="ＭＳ Ｐゴシック" pitchFamily="-109" charset="-128"/>
              <a:cs typeface="ＭＳ Ｐゴシック" pitchFamily="-109" charset="-128"/>
            </a:endParaRPr>
          </a:p>
          <a:p>
            <a:r>
              <a:rPr lang="en-US" dirty="0" smtClean="0">
                <a:latin typeface="Arial" pitchFamily="-109" charset="0"/>
                <a:ea typeface="ＭＳ Ｐゴシック" pitchFamily="-109" charset="-128"/>
                <a:cs typeface="ＭＳ Ｐゴシック" pitchFamily="-109" charset="-128"/>
              </a:rPr>
              <a:t>To generalize, the convention followed by most implementations is as follows.</a:t>
            </a:r>
          </a:p>
          <a:p>
            <a:r>
              <a:rPr lang="en-US" dirty="0" smtClean="0">
                <a:latin typeface="Arial" pitchFamily="-109" charset="0"/>
                <a:ea typeface="ＭＳ Ｐゴシック" pitchFamily="-109" charset="-128"/>
                <a:cs typeface="ＭＳ Ｐゴシック" pitchFamily="-109" charset="-128"/>
              </a:rPr>
              <a:t>When user A revokes an access right, any cascaded access right is also revoked,</a:t>
            </a:r>
          </a:p>
          <a:p>
            <a:r>
              <a:rPr lang="en-US" dirty="0" smtClean="0">
                <a:latin typeface="Arial" pitchFamily="-109" charset="0"/>
                <a:ea typeface="ＭＳ Ｐゴシック" pitchFamily="-109" charset="-128"/>
                <a:cs typeface="ＭＳ Ｐゴシック" pitchFamily="-109" charset="-128"/>
              </a:rPr>
              <a:t>unless that access right would exist even if the original grant from A had never</a:t>
            </a:r>
          </a:p>
          <a:p>
            <a:r>
              <a:rPr lang="en-US" dirty="0" smtClean="0">
                <a:latin typeface="Arial" pitchFamily="-109" charset="0"/>
                <a:ea typeface="ＭＳ Ｐゴシック" pitchFamily="-109" charset="-128"/>
                <a:cs typeface="ＭＳ Ｐゴシック" pitchFamily="-109" charset="-128"/>
              </a:rPr>
              <a:t>occurred. This convention was first proposed in [GRIF76].</a:t>
            </a:r>
          </a:p>
          <a:p>
            <a:endParaRPr lang="en-US" dirty="0" smtClean="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1824459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12BA7207-1D25-9B41-87F2-0214F803B675}" type="slidenum">
              <a:rPr lang="en-AU">
                <a:latin typeface="Arial" pitchFamily="-109" charset="0"/>
              </a:rPr>
              <a:pPr/>
              <a:t>50</a:t>
            </a:fld>
            <a:endParaRPr lang="en-AU">
              <a:latin typeface="Arial" pitchFamily="-109"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r>
              <a:rPr lang="en-US" b="0" dirty="0" smtClean="0">
                <a:latin typeface="Arial" pitchFamily="-109" charset="0"/>
                <a:ea typeface="ＭＳ Ｐゴシック" pitchFamily="-109" charset="-128"/>
                <a:cs typeface="ＭＳ Ｐゴシック" pitchFamily="-109" charset="-128"/>
              </a:rPr>
              <a:t>A role-based access control (RBAC) scheme is a natural fit for database access</a:t>
            </a:r>
          </a:p>
          <a:p>
            <a:r>
              <a:rPr lang="en-US" b="0" dirty="0" smtClean="0">
                <a:latin typeface="Arial" pitchFamily="-109" charset="0"/>
                <a:ea typeface="ＭＳ Ｐゴシック" pitchFamily="-109" charset="-128"/>
                <a:cs typeface="ＭＳ Ｐゴシック" pitchFamily="-109" charset="-128"/>
              </a:rPr>
              <a:t>control. Unlike a file system associated with a single or a few applications, a</a:t>
            </a:r>
          </a:p>
          <a:p>
            <a:r>
              <a:rPr lang="en-US" b="0" dirty="0" smtClean="0">
                <a:latin typeface="Arial" pitchFamily="-109" charset="0"/>
                <a:ea typeface="ＭＳ Ｐゴシック" pitchFamily="-109" charset="-128"/>
                <a:cs typeface="ＭＳ Ｐゴシック" pitchFamily="-109" charset="-128"/>
              </a:rPr>
              <a:t>database system often supports dozens of applications. In such an environment,</a:t>
            </a:r>
          </a:p>
          <a:p>
            <a:r>
              <a:rPr lang="en-US" b="0" dirty="0" smtClean="0">
                <a:latin typeface="Arial" pitchFamily="-109" charset="0"/>
                <a:ea typeface="ＭＳ Ｐゴシック" pitchFamily="-109" charset="-128"/>
                <a:cs typeface="ＭＳ Ｐゴシック" pitchFamily="-109" charset="-128"/>
              </a:rPr>
              <a:t>an individual user may use a variety of applications to perform a variety of tasks,</a:t>
            </a:r>
          </a:p>
          <a:p>
            <a:r>
              <a:rPr lang="en-US" b="0" dirty="0" smtClean="0">
                <a:latin typeface="Arial" pitchFamily="-109" charset="0"/>
                <a:ea typeface="ＭＳ Ｐゴシック" pitchFamily="-109" charset="-128"/>
                <a:cs typeface="ＭＳ Ｐゴシック" pitchFamily="-109" charset="-128"/>
              </a:rPr>
              <a:t>each of which requires its own set of privileges. It would be poor administrative</a:t>
            </a:r>
          </a:p>
          <a:p>
            <a:r>
              <a:rPr lang="en-US" b="0" dirty="0" smtClean="0">
                <a:latin typeface="Arial" pitchFamily="-109" charset="0"/>
                <a:ea typeface="ＭＳ Ｐゴシック" pitchFamily="-109" charset="-128"/>
                <a:cs typeface="ＭＳ Ｐゴシック" pitchFamily="-109" charset="-128"/>
              </a:rPr>
              <a:t>practice to simply grant users all of the access rights they require for all the tasks</a:t>
            </a:r>
          </a:p>
          <a:p>
            <a:r>
              <a:rPr lang="en-US" b="0" dirty="0" smtClean="0">
                <a:latin typeface="Arial" pitchFamily="-109" charset="0"/>
                <a:ea typeface="ＭＳ Ｐゴシック" pitchFamily="-109" charset="-128"/>
                <a:cs typeface="ＭＳ Ｐゴシック" pitchFamily="-109" charset="-128"/>
              </a:rPr>
              <a:t>they perform. RBAC provides a means of easing the administrative burden and</a:t>
            </a:r>
          </a:p>
          <a:p>
            <a:r>
              <a:rPr lang="en-US" b="0" dirty="0" smtClean="0">
                <a:latin typeface="Arial" pitchFamily="-109" charset="0"/>
                <a:ea typeface="ＭＳ Ｐゴシック" pitchFamily="-109" charset="-128"/>
                <a:cs typeface="ＭＳ Ｐゴシック" pitchFamily="-109" charset="-128"/>
              </a:rPr>
              <a:t>improving security.</a:t>
            </a:r>
          </a:p>
          <a:p>
            <a:endParaRPr lang="en-US" b="0" dirty="0" smtClean="0">
              <a:latin typeface="Arial" pitchFamily="-109" charset="0"/>
              <a:ea typeface="ＭＳ Ｐゴシック" pitchFamily="-109" charset="-128"/>
              <a:cs typeface="ＭＳ Ｐゴシック" pitchFamily="-109" charset="-128"/>
            </a:endParaRPr>
          </a:p>
          <a:p>
            <a:r>
              <a:rPr lang="en-US" b="0" dirty="0" smtClean="0">
                <a:latin typeface="Arial" pitchFamily="-109" charset="0"/>
                <a:ea typeface="ＭＳ Ｐゴシック" pitchFamily="-109" charset="-128"/>
                <a:cs typeface="ＭＳ Ｐゴシック" pitchFamily="-109" charset="-128"/>
              </a:rPr>
              <a:t>In a discretionary access control environment, we can classify database users</a:t>
            </a:r>
          </a:p>
          <a:p>
            <a:r>
              <a:rPr lang="en-US" b="0" dirty="0" smtClean="0">
                <a:latin typeface="Arial" pitchFamily="-109" charset="0"/>
                <a:ea typeface="ＭＳ Ｐゴシック" pitchFamily="-109" charset="-128"/>
                <a:cs typeface="ＭＳ Ｐゴシック" pitchFamily="-109" charset="-128"/>
              </a:rPr>
              <a:t>in three broad categories:</a:t>
            </a:r>
          </a:p>
          <a:p>
            <a:endParaRPr lang="en-US" b="0" dirty="0" smtClean="0">
              <a:latin typeface="Arial" pitchFamily="-109" charset="0"/>
              <a:ea typeface="ＭＳ Ｐゴシック" pitchFamily="-109" charset="-128"/>
              <a:cs typeface="ＭＳ Ｐゴシック" pitchFamily="-109" charset="-128"/>
            </a:endParaRPr>
          </a:p>
          <a:p>
            <a:r>
              <a:rPr lang="en-US" b="0" dirty="0" smtClean="0">
                <a:latin typeface="Arial" pitchFamily="-109" charset="0"/>
                <a:ea typeface="ＭＳ Ｐゴシック" pitchFamily="-109" charset="-128"/>
                <a:cs typeface="ＭＳ Ｐゴシック" pitchFamily="-109" charset="-128"/>
              </a:rPr>
              <a:t>• Application owner: An end user who owns database objects (tables, columns,</a:t>
            </a:r>
          </a:p>
          <a:p>
            <a:r>
              <a:rPr lang="en-US" b="0" dirty="0" smtClean="0">
                <a:latin typeface="Arial" pitchFamily="-109" charset="0"/>
                <a:ea typeface="ＭＳ Ｐゴシック" pitchFamily="-109" charset="-128"/>
                <a:cs typeface="ＭＳ Ｐゴシック" pitchFamily="-109" charset="-128"/>
              </a:rPr>
              <a:t>rows) as part of an application. That is, the database objects are generated by</a:t>
            </a:r>
          </a:p>
          <a:p>
            <a:r>
              <a:rPr lang="en-US" b="0" dirty="0" smtClean="0">
                <a:latin typeface="Arial" pitchFamily="-109" charset="0"/>
                <a:ea typeface="ＭＳ Ｐゴシック" pitchFamily="-109" charset="-128"/>
                <a:cs typeface="ＭＳ Ｐゴシック" pitchFamily="-109" charset="-128"/>
              </a:rPr>
              <a:t>the application or are prepared for use by the application.</a:t>
            </a:r>
          </a:p>
          <a:p>
            <a:endParaRPr lang="en-US" b="0" dirty="0" smtClean="0">
              <a:latin typeface="Arial" pitchFamily="-109" charset="0"/>
              <a:ea typeface="ＭＳ Ｐゴシック" pitchFamily="-109" charset="-128"/>
              <a:cs typeface="ＭＳ Ｐゴシック" pitchFamily="-109" charset="-128"/>
            </a:endParaRPr>
          </a:p>
          <a:p>
            <a:r>
              <a:rPr lang="en-US" b="0" dirty="0" smtClean="0">
                <a:latin typeface="Arial" pitchFamily="-109" charset="0"/>
                <a:ea typeface="ＭＳ Ｐゴシック" pitchFamily="-109" charset="-128"/>
                <a:cs typeface="ＭＳ Ｐゴシック" pitchFamily="-109" charset="-128"/>
              </a:rPr>
              <a:t>End user other than application owner: An end user who operates on database</a:t>
            </a:r>
          </a:p>
          <a:p>
            <a:r>
              <a:rPr lang="en-US" b="0" dirty="0" smtClean="0">
                <a:latin typeface="Arial" pitchFamily="-109" charset="0"/>
                <a:ea typeface="ＭＳ Ｐゴシック" pitchFamily="-109" charset="-128"/>
                <a:cs typeface="ＭＳ Ｐゴシック" pitchFamily="-109" charset="-128"/>
              </a:rPr>
              <a:t>objects via a particular application but does not own any of the database objects.</a:t>
            </a:r>
          </a:p>
          <a:p>
            <a:endParaRPr lang="en-US" b="0" dirty="0" smtClean="0">
              <a:latin typeface="Arial" pitchFamily="-109" charset="0"/>
              <a:ea typeface="ＭＳ Ｐゴシック" pitchFamily="-109" charset="-128"/>
              <a:cs typeface="ＭＳ Ｐゴシック" pitchFamily="-109" charset="-128"/>
            </a:endParaRPr>
          </a:p>
          <a:p>
            <a:r>
              <a:rPr lang="en-US" b="0" dirty="0" smtClean="0">
                <a:latin typeface="Arial" pitchFamily="-109" charset="0"/>
                <a:ea typeface="ＭＳ Ｐゴシック" pitchFamily="-109" charset="-128"/>
                <a:cs typeface="ＭＳ Ｐゴシック" pitchFamily="-109" charset="-128"/>
              </a:rPr>
              <a:t>• Administrator: User who has administrative responsibility for part or all of the</a:t>
            </a:r>
          </a:p>
          <a:p>
            <a:r>
              <a:rPr lang="en-US" b="0" dirty="0" smtClean="0">
                <a:latin typeface="Arial" pitchFamily="-109" charset="0"/>
                <a:ea typeface="ＭＳ Ｐゴシック" pitchFamily="-109" charset="-128"/>
                <a:cs typeface="ＭＳ Ｐゴシック" pitchFamily="-109" charset="-128"/>
              </a:rPr>
              <a:t>database.</a:t>
            </a:r>
          </a:p>
          <a:p>
            <a:endParaRPr lang="en-US" b="0" dirty="0" smtClean="0">
              <a:latin typeface="Arial" pitchFamily="-109" charset="0"/>
              <a:ea typeface="ＭＳ Ｐゴシック" pitchFamily="-109" charset="-128"/>
              <a:cs typeface="ＭＳ Ｐゴシック" pitchFamily="-109" charset="-128"/>
            </a:endParaRPr>
          </a:p>
          <a:p>
            <a:r>
              <a:rPr lang="en-US" b="0" dirty="0" smtClean="0">
                <a:latin typeface="Arial" pitchFamily="-109" charset="0"/>
                <a:ea typeface="ＭＳ Ｐゴシック" pitchFamily="-109" charset="-128"/>
                <a:cs typeface="ＭＳ Ｐゴシック" pitchFamily="-109" charset="-128"/>
              </a:rPr>
              <a:t>We can make some general statements about RBAC concerning these</a:t>
            </a:r>
          </a:p>
          <a:p>
            <a:r>
              <a:rPr lang="en-US" b="0" dirty="0" smtClean="0">
                <a:latin typeface="Arial" pitchFamily="-109" charset="0"/>
                <a:ea typeface="ＭＳ Ｐゴシック" pitchFamily="-109" charset="-128"/>
                <a:cs typeface="ＭＳ Ｐゴシック" pitchFamily="-109" charset="-128"/>
              </a:rPr>
              <a:t>three types of users. An application has associated with it a number of tasks,</a:t>
            </a:r>
          </a:p>
          <a:p>
            <a:r>
              <a:rPr lang="en-US" b="0" dirty="0" smtClean="0">
                <a:latin typeface="Arial" pitchFamily="-109" charset="0"/>
                <a:ea typeface="ＭＳ Ｐゴシック" pitchFamily="-109" charset="-128"/>
                <a:cs typeface="ＭＳ Ｐゴシック" pitchFamily="-109" charset="-128"/>
              </a:rPr>
              <a:t>with each task requiring specific access rights to portions of the database.</a:t>
            </a:r>
          </a:p>
          <a:p>
            <a:r>
              <a:rPr lang="en-US" b="0" dirty="0" smtClean="0">
                <a:latin typeface="Arial" pitchFamily="-109" charset="0"/>
                <a:ea typeface="ＭＳ Ｐゴシック" pitchFamily="-109" charset="-128"/>
                <a:cs typeface="ＭＳ Ｐゴシック" pitchFamily="-109" charset="-128"/>
              </a:rPr>
              <a:t>For each task, one or more roles can be defined that specify the needed access</a:t>
            </a:r>
          </a:p>
          <a:p>
            <a:r>
              <a:rPr lang="en-US" b="0" dirty="0" smtClean="0">
                <a:latin typeface="Arial" pitchFamily="-109" charset="0"/>
                <a:ea typeface="ＭＳ Ｐゴシック" pitchFamily="-109" charset="-128"/>
                <a:cs typeface="ＭＳ Ｐゴシック" pitchFamily="-109" charset="-128"/>
              </a:rPr>
              <a:t>rights. The application owner may assign roles to end users. Administrators are</a:t>
            </a:r>
          </a:p>
          <a:p>
            <a:r>
              <a:rPr lang="en-US" b="0" dirty="0" smtClean="0">
                <a:latin typeface="Arial" pitchFamily="-109" charset="0"/>
                <a:ea typeface="ＭＳ Ｐゴシック" pitchFamily="-109" charset="-128"/>
                <a:cs typeface="ＭＳ Ｐゴシック" pitchFamily="-109" charset="-128"/>
              </a:rPr>
              <a:t>responsible for more sensitive or general roles, including those having to do</a:t>
            </a:r>
          </a:p>
          <a:p>
            <a:r>
              <a:rPr lang="en-US" b="0" dirty="0" smtClean="0">
                <a:latin typeface="Arial" pitchFamily="-109" charset="0"/>
                <a:ea typeface="ＭＳ Ｐゴシック" pitchFamily="-109" charset="-128"/>
                <a:cs typeface="ＭＳ Ｐゴシック" pitchFamily="-109" charset="-128"/>
              </a:rPr>
              <a:t>with managing physical and logical database components, such as data files,</a:t>
            </a:r>
          </a:p>
          <a:p>
            <a:r>
              <a:rPr lang="en-US" b="0" dirty="0" smtClean="0">
                <a:latin typeface="Arial" pitchFamily="-109" charset="0"/>
                <a:ea typeface="ＭＳ Ｐゴシック" pitchFamily="-109" charset="-128"/>
                <a:cs typeface="ＭＳ Ｐゴシック" pitchFamily="-109" charset="-128"/>
              </a:rPr>
              <a:t>users, and security mechanisms. The system needs to be set up to give certain</a:t>
            </a:r>
          </a:p>
          <a:p>
            <a:r>
              <a:rPr lang="en-US" b="0" dirty="0" smtClean="0">
                <a:latin typeface="Arial" pitchFamily="-109" charset="0"/>
                <a:ea typeface="ＭＳ Ｐゴシック" pitchFamily="-109" charset="-128"/>
                <a:cs typeface="ＭＳ Ｐゴシック" pitchFamily="-109" charset="-128"/>
              </a:rPr>
              <a:t>administrators certain privileges. Administrators in turn can assign users to</a:t>
            </a:r>
          </a:p>
          <a:p>
            <a:r>
              <a:rPr lang="en-US" b="0" dirty="0" smtClean="0">
                <a:latin typeface="Arial" pitchFamily="-109" charset="0"/>
                <a:ea typeface="ＭＳ Ｐゴシック" pitchFamily="-109" charset="-128"/>
                <a:cs typeface="ＭＳ Ｐゴシック" pitchFamily="-109" charset="-128"/>
              </a:rPr>
              <a:t>administrative-related roles.</a:t>
            </a:r>
          </a:p>
          <a:p>
            <a:endParaRPr lang="en-US" b="0" dirty="0" smtClean="0">
              <a:latin typeface="Arial" pitchFamily="-109" charset="0"/>
              <a:ea typeface="ＭＳ Ｐゴシック" pitchFamily="-109" charset="-128"/>
              <a:cs typeface="ＭＳ Ｐゴシック" pitchFamily="-109" charset="-128"/>
            </a:endParaRPr>
          </a:p>
          <a:p>
            <a:r>
              <a:rPr lang="en-US" b="0" dirty="0" smtClean="0">
                <a:latin typeface="Arial" pitchFamily="-109" charset="0"/>
                <a:ea typeface="ＭＳ Ｐゴシック" pitchFamily="-109" charset="-128"/>
                <a:cs typeface="ＭＳ Ｐゴシック" pitchFamily="-109" charset="-128"/>
              </a:rPr>
              <a:t>A database RBAC facility needs to provide the following capabilities:</a:t>
            </a:r>
          </a:p>
          <a:p>
            <a:endParaRPr lang="en-US" b="0" dirty="0" smtClean="0">
              <a:latin typeface="Arial" pitchFamily="-109" charset="0"/>
              <a:ea typeface="ＭＳ Ｐゴシック" pitchFamily="-109" charset="-128"/>
              <a:cs typeface="ＭＳ Ｐゴシック" pitchFamily="-109" charset="-128"/>
            </a:endParaRPr>
          </a:p>
          <a:p>
            <a:r>
              <a:rPr lang="en-US" b="0" dirty="0" smtClean="0">
                <a:latin typeface="Arial" pitchFamily="-109" charset="0"/>
                <a:ea typeface="ＭＳ Ｐゴシック" pitchFamily="-109" charset="-128"/>
                <a:cs typeface="ＭＳ Ｐゴシック" pitchFamily="-109" charset="-128"/>
              </a:rPr>
              <a:t>• Create and delete roles.</a:t>
            </a:r>
          </a:p>
          <a:p>
            <a:r>
              <a:rPr lang="en-US" b="0" dirty="0" smtClean="0">
                <a:latin typeface="Arial" pitchFamily="-109" charset="0"/>
                <a:ea typeface="ＭＳ Ｐゴシック" pitchFamily="-109" charset="-128"/>
                <a:cs typeface="ＭＳ Ｐゴシック" pitchFamily="-109" charset="-128"/>
              </a:rPr>
              <a:t>• Define permissions for a role.</a:t>
            </a:r>
          </a:p>
          <a:p>
            <a:r>
              <a:rPr lang="en-US" b="0" dirty="0" smtClean="0">
                <a:latin typeface="Arial" pitchFamily="-109" charset="0"/>
                <a:ea typeface="ＭＳ Ｐゴシック" pitchFamily="-109" charset="-128"/>
                <a:cs typeface="ＭＳ Ｐゴシック" pitchFamily="-109" charset="-128"/>
              </a:rPr>
              <a:t>• Assign and cancel assignment of users to roles.</a:t>
            </a:r>
          </a:p>
          <a:p>
            <a:endParaRPr lang="en-US" b="0" dirty="0" smtClean="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405799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07" charset="0"/>
                <a:ea typeface="+mn-ea"/>
                <a:cs typeface="+mn-cs"/>
              </a:rPr>
              <a:t> An attack surface consists of the reachable and exploitable vulnerabilities in a system</a:t>
            </a:r>
          </a:p>
          <a:p>
            <a:r>
              <a:rPr lang="en-US" sz="1200" b="0" i="0" u="none" strike="noStrike" kern="1200" baseline="0" dirty="0" smtClean="0">
                <a:solidFill>
                  <a:schemeClr val="tx1"/>
                </a:solidFill>
                <a:latin typeface="Arial" pitchFamily="-107" charset="0"/>
                <a:ea typeface="+mn-ea"/>
                <a:cs typeface="+mn-cs"/>
              </a:rPr>
              <a:t>[MANA11, HOWA03]. Examples of attack surfaces are the following:</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Open ports on outward facing Web and other servers, and code listening on</a:t>
            </a:r>
          </a:p>
          <a:p>
            <a:r>
              <a:rPr lang="en-US" sz="1200" b="0" i="0" u="none" strike="noStrike" kern="1200" baseline="0" dirty="0" smtClean="0">
                <a:solidFill>
                  <a:schemeClr val="tx1"/>
                </a:solidFill>
                <a:latin typeface="Arial" pitchFamily="-107" charset="0"/>
                <a:ea typeface="+mn-ea"/>
                <a:cs typeface="+mn-cs"/>
              </a:rPr>
              <a:t>those ports</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Services available on the inside of a firewall</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Code that processes incoming data, email, XML, office documents, and industry-specific</a:t>
            </a:r>
          </a:p>
          <a:p>
            <a:r>
              <a:rPr lang="en-US" sz="1200" b="0" i="0" u="none" strike="noStrike" kern="1200" baseline="0" dirty="0" smtClean="0">
                <a:solidFill>
                  <a:schemeClr val="tx1"/>
                </a:solidFill>
                <a:latin typeface="Arial" pitchFamily="-107" charset="0"/>
                <a:ea typeface="+mn-ea"/>
                <a:cs typeface="+mn-cs"/>
              </a:rPr>
              <a:t>custom data exchange formats</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Interfaces, SQL, and Web forms</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An employee with access to sensitive information vulnerable to a social engineering</a:t>
            </a:r>
          </a:p>
          <a:p>
            <a:r>
              <a:rPr lang="en-US" sz="1200" b="0" i="0" u="none" strike="noStrike" kern="1200" baseline="0" dirty="0" smtClean="0">
                <a:solidFill>
                  <a:schemeClr val="tx1"/>
                </a:solidFill>
                <a:latin typeface="Arial" pitchFamily="-107" charset="0"/>
                <a:ea typeface="+mn-ea"/>
                <a:cs typeface="+mn-cs"/>
              </a:rPr>
              <a:t>attack</a:t>
            </a:r>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5</a:t>
            </a:fld>
            <a:endParaRPr lang="en-AU" dirty="0"/>
          </a:p>
        </p:txBody>
      </p:sp>
    </p:spTree>
    <p:extLst>
      <p:ext uri="{BB962C8B-B14F-4D97-AF65-F5344CB8AC3E}">
        <p14:creationId xmlns:p14="http://schemas.microsoft.com/office/powerpoint/2010/main" val="39301448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en-US" sz="1200" b="0" dirty="0" smtClean="0">
                <a:latin typeface="Arial" charset="0"/>
                <a:ea typeface="ＭＳ Ｐゴシック" pitchFamily="-65" charset="-128"/>
              </a:rPr>
              <a:t>This chapter examines the wide spectrum of malware threats and countermeasures.</a:t>
            </a:r>
          </a:p>
          <a:p>
            <a:pPr eaLnBrk="1" hangingPunct="1"/>
            <a:r>
              <a:rPr lang="en-US" sz="1200" b="0" dirty="0" smtClean="0">
                <a:latin typeface="Arial" charset="0"/>
                <a:ea typeface="ＭＳ Ｐゴシック" pitchFamily="-65" charset="-128"/>
              </a:rPr>
              <a:t>We begin with a survey of various types of malware, and offer a broad</a:t>
            </a:r>
          </a:p>
          <a:p>
            <a:pPr eaLnBrk="1" hangingPunct="1"/>
            <a:r>
              <a:rPr lang="en-US" sz="1200" b="0" dirty="0" smtClean="0">
                <a:latin typeface="Arial" charset="0"/>
                <a:ea typeface="ＭＳ Ｐゴシック" pitchFamily="-65" charset="-128"/>
              </a:rPr>
              <a:t>classification based first on the means malware uses to spread or propagate , and</a:t>
            </a:r>
          </a:p>
          <a:p>
            <a:pPr eaLnBrk="1" hangingPunct="1"/>
            <a:r>
              <a:rPr lang="en-US" sz="1200" b="0" dirty="0" smtClean="0">
                <a:latin typeface="Arial" charset="0"/>
                <a:ea typeface="ＭＳ Ｐゴシック" pitchFamily="-65" charset="-128"/>
              </a:rPr>
              <a:t>then on the variety of actions or payloads used once the malware has reached a</a:t>
            </a:r>
          </a:p>
          <a:p>
            <a:pPr eaLnBrk="1" hangingPunct="1"/>
            <a:r>
              <a:rPr lang="en-US" sz="1200" b="0" dirty="0" smtClean="0">
                <a:latin typeface="Arial" charset="0"/>
                <a:ea typeface="ＭＳ Ｐゴシック" pitchFamily="-65" charset="-128"/>
              </a:rPr>
              <a:t>target. Propagation mechanisms include those used by viruses, worms, and Trojans.</a:t>
            </a:r>
          </a:p>
          <a:p>
            <a:pPr eaLnBrk="1" hangingPunct="1"/>
            <a:r>
              <a:rPr lang="en-US" sz="1200" b="0" dirty="0" smtClean="0">
                <a:latin typeface="Arial" charset="0"/>
                <a:ea typeface="ＭＳ Ｐゴシック" pitchFamily="-65" charset="-128"/>
              </a:rPr>
              <a:t>Payloads include system corruption, bots, phishing, spyware, and rootkits. The</a:t>
            </a:r>
          </a:p>
          <a:p>
            <a:pPr eaLnBrk="1" hangingPunct="1"/>
            <a:r>
              <a:rPr lang="en-US" sz="1200" b="0" dirty="0" smtClean="0">
                <a:latin typeface="Arial" charset="0"/>
                <a:ea typeface="ＭＳ Ｐゴシック" pitchFamily="-65" charset="-128"/>
              </a:rPr>
              <a:t>discussion concludes with a review of countermeasure approaches.</a:t>
            </a:r>
          </a:p>
          <a:p>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solidFill>
                  <a:srgbClr val="000000"/>
                </a:solidFill>
              </a:rPr>
              <a:pPr/>
              <a:t>51</a:t>
            </a:fld>
            <a:endParaRPr lang="en-AU" dirty="0">
              <a:solidFill>
                <a:srgbClr val="000000"/>
              </a:solidFill>
            </a:endParaRPr>
          </a:p>
        </p:txBody>
      </p:sp>
    </p:spTree>
    <p:extLst>
      <p:ext uri="{BB962C8B-B14F-4D97-AF65-F5344CB8AC3E}">
        <p14:creationId xmlns:p14="http://schemas.microsoft.com/office/powerpoint/2010/main" val="27577576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Another significant malware development over the last couple of decades is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change from attackers being individuals, often motivated to demonstrate their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technical competence to their peers, to more organized and dangerous attack</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sources. These include politically motivated attackers, criminals, and organized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crime; organizations that sell their services to companies and nations, and national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government agencies, as we discuss in Section 8.1. This has significantly changed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resources available and motivation behind the rise of malware, and indeed has led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development of a large underground economy involving the sale of attack kits,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access to compromised hosts, and to stolen information.</a:t>
            </a:r>
            <a:endParaRPr lang="en-US" dirty="0"/>
          </a:p>
        </p:txBody>
      </p:sp>
      <p:sp>
        <p:nvSpPr>
          <p:cNvPr id="4" name="Slide Number Placeholder 3"/>
          <p:cNvSpPr>
            <a:spLocks noGrp="1"/>
          </p:cNvSpPr>
          <p:nvPr>
            <p:ph type="sldNum" sz="quarter" idx="10"/>
          </p:nvPr>
        </p:nvSpPr>
        <p:spPr/>
        <p:txBody>
          <a:bodyPr/>
          <a:lstStyle/>
          <a:p>
            <a:fld id="{2EF01EA8-8A05-4B44-9488-279E78AAD254}" type="slidenum">
              <a:rPr lang="en-AU" smtClean="0"/>
              <a:pPr/>
              <a:t>52</a:t>
            </a:fld>
            <a:endParaRPr lang="en-AU"/>
          </a:p>
        </p:txBody>
      </p:sp>
    </p:spTree>
    <p:extLst>
      <p:ext uri="{BB962C8B-B14F-4D97-AF65-F5344CB8AC3E}">
        <p14:creationId xmlns:p14="http://schemas.microsoft.com/office/powerpoint/2010/main" val="13235488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6E538BFE-B7C6-495F-9726-FBC6ED665F42}" type="slidenum">
              <a:rPr lang="en-AU"/>
              <a:pPr/>
              <a:t>53</a:t>
            </a:fld>
            <a:endParaRPr lang="en-AU"/>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r>
              <a:rPr lang="en-US" dirty="0" smtClean="0">
                <a:latin typeface="Arial" charset="0"/>
                <a:ea typeface="ＭＳ Ｐゴシック" pitchFamily="-65" charset="-128"/>
              </a:rPr>
              <a:t>The first category of malware propagation concerns parasitic software fragments</a:t>
            </a:r>
          </a:p>
          <a:p>
            <a:pPr eaLnBrk="1" hangingPunct="1"/>
            <a:r>
              <a:rPr lang="en-US" dirty="0" smtClean="0">
                <a:latin typeface="Arial" charset="0"/>
                <a:ea typeface="ＭＳ Ｐゴシック" pitchFamily="-65" charset="-128"/>
              </a:rPr>
              <a:t>that attach themselves to some existing executable content. The fragment may be</a:t>
            </a:r>
          </a:p>
          <a:p>
            <a:pPr eaLnBrk="1" hangingPunct="1"/>
            <a:r>
              <a:rPr lang="en-US" dirty="0" smtClean="0">
                <a:latin typeface="Arial" charset="0"/>
                <a:ea typeface="ＭＳ Ｐゴシック" pitchFamily="-65" charset="-128"/>
              </a:rPr>
              <a:t>machine code that infects some existing application, utility, or system program, or</a:t>
            </a:r>
          </a:p>
          <a:p>
            <a:pPr eaLnBrk="1" hangingPunct="1"/>
            <a:r>
              <a:rPr lang="en-US" dirty="0" smtClean="0">
                <a:latin typeface="Arial" charset="0"/>
                <a:ea typeface="ＭＳ Ｐゴシック" pitchFamily="-65" charset="-128"/>
              </a:rPr>
              <a:t>even the code used to boot a computer system. More recently, the fragment has</a:t>
            </a:r>
          </a:p>
          <a:p>
            <a:pPr eaLnBrk="1" hangingPunct="1"/>
            <a:r>
              <a:rPr lang="en-US" dirty="0" smtClean="0">
                <a:latin typeface="Arial" charset="0"/>
                <a:ea typeface="ＭＳ Ｐゴシック" pitchFamily="-65" charset="-128"/>
              </a:rPr>
              <a:t>been some form of scripting code, typically used to support active content within</a:t>
            </a:r>
          </a:p>
          <a:p>
            <a:pPr eaLnBrk="1" hangingPunct="1"/>
            <a:r>
              <a:rPr lang="en-US" dirty="0" smtClean="0">
                <a:latin typeface="Arial" charset="0"/>
                <a:ea typeface="ＭＳ Ｐゴシック" pitchFamily="-65" charset="-128"/>
              </a:rPr>
              <a:t>data files such as Microsoft Word documents, Excel spreadsheets, or Adobe PDF</a:t>
            </a:r>
          </a:p>
          <a:p>
            <a:pPr eaLnBrk="1" hangingPunct="1"/>
            <a:r>
              <a:rPr lang="en-US" dirty="0" smtClean="0">
                <a:latin typeface="Arial" charset="0"/>
                <a:ea typeface="ＭＳ Ｐゴシック" pitchFamily="-65" charset="-128"/>
              </a:rPr>
              <a:t>documents.</a:t>
            </a:r>
          </a:p>
          <a:p>
            <a:pPr eaLnBrk="1" hangingPunct="1"/>
            <a:endParaRPr lang="en-US" dirty="0" smtClean="0">
              <a:latin typeface="Arial" charset="0"/>
              <a:ea typeface="ＭＳ Ｐゴシック" pitchFamily="-65" charset="-128"/>
            </a:endParaRPr>
          </a:p>
          <a:p>
            <a:pPr eaLnBrk="1" hangingPunct="1"/>
            <a:r>
              <a:rPr lang="en-US" dirty="0" smtClean="0">
                <a:latin typeface="Arial" charset="0"/>
                <a:ea typeface="ＭＳ Ｐゴシック" pitchFamily="-65" charset="-128"/>
              </a:rPr>
              <a:t>A computer virus is a piece of software that can “infect” other programs, or indeed</a:t>
            </a:r>
          </a:p>
          <a:p>
            <a:pPr eaLnBrk="1" hangingPunct="1"/>
            <a:r>
              <a:rPr lang="en-US" dirty="0" smtClean="0">
                <a:latin typeface="Arial" charset="0"/>
                <a:ea typeface="ＭＳ Ｐゴシック" pitchFamily="-65" charset="-128"/>
              </a:rPr>
              <a:t>any type of executable content, by modifying them. The modification includes</a:t>
            </a:r>
          </a:p>
          <a:p>
            <a:pPr eaLnBrk="1" hangingPunct="1"/>
            <a:r>
              <a:rPr lang="en-US" dirty="0" smtClean="0">
                <a:latin typeface="Arial" charset="0"/>
                <a:ea typeface="ＭＳ Ｐゴシック" pitchFamily="-65" charset="-128"/>
              </a:rPr>
              <a:t>injecting the original code with a routine to make copies of the virus code, which</a:t>
            </a:r>
          </a:p>
          <a:p>
            <a:pPr eaLnBrk="1" hangingPunct="1"/>
            <a:r>
              <a:rPr lang="en-US" dirty="0" smtClean="0">
                <a:latin typeface="Arial" charset="0"/>
                <a:ea typeface="ＭＳ Ｐゴシック" pitchFamily="-65" charset="-128"/>
              </a:rPr>
              <a:t>can then go on to infect other content. Computer viruses first appeared in the early</a:t>
            </a:r>
          </a:p>
          <a:p>
            <a:pPr eaLnBrk="1" hangingPunct="1"/>
            <a:r>
              <a:rPr lang="en-US" dirty="0" smtClean="0">
                <a:latin typeface="Arial" charset="0"/>
                <a:ea typeface="ＭＳ Ｐゴシック" pitchFamily="-65" charset="-128"/>
              </a:rPr>
              <a:t>1980s, and the term itself is attributed to Fred Cohen. Cohen is the author of a</a:t>
            </a:r>
          </a:p>
          <a:p>
            <a:pPr eaLnBrk="1" hangingPunct="1"/>
            <a:r>
              <a:rPr lang="en-US" dirty="0" smtClean="0">
                <a:latin typeface="Arial" charset="0"/>
                <a:ea typeface="ＭＳ Ｐゴシック" pitchFamily="-65" charset="-128"/>
              </a:rPr>
              <a:t>groundbreaking book on the subject [COHE94]. The Brain virus, first seen in 1986,</a:t>
            </a:r>
          </a:p>
          <a:p>
            <a:pPr eaLnBrk="1" hangingPunct="1"/>
            <a:r>
              <a:rPr lang="en-US" dirty="0" smtClean="0">
                <a:latin typeface="Arial" charset="0"/>
                <a:ea typeface="ＭＳ Ｐゴシック" pitchFamily="-65" charset="-128"/>
              </a:rPr>
              <a:t>was one of the first to target MSDOS systems, and resulted in a significant number</a:t>
            </a:r>
          </a:p>
          <a:p>
            <a:pPr eaLnBrk="1" hangingPunct="1"/>
            <a:r>
              <a:rPr lang="en-US" dirty="0" smtClean="0">
                <a:latin typeface="Arial" charset="0"/>
                <a:ea typeface="ＭＳ Ｐゴシック" pitchFamily="-65" charset="-128"/>
              </a:rPr>
              <a:t>of infections for this time.</a:t>
            </a:r>
          </a:p>
          <a:p>
            <a:pPr eaLnBrk="1" hangingPunct="1"/>
            <a:endParaRPr lang="en-US" dirty="0" smtClean="0">
              <a:latin typeface="Arial" charset="0"/>
              <a:ea typeface="ＭＳ Ｐゴシック" pitchFamily="-65" charset="-128"/>
            </a:endParaRPr>
          </a:p>
          <a:p>
            <a:pPr eaLnBrk="1" hangingPunct="1"/>
            <a:r>
              <a:rPr lang="en-US" dirty="0" smtClean="0">
                <a:latin typeface="Arial" charset="0"/>
                <a:ea typeface="ＭＳ Ｐゴシック" pitchFamily="-65" charset="-128"/>
              </a:rPr>
              <a:t>Biological viruses are tiny scraps of genetic code—DNA or RNA—that</a:t>
            </a:r>
          </a:p>
          <a:p>
            <a:pPr eaLnBrk="1" hangingPunct="1"/>
            <a:r>
              <a:rPr lang="en-US" dirty="0" smtClean="0">
                <a:latin typeface="Arial" charset="0"/>
                <a:ea typeface="ＭＳ Ｐゴシック" pitchFamily="-65" charset="-128"/>
              </a:rPr>
              <a:t>can take over the machinery of a living cell and trick it into making thousands of</a:t>
            </a:r>
          </a:p>
          <a:p>
            <a:pPr eaLnBrk="1" hangingPunct="1"/>
            <a:r>
              <a:rPr lang="en-US" dirty="0" smtClean="0">
                <a:latin typeface="Arial" charset="0"/>
                <a:ea typeface="ＭＳ Ｐゴシック" pitchFamily="-65" charset="-128"/>
              </a:rPr>
              <a:t>flawless replicas of the original virus. Like its biological counterpart, a computer</a:t>
            </a:r>
          </a:p>
          <a:p>
            <a:pPr eaLnBrk="1" hangingPunct="1"/>
            <a:r>
              <a:rPr lang="en-US" dirty="0" smtClean="0">
                <a:latin typeface="Arial" charset="0"/>
                <a:ea typeface="ＭＳ Ｐゴシック" pitchFamily="-65" charset="-128"/>
              </a:rPr>
              <a:t>virus carries in its instructional code the recipe for making perfect copies of itself.</a:t>
            </a:r>
          </a:p>
          <a:p>
            <a:pPr eaLnBrk="1" hangingPunct="1"/>
            <a:r>
              <a:rPr lang="en-US" dirty="0" smtClean="0">
                <a:latin typeface="Arial" charset="0"/>
                <a:ea typeface="ＭＳ Ｐゴシック" pitchFamily="-65" charset="-128"/>
              </a:rPr>
              <a:t>The typical virus becomes embedded in a program, or carrier of executable content,</a:t>
            </a:r>
          </a:p>
          <a:p>
            <a:pPr eaLnBrk="1" hangingPunct="1"/>
            <a:r>
              <a:rPr lang="en-US" dirty="0" smtClean="0">
                <a:latin typeface="Arial" charset="0"/>
                <a:ea typeface="ＭＳ Ｐゴシック" pitchFamily="-65" charset="-128"/>
              </a:rPr>
              <a:t>on a computer. Then, whenever the infected computer comes into contact with an</a:t>
            </a:r>
          </a:p>
          <a:p>
            <a:pPr eaLnBrk="1" hangingPunct="1"/>
            <a:r>
              <a:rPr lang="en-US" dirty="0" smtClean="0">
                <a:latin typeface="Arial" charset="0"/>
                <a:ea typeface="ＭＳ Ｐゴシック" pitchFamily="-65" charset="-128"/>
              </a:rPr>
              <a:t>uninfected piece of code, a fresh copy of the virus passes into the new location.</a:t>
            </a:r>
          </a:p>
          <a:p>
            <a:pPr eaLnBrk="1" hangingPunct="1"/>
            <a:r>
              <a:rPr lang="en-US" dirty="0" smtClean="0">
                <a:latin typeface="Arial" charset="0"/>
                <a:ea typeface="ＭＳ Ｐゴシック" pitchFamily="-65" charset="-128"/>
              </a:rPr>
              <a:t>Thus, the infection can spread from computer to computer, aided by unsuspecting</a:t>
            </a:r>
          </a:p>
          <a:p>
            <a:pPr eaLnBrk="1" hangingPunct="1"/>
            <a:r>
              <a:rPr lang="en-US" dirty="0" smtClean="0">
                <a:latin typeface="Arial" charset="0"/>
                <a:ea typeface="ＭＳ Ｐゴシック" pitchFamily="-65" charset="-128"/>
              </a:rPr>
              <a:t>users, who exchange these programs or carrier files on disk or USB stick; or who</a:t>
            </a:r>
          </a:p>
          <a:p>
            <a:pPr eaLnBrk="1" hangingPunct="1"/>
            <a:r>
              <a:rPr lang="en-US" dirty="0" smtClean="0">
                <a:latin typeface="Arial" charset="0"/>
                <a:ea typeface="ＭＳ Ｐゴシック" pitchFamily="-65" charset="-128"/>
              </a:rPr>
              <a:t>send them to one another over a network. In a network environment, the ability to</a:t>
            </a:r>
          </a:p>
          <a:p>
            <a:pPr eaLnBrk="1" hangingPunct="1"/>
            <a:r>
              <a:rPr lang="en-US" dirty="0" smtClean="0">
                <a:latin typeface="Arial" charset="0"/>
                <a:ea typeface="ＭＳ Ｐゴシック" pitchFamily="-65" charset="-128"/>
              </a:rPr>
              <a:t>access documents, applications, and system services on other computers provides a</a:t>
            </a:r>
          </a:p>
          <a:p>
            <a:pPr eaLnBrk="1" hangingPunct="1"/>
            <a:r>
              <a:rPr lang="en-US" dirty="0" smtClean="0">
                <a:latin typeface="Arial" charset="0"/>
                <a:ea typeface="ＭＳ Ｐゴシック" pitchFamily="-65" charset="-128"/>
              </a:rPr>
              <a:t>perfect culture for the spread of such viral code.</a:t>
            </a:r>
          </a:p>
          <a:p>
            <a:pPr eaLnBrk="1" hangingPunct="1"/>
            <a:endParaRPr lang="en-US" dirty="0" smtClean="0">
              <a:latin typeface="Arial" charset="0"/>
              <a:ea typeface="ＭＳ Ｐゴシック" pitchFamily="-65" charset="-128"/>
            </a:endParaRPr>
          </a:p>
          <a:p>
            <a:pPr eaLnBrk="1" hangingPunct="1"/>
            <a:r>
              <a:rPr lang="en-US" dirty="0" smtClean="0">
                <a:latin typeface="Arial" charset="0"/>
                <a:ea typeface="ＭＳ Ｐゴシック" pitchFamily="-65" charset="-128"/>
              </a:rPr>
              <a:t>A virus that attaches to an executable program can do anything that the</a:t>
            </a:r>
          </a:p>
          <a:p>
            <a:pPr eaLnBrk="1" hangingPunct="1"/>
            <a:r>
              <a:rPr lang="en-US" dirty="0" smtClean="0">
                <a:latin typeface="Arial" charset="0"/>
                <a:ea typeface="ＭＳ Ｐゴシック" pitchFamily="-65" charset="-128"/>
              </a:rPr>
              <a:t>program is permitted to do. It executes secretly when the host program is run. Once</a:t>
            </a:r>
          </a:p>
          <a:p>
            <a:pPr eaLnBrk="1" hangingPunct="1"/>
            <a:r>
              <a:rPr lang="en-US" dirty="0" smtClean="0">
                <a:latin typeface="Arial" charset="0"/>
                <a:ea typeface="ＭＳ Ｐゴシック" pitchFamily="-65" charset="-128"/>
              </a:rPr>
              <a:t>the virus code is executing, it can perform any function, such as erasing files and</a:t>
            </a:r>
          </a:p>
          <a:p>
            <a:pPr eaLnBrk="1" hangingPunct="1"/>
            <a:r>
              <a:rPr lang="en-US" dirty="0" smtClean="0">
                <a:latin typeface="Arial" charset="0"/>
                <a:ea typeface="ＭＳ Ｐゴシック" pitchFamily="-65" charset="-128"/>
              </a:rPr>
              <a:t>programs, that is allowed by the privileges of the current user. One reason viruses</a:t>
            </a:r>
          </a:p>
          <a:p>
            <a:pPr eaLnBrk="1" hangingPunct="1"/>
            <a:r>
              <a:rPr lang="en-US" dirty="0" smtClean="0">
                <a:latin typeface="Arial" charset="0"/>
                <a:ea typeface="ＭＳ Ｐゴシック" pitchFamily="-65" charset="-128"/>
              </a:rPr>
              <a:t>dominated the malware scene in earlier years was the lack of user authentication</a:t>
            </a:r>
          </a:p>
          <a:p>
            <a:pPr eaLnBrk="1" hangingPunct="1"/>
            <a:r>
              <a:rPr lang="en-US" dirty="0" smtClean="0">
                <a:latin typeface="Arial" charset="0"/>
                <a:ea typeface="ＭＳ Ｐゴシック" pitchFamily="-65" charset="-128"/>
              </a:rPr>
              <a:t>and access controls on personal computer systems at that time. This enabled a virus</a:t>
            </a:r>
          </a:p>
          <a:p>
            <a:pPr eaLnBrk="1" hangingPunct="1"/>
            <a:r>
              <a:rPr lang="en-US" dirty="0" smtClean="0">
                <a:latin typeface="Arial" charset="0"/>
                <a:ea typeface="ＭＳ Ｐゴシック" pitchFamily="-65" charset="-128"/>
              </a:rPr>
              <a:t>to infect any executable content on the system. The significant quantity of programs</a:t>
            </a:r>
          </a:p>
          <a:p>
            <a:pPr eaLnBrk="1" hangingPunct="1"/>
            <a:r>
              <a:rPr lang="en-US" dirty="0" smtClean="0">
                <a:latin typeface="Arial" charset="0"/>
                <a:ea typeface="ＭＳ Ｐゴシック" pitchFamily="-65" charset="-128"/>
              </a:rPr>
              <a:t>shared on floppy disk also enabled its easy, if somewhat slow, spread. The inclusion</a:t>
            </a:r>
          </a:p>
          <a:p>
            <a:pPr eaLnBrk="1" hangingPunct="1"/>
            <a:r>
              <a:rPr lang="en-US" dirty="0" smtClean="0">
                <a:latin typeface="Arial" charset="0"/>
                <a:ea typeface="ＭＳ Ｐゴシック" pitchFamily="-65" charset="-128"/>
              </a:rPr>
              <a:t>of tighter access controls on modern operating systems significantly hinders the</a:t>
            </a:r>
          </a:p>
          <a:p>
            <a:pPr eaLnBrk="1" hangingPunct="1"/>
            <a:r>
              <a:rPr lang="en-US" dirty="0" smtClean="0">
                <a:latin typeface="Arial" charset="0"/>
                <a:ea typeface="ＭＳ Ｐゴシック" pitchFamily="-65" charset="-128"/>
              </a:rPr>
              <a:t>ease of infection of such traditional, machine executable code, viruses. This resulted</a:t>
            </a:r>
          </a:p>
          <a:p>
            <a:pPr eaLnBrk="1" hangingPunct="1"/>
            <a:r>
              <a:rPr lang="en-US" dirty="0" smtClean="0">
                <a:latin typeface="Arial" charset="0"/>
                <a:ea typeface="ＭＳ Ｐゴシック" pitchFamily="-65" charset="-128"/>
              </a:rPr>
              <a:t>in the development of macro viruses that exploit the active content supported</a:t>
            </a:r>
          </a:p>
          <a:p>
            <a:pPr eaLnBrk="1" hangingPunct="1"/>
            <a:r>
              <a:rPr lang="en-US" dirty="0" smtClean="0">
                <a:latin typeface="Arial" charset="0"/>
                <a:ea typeface="ＭＳ Ｐゴシック" pitchFamily="-65" charset="-128"/>
              </a:rPr>
              <a:t>by some documents types, such as Microsoft Word or Excel files, or Adobe PDF</a:t>
            </a:r>
          </a:p>
          <a:p>
            <a:pPr eaLnBrk="1" hangingPunct="1"/>
            <a:r>
              <a:rPr lang="en-US" dirty="0" smtClean="0">
                <a:latin typeface="Arial" charset="0"/>
                <a:ea typeface="ＭＳ Ｐゴシック" pitchFamily="-65" charset="-128"/>
              </a:rPr>
              <a:t>documents. Such documents are easily modified and shared by users as part of their</a:t>
            </a:r>
          </a:p>
          <a:p>
            <a:pPr eaLnBrk="1" hangingPunct="1"/>
            <a:r>
              <a:rPr lang="en-US" dirty="0" smtClean="0">
                <a:latin typeface="Arial" charset="0"/>
                <a:ea typeface="ＭＳ Ｐゴシック" pitchFamily="-65" charset="-128"/>
              </a:rPr>
              <a:t>normal system use, and are not protected by the same access controls as programs.</a:t>
            </a:r>
          </a:p>
          <a:p>
            <a:pPr eaLnBrk="1" hangingPunct="1"/>
            <a:r>
              <a:rPr lang="en-US" dirty="0" smtClean="0">
                <a:latin typeface="Arial" charset="0"/>
                <a:ea typeface="ＭＳ Ｐゴシック" pitchFamily="-65" charset="-128"/>
              </a:rPr>
              <a:t>Currently, a viral mode of infection is typically one of several propagation mechanisms</a:t>
            </a:r>
          </a:p>
          <a:p>
            <a:pPr eaLnBrk="1" hangingPunct="1"/>
            <a:r>
              <a:rPr lang="en-US" dirty="0" smtClean="0">
                <a:latin typeface="Arial" charset="0"/>
                <a:ea typeface="ＭＳ Ｐゴシック" pitchFamily="-65" charset="-128"/>
              </a:rPr>
              <a:t>used by contemporary malware, which may also include worm and Trojan</a:t>
            </a:r>
          </a:p>
          <a:p>
            <a:pPr eaLnBrk="1" hangingPunct="1"/>
            <a:r>
              <a:rPr lang="en-US" dirty="0" smtClean="0">
                <a:latin typeface="Arial" charset="0"/>
                <a:ea typeface="ＭＳ Ｐゴシック" pitchFamily="-65" charset="-128"/>
              </a:rPr>
              <a:t>capabilities.</a:t>
            </a:r>
            <a:endParaRPr lang="en-US" dirty="0" smtClean="0">
              <a:latin typeface="Times New Roman" pitchFamily="-65" charset="0"/>
              <a:ea typeface="ＭＳ Ｐゴシック" pitchFamily="-65" charset="-128"/>
            </a:endParaRPr>
          </a:p>
        </p:txBody>
      </p:sp>
    </p:spTree>
    <p:extLst>
      <p:ext uri="{BB962C8B-B14F-4D97-AF65-F5344CB8AC3E}">
        <p14:creationId xmlns:p14="http://schemas.microsoft.com/office/powerpoint/2010/main" val="245391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955F9117-E21A-40DE-A9A8-4B946990FF4B}" type="slidenum">
              <a:rPr lang="en-AU"/>
              <a:pPr/>
              <a:t>54</a:t>
            </a:fld>
            <a:endParaRPr lang="en-AU"/>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r>
              <a:rPr lang="en-US" b="0" dirty="0" smtClean="0">
                <a:latin typeface="Arial" charset="0"/>
                <a:ea typeface="ＭＳ Ｐゴシック" pitchFamily="-65" charset="-128"/>
              </a:rPr>
              <a:t>[AYCO06] states that a computer virus has three parts. More generally, many</a:t>
            </a:r>
          </a:p>
          <a:p>
            <a:pPr eaLnBrk="1" hangingPunct="1"/>
            <a:r>
              <a:rPr lang="en-US" b="0" dirty="0" smtClean="0">
                <a:latin typeface="Arial" charset="0"/>
                <a:ea typeface="ＭＳ Ｐゴシック" pitchFamily="-65" charset="-128"/>
              </a:rPr>
              <a:t>contemporary types of malware also include one or more variants of each of these</a:t>
            </a:r>
          </a:p>
          <a:p>
            <a:pPr eaLnBrk="1" hangingPunct="1"/>
            <a:r>
              <a:rPr lang="en-US" b="0" dirty="0" smtClean="0">
                <a:latin typeface="Arial" charset="0"/>
                <a:ea typeface="ＭＳ Ｐゴシック" pitchFamily="-65" charset="-128"/>
              </a:rPr>
              <a:t>components:</a:t>
            </a:r>
          </a:p>
          <a:p>
            <a:pPr eaLnBrk="1" hangingPunct="1"/>
            <a:endParaRPr lang="en-US" b="0" dirty="0" smtClean="0">
              <a:latin typeface="Arial" charset="0"/>
              <a:ea typeface="ＭＳ Ｐゴシック" pitchFamily="-65" charset="-128"/>
            </a:endParaRPr>
          </a:p>
          <a:p>
            <a:pPr eaLnBrk="1" hangingPunct="1"/>
            <a:r>
              <a:rPr lang="en-US" b="0" dirty="0" smtClean="0">
                <a:latin typeface="Arial" charset="0"/>
                <a:ea typeface="ＭＳ Ｐゴシック" pitchFamily="-65" charset="-128"/>
              </a:rPr>
              <a:t>• Infection mechanism : The means by which a virus spreads or propagates,</a:t>
            </a:r>
          </a:p>
          <a:p>
            <a:pPr eaLnBrk="1" hangingPunct="1"/>
            <a:r>
              <a:rPr lang="en-US" b="0" dirty="0" smtClean="0">
                <a:latin typeface="Arial" charset="0"/>
                <a:ea typeface="ＭＳ Ｐゴシック" pitchFamily="-65" charset="-128"/>
              </a:rPr>
              <a:t>enabling it to replicate. The mechanism is also referred to as the infection</a:t>
            </a:r>
          </a:p>
          <a:p>
            <a:pPr eaLnBrk="1" hangingPunct="1"/>
            <a:r>
              <a:rPr lang="en-US" b="0" dirty="0" smtClean="0">
                <a:latin typeface="Arial" charset="0"/>
                <a:ea typeface="ＭＳ Ｐゴシック" pitchFamily="-65" charset="-128"/>
              </a:rPr>
              <a:t>vector .</a:t>
            </a:r>
          </a:p>
          <a:p>
            <a:pPr eaLnBrk="1" hangingPunct="1"/>
            <a:endParaRPr lang="en-US" b="0" dirty="0" smtClean="0">
              <a:latin typeface="Arial" charset="0"/>
              <a:ea typeface="ＭＳ Ｐゴシック" pitchFamily="-65" charset="-128"/>
            </a:endParaRPr>
          </a:p>
          <a:p>
            <a:pPr eaLnBrk="1" hangingPunct="1"/>
            <a:r>
              <a:rPr lang="en-US" b="0" dirty="0" smtClean="0">
                <a:latin typeface="Arial" charset="0"/>
                <a:ea typeface="ＭＳ Ｐゴシック" pitchFamily="-65" charset="-128"/>
              </a:rPr>
              <a:t>• Trigger: The event or condition that determines when the payload is activated</a:t>
            </a:r>
          </a:p>
          <a:p>
            <a:pPr eaLnBrk="1" hangingPunct="1"/>
            <a:r>
              <a:rPr lang="en-US" b="0" dirty="0" smtClean="0">
                <a:latin typeface="Arial" charset="0"/>
                <a:ea typeface="ＭＳ Ｐゴシック" pitchFamily="-65" charset="-128"/>
              </a:rPr>
              <a:t>or delivered, sometimes known as a logic bomb .</a:t>
            </a:r>
          </a:p>
          <a:p>
            <a:pPr eaLnBrk="1" hangingPunct="1"/>
            <a:endParaRPr lang="en-US" b="0" dirty="0" smtClean="0">
              <a:latin typeface="Arial" charset="0"/>
              <a:ea typeface="ＭＳ Ｐゴシック" pitchFamily="-65" charset="-128"/>
            </a:endParaRPr>
          </a:p>
          <a:p>
            <a:pPr eaLnBrk="1" hangingPunct="1"/>
            <a:r>
              <a:rPr lang="en-US" b="0" dirty="0" smtClean="0">
                <a:latin typeface="Arial" charset="0"/>
                <a:ea typeface="ＭＳ Ｐゴシック" pitchFamily="-65" charset="-128"/>
              </a:rPr>
              <a:t>• Payload: What the virus does, besides spreading. The payload may involve</a:t>
            </a:r>
          </a:p>
          <a:p>
            <a:pPr eaLnBrk="1" hangingPunct="1"/>
            <a:r>
              <a:rPr lang="en-US" b="0" dirty="0" smtClean="0">
                <a:latin typeface="Arial" charset="0"/>
                <a:ea typeface="ＭＳ Ｐゴシック" pitchFamily="-65" charset="-128"/>
              </a:rPr>
              <a:t>damage or may involve benign but noticeable activity.</a:t>
            </a:r>
            <a:endParaRPr lang="en-US" b="0" dirty="0" smtClean="0">
              <a:latin typeface="Times New Roman" pitchFamily="-65" charset="0"/>
              <a:ea typeface="ＭＳ Ｐゴシック" pitchFamily="-65" charset="-128"/>
            </a:endParaRPr>
          </a:p>
        </p:txBody>
      </p:sp>
    </p:spTree>
    <p:extLst>
      <p:ext uri="{BB962C8B-B14F-4D97-AF65-F5344CB8AC3E}">
        <p14:creationId xmlns:p14="http://schemas.microsoft.com/office/powerpoint/2010/main" val="27931590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92500" lnSpcReduction="20000"/>
          </a:bodyPr>
          <a:lstStyle/>
          <a:p>
            <a:pPr eaLnBrk="1" hangingPunct="1">
              <a:lnSpc>
                <a:spcPct val="90000"/>
              </a:lnSpc>
            </a:pPr>
            <a:r>
              <a:rPr lang="en-US" sz="1100" b="0" dirty="0" smtClean="0">
                <a:latin typeface="Arial" charset="0"/>
                <a:ea typeface="ＭＳ Ｐゴシック" pitchFamily="-65" charset="-128"/>
              </a:rPr>
              <a:t>During its lifetime, a typical virus goes through the following four phases:</a:t>
            </a:r>
          </a:p>
          <a:p>
            <a:pPr eaLnBrk="1" hangingPunct="1">
              <a:lnSpc>
                <a:spcPct val="90000"/>
              </a:lnSpc>
            </a:pPr>
            <a:endParaRPr lang="en-US" sz="1100" b="0" dirty="0" smtClean="0">
              <a:latin typeface="Arial" charset="0"/>
              <a:ea typeface="ＭＳ Ｐゴシック" pitchFamily="-65" charset="-128"/>
            </a:endParaRPr>
          </a:p>
          <a:p>
            <a:pPr eaLnBrk="1" hangingPunct="1">
              <a:lnSpc>
                <a:spcPct val="90000"/>
              </a:lnSpc>
            </a:pPr>
            <a:r>
              <a:rPr lang="en-US" sz="1100" b="0" dirty="0" smtClean="0">
                <a:latin typeface="Arial" charset="0"/>
                <a:ea typeface="ＭＳ Ｐゴシック" pitchFamily="-65" charset="-128"/>
              </a:rPr>
              <a:t>• Dormant phase: The virus is idle. The virus will eventually be activated by</a:t>
            </a:r>
          </a:p>
          <a:p>
            <a:pPr eaLnBrk="1" hangingPunct="1">
              <a:lnSpc>
                <a:spcPct val="90000"/>
              </a:lnSpc>
            </a:pPr>
            <a:r>
              <a:rPr lang="en-US" sz="1100" b="0" dirty="0" smtClean="0">
                <a:latin typeface="Arial" charset="0"/>
                <a:ea typeface="ＭＳ Ｐゴシック" pitchFamily="-65" charset="-128"/>
              </a:rPr>
              <a:t>some event, such as a date, the presence of another program or file, or the</a:t>
            </a:r>
          </a:p>
          <a:p>
            <a:pPr eaLnBrk="1" hangingPunct="1">
              <a:lnSpc>
                <a:spcPct val="90000"/>
              </a:lnSpc>
            </a:pPr>
            <a:r>
              <a:rPr lang="en-US" sz="1100" b="0" dirty="0" smtClean="0">
                <a:latin typeface="Arial" charset="0"/>
                <a:ea typeface="ＭＳ Ｐゴシック" pitchFamily="-65" charset="-128"/>
              </a:rPr>
              <a:t>capacity of the disk exceeding some limit. Not all viruses have this stage.</a:t>
            </a:r>
          </a:p>
          <a:p>
            <a:pPr eaLnBrk="1" hangingPunct="1">
              <a:lnSpc>
                <a:spcPct val="90000"/>
              </a:lnSpc>
            </a:pPr>
            <a:endParaRPr lang="en-US" sz="1100" b="0" dirty="0" smtClean="0">
              <a:latin typeface="Arial" charset="0"/>
              <a:ea typeface="ＭＳ Ｐゴシック" pitchFamily="-65" charset="-128"/>
            </a:endParaRPr>
          </a:p>
          <a:p>
            <a:pPr eaLnBrk="1" hangingPunct="1">
              <a:lnSpc>
                <a:spcPct val="90000"/>
              </a:lnSpc>
            </a:pPr>
            <a:r>
              <a:rPr lang="en-US" sz="1100" b="0" dirty="0" smtClean="0">
                <a:latin typeface="Arial" charset="0"/>
                <a:ea typeface="ＭＳ Ｐゴシック" pitchFamily="-65" charset="-128"/>
              </a:rPr>
              <a:t>• Propagation phase: The virus places a copy of itself into other programs or</a:t>
            </a:r>
          </a:p>
          <a:p>
            <a:pPr eaLnBrk="1" hangingPunct="1">
              <a:lnSpc>
                <a:spcPct val="90000"/>
              </a:lnSpc>
            </a:pPr>
            <a:r>
              <a:rPr lang="en-US" sz="1100" b="0" dirty="0" smtClean="0">
                <a:latin typeface="Arial" charset="0"/>
                <a:ea typeface="ＭＳ Ｐゴシック" pitchFamily="-65" charset="-128"/>
              </a:rPr>
              <a:t>into certain system areas on the disk. The copy may not be identical to the</a:t>
            </a:r>
          </a:p>
          <a:p>
            <a:pPr eaLnBrk="1" hangingPunct="1">
              <a:lnSpc>
                <a:spcPct val="90000"/>
              </a:lnSpc>
            </a:pPr>
            <a:r>
              <a:rPr lang="en-US" sz="1100" b="0" dirty="0" smtClean="0">
                <a:latin typeface="Arial" charset="0"/>
                <a:ea typeface="ＭＳ Ｐゴシック" pitchFamily="-65" charset="-128"/>
              </a:rPr>
              <a:t>propagating version; viruses often morph to evade detection. Each infected</a:t>
            </a:r>
          </a:p>
          <a:p>
            <a:pPr eaLnBrk="1" hangingPunct="1">
              <a:lnSpc>
                <a:spcPct val="90000"/>
              </a:lnSpc>
            </a:pPr>
            <a:r>
              <a:rPr lang="en-US" sz="1100" b="0" dirty="0" smtClean="0">
                <a:latin typeface="Arial" charset="0"/>
                <a:ea typeface="ＭＳ Ｐゴシック" pitchFamily="-65" charset="-128"/>
              </a:rPr>
              <a:t>program will now contain a clone of the virus, which will itself enter a propagation</a:t>
            </a:r>
          </a:p>
          <a:p>
            <a:pPr eaLnBrk="1" hangingPunct="1">
              <a:lnSpc>
                <a:spcPct val="90000"/>
              </a:lnSpc>
            </a:pPr>
            <a:r>
              <a:rPr lang="en-US" sz="1100" b="0" dirty="0" smtClean="0">
                <a:latin typeface="Arial" charset="0"/>
                <a:ea typeface="ＭＳ Ｐゴシック" pitchFamily="-65" charset="-128"/>
              </a:rPr>
              <a:t>phase.</a:t>
            </a:r>
          </a:p>
          <a:p>
            <a:pPr eaLnBrk="1" hangingPunct="1">
              <a:lnSpc>
                <a:spcPct val="90000"/>
              </a:lnSpc>
            </a:pPr>
            <a:endParaRPr lang="en-US" sz="1100" b="0" dirty="0" smtClean="0">
              <a:latin typeface="Arial" charset="0"/>
              <a:ea typeface="ＭＳ Ｐゴシック" pitchFamily="-65" charset="-128"/>
            </a:endParaRPr>
          </a:p>
          <a:p>
            <a:pPr eaLnBrk="1" hangingPunct="1">
              <a:lnSpc>
                <a:spcPct val="90000"/>
              </a:lnSpc>
            </a:pPr>
            <a:r>
              <a:rPr lang="en-US" sz="1100" b="0" dirty="0" smtClean="0">
                <a:latin typeface="Arial" charset="0"/>
                <a:ea typeface="ＭＳ Ｐゴシック" pitchFamily="-65" charset="-128"/>
              </a:rPr>
              <a:t>• Triggering phase: The virus is activated to perform the function for which it</a:t>
            </a:r>
          </a:p>
          <a:p>
            <a:pPr eaLnBrk="1" hangingPunct="1">
              <a:lnSpc>
                <a:spcPct val="90000"/>
              </a:lnSpc>
            </a:pPr>
            <a:r>
              <a:rPr lang="en-US" sz="1100" b="0" dirty="0" smtClean="0">
                <a:latin typeface="Arial" charset="0"/>
                <a:ea typeface="ＭＳ Ｐゴシック" pitchFamily="-65" charset="-128"/>
              </a:rPr>
              <a:t>was intended. As with the dormant phase, the triggering phase can be caused</a:t>
            </a:r>
          </a:p>
          <a:p>
            <a:pPr eaLnBrk="1" hangingPunct="1">
              <a:lnSpc>
                <a:spcPct val="90000"/>
              </a:lnSpc>
            </a:pPr>
            <a:r>
              <a:rPr lang="en-US" sz="1100" b="0" dirty="0" smtClean="0">
                <a:latin typeface="Arial" charset="0"/>
                <a:ea typeface="ＭＳ Ｐゴシック" pitchFamily="-65" charset="-128"/>
              </a:rPr>
              <a:t>by a variety of system events, including a count of the number of times that</a:t>
            </a:r>
          </a:p>
          <a:p>
            <a:pPr eaLnBrk="1" hangingPunct="1">
              <a:lnSpc>
                <a:spcPct val="90000"/>
              </a:lnSpc>
            </a:pPr>
            <a:r>
              <a:rPr lang="en-US" sz="1100" b="0" dirty="0" smtClean="0">
                <a:latin typeface="Arial" charset="0"/>
                <a:ea typeface="ＭＳ Ｐゴシック" pitchFamily="-65" charset="-128"/>
              </a:rPr>
              <a:t>this copy of the virus has made copies of itself.</a:t>
            </a:r>
          </a:p>
          <a:p>
            <a:pPr eaLnBrk="1" hangingPunct="1">
              <a:lnSpc>
                <a:spcPct val="90000"/>
              </a:lnSpc>
            </a:pPr>
            <a:endParaRPr lang="en-US" sz="1100" b="0" dirty="0" smtClean="0">
              <a:latin typeface="Arial" charset="0"/>
              <a:ea typeface="ＭＳ Ｐゴシック" pitchFamily="-65" charset="-128"/>
            </a:endParaRPr>
          </a:p>
          <a:p>
            <a:pPr eaLnBrk="1" hangingPunct="1">
              <a:lnSpc>
                <a:spcPct val="90000"/>
              </a:lnSpc>
            </a:pPr>
            <a:r>
              <a:rPr lang="en-US" sz="1100" b="0" dirty="0" smtClean="0">
                <a:latin typeface="Arial" charset="0"/>
                <a:ea typeface="ＭＳ Ｐゴシック" pitchFamily="-65" charset="-128"/>
              </a:rPr>
              <a:t>• Execution phase: The function is performed. The function may be harmless,</a:t>
            </a:r>
          </a:p>
          <a:p>
            <a:pPr eaLnBrk="1" hangingPunct="1">
              <a:lnSpc>
                <a:spcPct val="90000"/>
              </a:lnSpc>
            </a:pPr>
            <a:r>
              <a:rPr lang="en-US" sz="1100" b="0" dirty="0" smtClean="0">
                <a:latin typeface="Arial" charset="0"/>
                <a:ea typeface="ＭＳ Ｐゴシック" pitchFamily="-65" charset="-128"/>
              </a:rPr>
              <a:t>such as a message on the screen, or damaging, such as the destruction of</a:t>
            </a:r>
          </a:p>
          <a:p>
            <a:pPr eaLnBrk="1" hangingPunct="1">
              <a:lnSpc>
                <a:spcPct val="90000"/>
              </a:lnSpc>
            </a:pPr>
            <a:r>
              <a:rPr lang="en-US" sz="1100" b="0" dirty="0" smtClean="0">
                <a:latin typeface="Arial" charset="0"/>
                <a:ea typeface="ＭＳ Ｐゴシック" pitchFamily="-65" charset="-128"/>
              </a:rPr>
              <a:t>programs and data files.</a:t>
            </a:r>
          </a:p>
          <a:p>
            <a:pPr eaLnBrk="1" hangingPunct="1">
              <a:lnSpc>
                <a:spcPct val="90000"/>
              </a:lnSpc>
            </a:pPr>
            <a:endParaRPr lang="en-US" sz="1100" b="0" dirty="0" smtClean="0">
              <a:latin typeface="Arial" charset="0"/>
              <a:ea typeface="ＭＳ Ｐゴシック" pitchFamily="-65" charset="-128"/>
            </a:endParaRPr>
          </a:p>
          <a:p>
            <a:pPr eaLnBrk="1" hangingPunct="1">
              <a:lnSpc>
                <a:spcPct val="90000"/>
              </a:lnSpc>
            </a:pPr>
            <a:r>
              <a:rPr lang="en-US" sz="1100" b="0" dirty="0" smtClean="0">
                <a:latin typeface="Arial" charset="0"/>
                <a:ea typeface="ＭＳ Ｐゴシック" pitchFamily="-65" charset="-128"/>
              </a:rPr>
              <a:t>Most viruses that infect executable program files carry out their work in a</a:t>
            </a:r>
          </a:p>
          <a:p>
            <a:pPr eaLnBrk="1" hangingPunct="1">
              <a:lnSpc>
                <a:spcPct val="90000"/>
              </a:lnSpc>
            </a:pPr>
            <a:r>
              <a:rPr lang="en-US" sz="1100" b="0" dirty="0" smtClean="0">
                <a:latin typeface="Arial" charset="0"/>
                <a:ea typeface="ＭＳ Ｐゴシック" pitchFamily="-65" charset="-128"/>
              </a:rPr>
              <a:t>manner that is specific to a particular operating system and, in some cases, specific</a:t>
            </a:r>
          </a:p>
          <a:p>
            <a:pPr eaLnBrk="1" hangingPunct="1">
              <a:lnSpc>
                <a:spcPct val="90000"/>
              </a:lnSpc>
            </a:pPr>
            <a:r>
              <a:rPr lang="en-US" sz="1100" b="0" dirty="0" smtClean="0">
                <a:latin typeface="Arial" charset="0"/>
                <a:ea typeface="ＭＳ Ｐゴシック" pitchFamily="-65" charset="-128"/>
              </a:rPr>
              <a:t>to a particular hardware platform. Thus, they are designed to take advantage of the</a:t>
            </a:r>
          </a:p>
          <a:p>
            <a:pPr eaLnBrk="1" hangingPunct="1">
              <a:lnSpc>
                <a:spcPct val="90000"/>
              </a:lnSpc>
            </a:pPr>
            <a:r>
              <a:rPr lang="en-US" sz="1100" b="0" dirty="0" smtClean="0">
                <a:latin typeface="Arial" charset="0"/>
                <a:ea typeface="ＭＳ Ｐゴシック" pitchFamily="-65" charset="-128"/>
              </a:rPr>
              <a:t>details and weaknesses of particular systems. Macro viruses though, target specific</a:t>
            </a:r>
          </a:p>
          <a:p>
            <a:pPr eaLnBrk="1" hangingPunct="1">
              <a:lnSpc>
                <a:spcPct val="90000"/>
              </a:lnSpc>
            </a:pPr>
            <a:r>
              <a:rPr lang="en-US" sz="1100" b="0" dirty="0" smtClean="0">
                <a:latin typeface="Arial" charset="0"/>
                <a:ea typeface="ＭＳ Ｐゴシック" pitchFamily="-65" charset="-128"/>
              </a:rPr>
              <a:t>document types, which are often supported on a variety of systems.</a:t>
            </a:r>
          </a:p>
        </p:txBody>
      </p:sp>
      <p:sp>
        <p:nvSpPr>
          <p:cNvPr id="32772" name="Slide Number Placeholder 3"/>
          <p:cNvSpPr>
            <a:spLocks noGrp="1"/>
          </p:cNvSpPr>
          <p:nvPr>
            <p:ph type="sldNum" sz="quarter" idx="5"/>
          </p:nvPr>
        </p:nvSpPr>
        <p:spPr>
          <a:noFill/>
        </p:spPr>
        <p:txBody>
          <a:bodyPr/>
          <a:lstStyle/>
          <a:p>
            <a:fld id="{A76015EA-74A3-46FF-810D-644790A65482}" type="slidenum">
              <a:rPr lang="en-AU"/>
              <a:pPr/>
              <a:t>55</a:t>
            </a:fld>
            <a:endParaRPr lang="en-AU"/>
          </a:p>
        </p:txBody>
      </p:sp>
    </p:spTree>
    <p:extLst>
      <p:ext uri="{BB962C8B-B14F-4D97-AF65-F5344CB8AC3E}">
        <p14:creationId xmlns:p14="http://schemas.microsoft.com/office/powerpoint/2010/main" val="5012305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095F3090-86B3-4DDD-A375-1755D7109FE9}" type="slidenum">
              <a:rPr lang="en-AU"/>
              <a:pPr/>
              <a:t>56</a:t>
            </a:fld>
            <a:endParaRPr lang="en-AU"/>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r>
              <a:rPr lang="en-US" dirty="0" smtClean="0">
                <a:latin typeface="Arial" charset="0"/>
                <a:ea typeface="ＭＳ Ｐゴシック" pitchFamily="-65" charset="-128"/>
              </a:rPr>
              <a:t>A traditional, machine executable code, virus can</a:t>
            </a:r>
          </a:p>
          <a:p>
            <a:pPr eaLnBrk="1" hangingPunct="1"/>
            <a:r>
              <a:rPr lang="en-US" dirty="0" smtClean="0">
                <a:latin typeface="Arial" charset="0"/>
                <a:ea typeface="ＭＳ Ｐゴシック" pitchFamily="-65" charset="-128"/>
              </a:rPr>
              <a:t>be prepended or </a:t>
            </a:r>
            <a:r>
              <a:rPr lang="en-US" dirty="0" err="1" smtClean="0">
                <a:latin typeface="Arial" charset="0"/>
                <a:ea typeface="ＭＳ Ｐゴシック" pitchFamily="-65" charset="-128"/>
              </a:rPr>
              <a:t>postpended</a:t>
            </a:r>
            <a:r>
              <a:rPr lang="en-US" dirty="0" smtClean="0">
                <a:latin typeface="Arial" charset="0"/>
                <a:ea typeface="ＭＳ Ｐゴシック" pitchFamily="-65" charset="-128"/>
              </a:rPr>
              <a:t> to some executable program, or it can be embedded</a:t>
            </a:r>
          </a:p>
          <a:p>
            <a:pPr eaLnBrk="1" hangingPunct="1"/>
            <a:r>
              <a:rPr lang="en-US" dirty="0" smtClean="0">
                <a:latin typeface="Arial" charset="0"/>
                <a:ea typeface="ＭＳ Ｐゴシック" pitchFamily="-65" charset="-128"/>
              </a:rPr>
              <a:t>into it in some other fashion. The key to its operation is that the infected program,</a:t>
            </a:r>
          </a:p>
          <a:p>
            <a:pPr eaLnBrk="1" hangingPunct="1"/>
            <a:r>
              <a:rPr lang="en-US" dirty="0" smtClean="0">
                <a:latin typeface="Arial" charset="0"/>
                <a:ea typeface="ＭＳ Ｐゴシック" pitchFamily="-65" charset="-128"/>
              </a:rPr>
              <a:t>when invoked, will first execute the virus code and then execute the original code</a:t>
            </a:r>
          </a:p>
          <a:p>
            <a:pPr eaLnBrk="1" hangingPunct="1"/>
            <a:r>
              <a:rPr lang="en-US" dirty="0" smtClean="0">
                <a:latin typeface="Arial" charset="0"/>
                <a:ea typeface="ＭＳ Ｐゴシック" pitchFamily="-65" charset="-128"/>
              </a:rPr>
              <a:t>of the program.</a:t>
            </a:r>
          </a:p>
          <a:p>
            <a:pPr eaLnBrk="1" hangingPunct="1"/>
            <a:endParaRPr lang="en-US" dirty="0" smtClean="0">
              <a:latin typeface="Arial" charset="0"/>
              <a:ea typeface="ＭＳ Ｐゴシック" pitchFamily="-65" charset="-128"/>
            </a:endParaRPr>
          </a:p>
          <a:p>
            <a:pPr eaLnBrk="1" hangingPunct="1"/>
            <a:r>
              <a:rPr lang="en-US" dirty="0" smtClean="0">
                <a:latin typeface="Arial" charset="0"/>
                <a:ea typeface="ＭＳ Ｐゴシック" pitchFamily="-65" charset="-128"/>
              </a:rPr>
              <a:t>A very general depiction of virus structure is shown in Figure 6.1a. In this case,</a:t>
            </a:r>
          </a:p>
          <a:p>
            <a:pPr eaLnBrk="1" hangingPunct="1"/>
            <a:r>
              <a:rPr lang="en-US" dirty="0" smtClean="0">
                <a:latin typeface="Arial" charset="0"/>
                <a:ea typeface="ＭＳ Ｐゴシック" pitchFamily="-65" charset="-128"/>
              </a:rPr>
              <a:t> the virus code, V, is</a:t>
            </a:r>
            <a:r>
              <a:rPr lang="en-US" baseline="0" dirty="0" smtClean="0">
                <a:latin typeface="Arial" charset="0"/>
                <a:ea typeface="ＭＳ Ｐゴシック" pitchFamily="-65" charset="-128"/>
              </a:rPr>
              <a:t> </a:t>
            </a:r>
            <a:r>
              <a:rPr lang="en-US" dirty="0" smtClean="0">
                <a:latin typeface="Arial" charset="0"/>
                <a:ea typeface="ＭＳ Ｐゴシック" pitchFamily="-65" charset="-128"/>
              </a:rPr>
              <a:t>prepended to infected programs,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it is assumed that the entry point to the program, when invoked, is the main action block.</a:t>
            </a:r>
          </a:p>
          <a:p>
            <a:endParaRPr lang="en-US" dirty="0" smtClean="0">
              <a:latin typeface="Arial" charset="0"/>
              <a:ea typeface="ＭＳ Ｐゴシック" pitchFamily="-65" charset="-128"/>
            </a:endParaRPr>
          </a:p>
          <a:p>
            <a:pPr eaLnBrk="1" hangingPunct="1"/>
            <a:r>
              <a:rPr lang="en-US" dirty="0" smtClean="0">
                <a:latin typeface="Arial" charset="0"/>
                <a:ea typeface="ＭＳ Ｐゴシック" pitchFamily="-65" charset="-128"/>
              </a:rPr>
              <a:t>The infected program begins with the virus code and works as follows. The</a:t>
            </a:r>
          </a:p>
          <a:p>
            <a:pPr eaLnBrk="1" hangingPunct="1"/>
            <a:r>
              <a:rPr lang="en-US" dirty="0" smtClean="0">
                <a:latin typeface="Arial" charset="0"/>
                <a:ea typeface="ＭＳ Ｐゴシック" pitchFamily="-65" charset="-128"/>
              </a:rPr>
              <a:t>first line of code is a jump to the main virus program. The second line is a special</a:t>
            </a:r>
          </a:p>
          <a:p>
            <a:pPr eaLnBrk="1" hangingPunct="1"/>
            <a:r>
              <a:rPr lang="en-US" dirty="0" smtClean="0">
                <a:latin typeface="Arial" charset="0"/>
                <a:ea typeface="ＭＳ Ｐゴシック" pitchFamily="-65" charset="-128"/>
              </a:rPr>
              <a:t>marker that is used by the virus to determine whether or not a potential victim</a:t>
            </a:r>
          </a:p>
          <a:p>
            <a:pPr eaLnBrk="1" hangingPunct="1"/>
            <a:r>
              <a:rPr lang="en-US" dirty="0" smtClean="0">
                <a:latin typeface="Arial" charset="0"/>
                <a:ea typeface="ＭＳ Ｐゴシック" pitchFamily="-65" charset="-128"/>
              </a:rPr>
              <a:t>program has already been infected with this virus. When the program is invoked,</a:t>
            </a:r>
          </a:p>
          <a:p>
            <a:pPr eaLnBrk="1" hangingPunct="1"/>
            <a:r>
              <a:rPr lang="en-US" dirty="0" smtClean="0">
                <a:latin typeface="Arial" charset="0"/>
                <a:ea typeface="ＭＳ Ｐゴシック" pitchFamily="-65" charset="-128"/>
              </a:rPr>
              <a:t>control is immediately transferred to the main virus program. The virus program</a:t>
            </a:r>
          </a:p>
          <a:p>
            <a:pPr eaLnBrk="1" hangingPunct="1"/>
            <a:r>
              <a:rPr lang="en-US" dirty="0" smtClean="0">
                <a:latin typeface="Arial" charset="0"/>
                <a:ea typeface="ＭＳ Ｐゴシック" pitchFamily="-65" charset="-128"/>
              </a:rPr>
              <a:t>may first seek out uninfected executable files and infect them. Next, the virus may</a:t>
            </a:r>
          </a:p>
          <a:p>
            <a:pPr eaLnBrk="1" hangingPunct="1"/>
            <a:r>
              <a:rPr lang="en-US" dirty="0" smtClean="0">
                <a:latin typeface="Arial" charset="0"/>
                <a:ea typeface="ＭＳ Ｐゴシック" pitchFamily="-65" charset="-128"/>
              </a:rPr>
              <a:t>execute its payload if the required trigger conditions, if any, are met. Finally, the</a:t>
            </a:r>
          </a:p>
          <a:p>
            <a:pPr eaLnBrk="1" hangingPunct="1"/>
            <a:r>
              <a:rPr lang="en-US" dirty="0" smtClean="0">
                <a:latin typeface="Arial" charset="0"/>
                <a:ea typeface="ＭＳ Ｐゴシック" pitchFamily="-65" charset="-128"/>
              </a:rPr>
              <a:t>virus transfers control to the original program. If the infection phase of the program</a:t>
            </a:r>
          </a:p>
          <a:p>
            <a:pPr eaLnBrk="1" hangingPunct="1"/>
            <a:r>
              <a:rPr lang="en-US" dirty="0" smtClean="0">
                <a:latin typeface="Arial" charset="0"/>
                <a:ea typeface="ＭＳ Ｐゴシック" pitchFamily="-65" charset="-128"/>
              </a:rPr>
              <a:t>is reasonably rapid, a user is unlikely to notice any difference between the execution</a:t>
            </a:r>
          </a:p>
          <a:p>
            <a:pPr eaLnBrk="1" hangingPunct="1"/>
            <a:r>
              <a:rPr lang="en-US" dirty="0" smtClean="0">
                <a:latin typeface="Arial" charset="0"/>
                <a:ea typeface="ＭＳ Ｐゴシック" pitchFamily="-65" charset="-128"/>
              </a:rPr>
              <a:t>of an infected and an uninfected program.</a:t>
            </a:r>
            <a:endParaRPr lang="en-US" dirty="0" smtClean="0">
              <a:latin typeface="Times New Roman" pitchFamily="-65" charset="0"/>
              <a:ea typeface="ＭＳ Ｐゴシック" pitchFamily="-65" charset="-128"/>
            </a:endParaRPr>
          </a:p>
        </p:txBody>
      </p:sp>
    </p:spTree>
    <p:extLst>
      <p:ext uri="{BB962C8B-B14F-4D97-AF65-F5344CB8AC3E}">
        <p14:creationId xmlns:p14="http://schemas.microsoft.com/office/powerpoint/2010/main" val="25977949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C2DE6869-C9C6-4578-8028-B9AE0B234EEB}" type="slidenum">
              <a:rPr lang="en-AU"/>
              <a:pPr/>
              <a:t>57</a:t>
            </a:fld>
            <a:endParaRPr lang="en-AU"/>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r>
              <a:rPr lang="en-US" dirty="0" smtClean="0">
                <a:latin typeface="Arial" charset="0"/>
                <a:ea typeface="ＭＳ Ｐゴシック" pitchFamily="-65" charset="-128"/>
              </a:rPr>
              <a:t>A virus such as the one just described is easily detected because an infected</a:t>
            </a:r>
          </a:p>
          <a:p>
            <a:pPr eaLnBrk="1" hangingPunct="1"/>
            <a:r>
              <a:rPr lang="en-US" dirty="0" smtClean="0">
                <a:latin typeface="Arial" charset="0"/>
                <a:ea typeface="ＭＳ Ｐゴシック" pitchFamily="-65" charset="-128"/>
              </a:rPr>
              <a:t>version of a program is longer than the corresponding uninfected one. A way 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thwart such a simple means of detecting a virus is to compress the executable file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so that both the infected and uninfected versions are of identical length. Figure 6.1b</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shows in general terms the logic required. The key lines in this virus are labeled with</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times, and Figure 6.2 illustrates the operation.</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In this example, the virus does nothing other than propagate. As previously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mentioned, the virus may also include one or more payloads.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Once a virus has gained entry to a system by infecting a single program, it is 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position to potentially infect some or all other executable files on that system when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infected program executes, depending on the access permissions the infected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program has. Thus, viral infection can be completely prevented by blocking the virus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from gaining entry in the first place. Unfortunately, prevention is extraordinarily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difficult because a virus can be part of any program outside a system. Thus, unless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one is content to take an absolutely bare piece of iron and write all one’s own system</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application programs, one is vulnerable. Many forms of infection can also be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blocked by denying normal users the right to modify programs on the system.</a:t>
            </a:r>
            <a:endParaRPr lang="en-US" dirty="0" smtClean="0">
              <a:latin typeface="Arial" charset="0"/>
              <a:ea typeface="ＭＳ Ｐゴシック" pitchFamily="-65" charset="-128"/>
            </a:endParaRPr>
          </a:p>
        </p:txBody>
      </p:sp>
    </p:spTree>
    <p:extLst>
      <p:ext uri="{BB962C8B-B14F-4D97-AF65-F5344CB8AC3E}">
        <p14:creationId xmlns:p14="http://schemas.microsoft.com/office/powerpoint/2010/main" val="32682308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10531331-62FD-4E09-851E-39996F4E17C3}" type="slidenum">
              <a:rPr lang="en-AU"/>
              <a:pPr/>
              <a:t>58</a:t>
            </a:fld>
            <a:endParaRPr lang="en-AU"/>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There has been a continuous arms race between virus writers and writers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anti- virus software since viruses first appeared. As effective countermeasures are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developed for existing types of viruses, newer types are developed. There is no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simple or universally agreed upon classification scheme for viruses. In this section,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we follow [AYCO06] and classify viruses along two orthogonal axes: the type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target the virus tries to infect and the method the virus uses to conceal itself from</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detection by users and anti-virus software.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virus classification by target includes the following categories: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Boot sector infector:  Infects a master boot record or boot record and spreads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when a system is booted from the disk containing the virus.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File infector:  Infects files that the operating system or shell consider to be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executable.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Macro virus:  Infects files with macro or scripting code that is interpreted by an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application.</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Multipartite virus:  Infects files in multiple ways. Typically, the multipartite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virus is capable of infecting multiple types of files, so that virus eradication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must deal with all of the possible sites of infection.</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virus classification by concealment strategy includes the following categories: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Encrypted virus:  A form of virus that uses encryption to obscure it’s content.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portion of the virus creates a random encryption key and encrypts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remainder of the virus. The key is stored with the virus. When an infected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program is invoked, the virus uses the stored random key to decrypt the virus.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When the virus replicates, a different random key is selected. Because the bulk</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the virus is encrypted with a different key for each instance, there is no constant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bit pattern to observe.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Stealth virus : A form of virus explicitly designed to hide itself from detection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by anti-virus software. Thus, the entire virus, not just a payload is hidden. It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may use code mutation, compression, or rootkit techniques to achieve this.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Polymorphic virus:  A form of virus that creates copies during replication that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are functionally equivalent but have distinctly different bit patterns, in order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to defeat programs that scan for viruses. In this case, the “signature” of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virus will vary with each copy. To achieve this variation, the virus may randomly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insert superfluous instructions or interchange the order of independent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instructions. A more effective approach is to use encryption. The strategy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encryption virus is followed. The portion of the virus that is responsible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for generating keys and performing encryption/decryption is referred to as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mutation engine . The mutation engine itself is altered with each use.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Metamorphic virus:  As with a polymorphic virus, a metamorphic virus mutates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with every infection. The difference is that a metamorphic virus rewrites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itself completely at each iteration, using multiple transformation techniques, increasing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difficulty of detection. Metamorphic viruses may change their behavior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as well as their appearance.</a:t>
            </a:r>
            <a:endParaRPr lang="en-US" dirty="0" smtClean="0">
              <a:latin typeface="Times New Roman" pitchFamily="-65" charset="0"/>
              <a:ea typeface="ＭＳ Ｐゴシック" pitchFamily="-65" charset="-128"/>
            </a:endParaRPr>
          </a:p>
        </p:txBody>
      </p:sp>
    </p:spTree>
    <p:extLst>
      <p:ext uri="{BB962C8B-B14F-4D97-AF65-F5344CB8AC3E}">
        <p14:creationId xmlns:p14="http://schemas.microsoft.com/office/powerpoint/2010/main" val="24957045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a:defRPr/>
            </a:pPr>
            <a:r>
              <a:rPr lang="en-US" dirty="0" smtClean="0"/>
              <a:t>Chapter 1 listed a number of fundamental security services, including availability.</a:t>
            </a:r>
          </a:p>
          <a:p>
            <a:pPr>
              <a:defRPr/>
            </a:pPr>
            <a:r>
              <a:rPr lang="en-US" dirty="0" smtClean="0"/>
              <a:t>This service relates to a system being accessible and usable on demand by authorized</a:t>
            </a:r>
          </a:p>
          <a:p>
            <a:pPr>
              <a:defRPr/>
            </a:pPr>
            <a:r>
              <a:rPr lang="en-US" dirty="0" smtClean="0"/>
              <a:t>users. A denial-of-service attack is an attempt to compromise availability by</a:t>
            </a:r>
          </a:p>
          <a:p>
            <a:pPr>
              <a:defRPr/>
            </a:pPr>
            <a:r>
              <a:rPr lang="en-US" dirty="0" smtClean="0"/>
              <a:t>hindering or blocking completely the provision of some service. The attack attempts</a:t>
            </a:r>
          </a:p>
          <a:p>
            <a:pPr>
              <a:defRPr/>
            </a:pPr>
            <a:r>
              <a:rPr lang="en-US" dirty="0" smtClean="0"/>
              <a:t>to exhaust some critical resource associated with the service. An example is flooding</a:t>
            </a:r>
          </a:p>
          <a:p>
            <a:pPr>
              <a:defRPr/>
            </a:pPr>
            <a:r>
              <a:rPr lang="en-US" dirty="0" smtClean="0"/>
              <a:t>a Web server with so many spurious requests that it is unable to respond to valid</a:t>
            </a:r>
          </a:p>
          <a:p>
            <a:pPr>
              <a:defRPr/>
            </a:pPr>
            <a:r>
              <a:rPr lang="en-US" dirty="0" smtClean="0"/>
              <a:t>requests from users in a timely manner. This chapter explores denial-of-service</a:t>
            </a:r>
          </a:p>
          <a:p>
            <a:pPr>
              <a:defRPr/>
            </a:pPr>
            <a:r>
              <a:rPr lang="en-US" dirty="0" smtClean="0"/>
              <a:t>attacks, their definition, the various forms they take, and defenses against them.</a:t>
            </a:r>
            <a:endParaRPr lang="en-US" sz="1200" kern="1200" dirty="0" smtClean="0">
              <a:solidFill>
                <a:schemeClr val="tx1"/>
              </a:solidFill>
              <a:latin typeface="Arial" pitchFamily="-110" charset="0"/>
              <a:ea typeface="ＭＳ Ｐゴシック" pitchFamily="-110" charset="-128"/>
              <a:cs typeface="ＭＳ Ｐゴシック" pitchFamily="-110" charset="-128"/>
            </a:endParaRPr>
          </a:p>
          <a:p>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59</a:t>
            </a:fld>
            <a:endParaRPr lang="en-AU" dirty="0"/>
          </a:p>
        </p:txBody>
      </p:sp>
    </p:spTree>
    <p:extLst>
      <p:ext uri="{BB962C8B-B14F-4D97-AF65-F5344CB8AC3E}">
        <p14:creationId xmlns:p14="http://schemas.microsoft.com/office/powerpoint/2010/main" val="31600723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D2047647-1F97-D74F-B5BC-ECC129FEE83D}" type="slidenum">
              <a:rPr lang="en-AU">
                <a:latin typeface="Arial" pitchFamily="1" charset="0"/>
              </a:rPr>
              <a:pPr/>
              <a:t>60</a:t>
            </a:fld>
            <a:endParaRPr lang="en-AU">
              <a:latin typeface="Arial" pitchFamily="1"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r>
              <a:rPr lang="en-US" dirty="0" smtClean="0">
                <a:latin typeface="Arial" pitchFamily="1" charset="0"/>
                <a:ea typeface="ＭＳ Ｐゴシック" pitchFamily="1" charset="-128"/>
                <a:cs typeface="ＭＳ Ｐゴシック" pitchFamily="1" charset="-128"/>
              </a:rPr>
              <a:t>From this definition, you can see that there are several categories of resources</a:t>
            </a:r>
          </a:p>
          <a:p>
            <a:r>
              <a:rPr lang="en-US" dirty="0" smtClean="0">
                <a:latin typeface="Arial" pitchFamily="1" charset="0"/>
                <a:ea typeface="ＭＳ Ｐゴシック" pitchFamily="1" charset="-128"/>
                <a:cs typeface="ＭＳ Ｐゴシック" pitchFamily="1" charset="-128"/>
              </a:rPr>
              <a:t>that could be attacked:</a:t>
            </a:r>
          </a:p>
          <a:p>
            <a:endParaRPr lang="en-US" dirty="0" smtClean="0">
              <a:latin typeface="Arial" pitchFamily="1" charset="0"/>
              <a:ea typeface="ＭＳ Ｐゴシック" pitchFamily="1" charset="-128"/>
              <a:cs typeface="ＭＳ Ｐゴシック" pitchFamily="1" charset="-128"/>
            </a:endParaRPr>
          </a:p>
          <a:p>
            <a:r>
              <a:rPr lang="en-US" dirty="0" smtClean="0">
                <a:latin typeface="Arial" pitchFamily="1" charset="0"/>
                <a:ea typeface="ＭＳ Ｐゴシック" pitchFamily="1" charset="-128"/>
                <a:cs typeface="ＭＳ Ｐゴシック" pitchFamily="1" charset="-128"/>
              </a:rPr>
              <a:t>• Network bandwidth</a:t>
            </a:r>
          </a:p>
          <a:p>
            <a:r>
              <a:rPr lang="en-US" dirty="0" smtClean="0">
                <a:latin typeface="Arial" pitchFamily="1" charset="0"/>
                <a:ea typeface="ＭＳ Ｐゴシック" pitchFamily="1" charset="-128"/>
                <a:cs typeface="ＭＳ Ｐゴシック" pitchFamily="1" charset="-128"/>
              </a:rPr>
              <a:t>• System resources</a:t>
            </a:r>
          </a:p>
          <a:p>
            <a:r>
              <a:rPr lang="en-US" dirty="0" smtClean="0">
                <a:latin typeface="Arial" pitchFamily="1" charset="0"/>
                <a:ea typeface="ＭＳ Ｐゴシック" pitchFamily="1" charset="-128"/>
                <a:cs typeface="ＭＳ Ｐゴシック" pitchFamily="1" charset="-128"/>
              </a:rPr>
              <a:t>• Application resources</a:t>
            </a:r>
          </a:p>
          <a:p>
            <a:endParaRPr lang="en-US" dirty="0" smtClean="0">
              <a:latin typeface="Arial" pitchFamily="1" charset="0"/>
              <a:ea typeface="ＭＳ Ｐゴシック" pitchFamily="1" charset="-128"/>
              <a:cs typeface="ＭＳ Ｐゴシック" pitchFamily="1" charset="-128"/>
            </a:endParaRP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Network bandwidth relates to the capacity of the network links connecting a server</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to the wider Internet. For most organizations, this is their connection to their Internet</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service provider (ISP), as shown in the example network in Figure 7.1. Usually this</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connection will have a lower capacity than the links within and between ISP routers.</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This means it is possible for more traffic to arrive at the ISP’s routers over these</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higher-capacity links than can be carried over the link to the organization. In this</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circumstance, the router must discard some packets, delivering only as many as can</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be handled by the link. In normal network operation such high loads might occur</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to a popular server experiencing traffic from a large number of legitimate users. A</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random portion of these users will experience a degraded or nonexistent service as</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a consequence. This is expected behavior for an overloaded TCP/IP network link.</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In a </a:t>
            </a:r>
            <a:r>
              <a:rPr lang="en-US" sz="1200" kern="1200" baseline="0" dirty="0" err="1" smtClean="0">
                <a:solidFill>
                  <a:schemeClr val="tx1"/>
                </a:solidFill>
                <a:latin typeface="Arial" pitchFamily="-110" charset="0"/>
                <a:ea typeface="ＭＳ Ｐゴシック" pitchFamily="-110" charset="-128"/>
                <a:cs typeface="ＭＳ Ｐゴシック" pitchFamily="-110" charset="-128"/>
              </a:rPr>
              <a:t>DoS</a:t>
            </a:r>
            <a:r>
              <a:rPr lang="en-US" sz="1200" kern="1200" baseline="0" dirty="0" smtClean="0">
                <a:solidFill>
                  <a:schemeClr val="tx1"/>
                </a:solidFill>
                <a:latin typeface="Arial" pitchFamily="-110" charset="0"/>
                <a:ea typeface="ＭＳ Ｐゴシック" pitchFamily="-110" charset="-128"/>
                <a:cs typeface="ＭＳ Ｐゴシック" pitchFamily="-110" charset="-128"/>
              </a:rPr>
              <a:t> attack, the vast majority of traffic directed at the target server is malicious,</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generated either directly or indirectly by the attacker. This traffic overwhelms</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any legitimate traffic, effectively denying legitimate users access to the server. Some</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recent high volume attacks have even been directed at the ISP network supporting</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the target organization, aiming to disrupt its connections to other networks. A number</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of recent </a:t>
            </a:r>
            <a:r>
              <a:rPr lang="en-US" sz="1200" kern="1200" baseline="0" dirty="0" err="1" smtClean="0">
                <a:solidFill>
                  <a:schemeClr val="tx1"/>
                </a:solidFill>
                <a:latin typeface="Arial" pitchFamily="-110" charset="0"/>
                <a:ea typeface="ＭＳ Ｐゴシック" pitchFamily="-110" charset="-128"/>
                <a:cs typeface="ＭＳ Ｐゴシック" pitchFamily="-110" charset="-128"/>
              </a:rPr>
              <a:t>DDoS</a:t>
            </a:r>
            <a:r>
              <a:rPr lang="en-US" sz="1200" kern="1200" baseline="0" dirty="0" smtClean="0">
                <a:solidFill>
                  <a:schemeClr val="tx1"/>
                </a:solidFill>
                <a:latin typeface="Arial" pitchFamily="-110" charset="0"/>
                <a:ea typeface="ＭＳ Ｐゴシック" pitchFamily="-110" charset="-128"/>
                <a:cs typeface="ＭＳ Ｐゴシック" pitchFamily="-110" charset="-128"/>
              </a:rPr>
              <a:t> attacks are listed in [AROR11], with comments on their growth</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in volume and impact.</a:t>
            </a:r>
          </a:p>
          <a:p>
            <a:endParaRPr lang="en-US" sz="1200"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A </a:t>
            </a:r>
            <a:r>
              <a:rPr lang="en-US" sz="1200" kern="1200" baseline="0" dirty="0" err="1" smtClean="0">
                <a:solidFill>
                  <a:schemeClr val="tx1"/>
                </a:solidFill>
                <a:latin typeface="Arial" pitchFamily="-110" charset="0"/>
                <a:ea typeface="ＭＳ Ｐゴシック" pitchFamily="-110" charset="-128"/>
                <a:cs typeface="ＭＳ Ｐゴシック" pitchFamily="-110" charset="-128"/>
              </a:rPr>
              <a:t>DoS</a:t>
            </a:r>
            <a:r>
              <a:rPr lang="en-US" sz="1200" kern="1200" baseline="0" dirty="0" smtClean="0">
                <a:solidFill>
                  <a:schemeClr val="tx1"/>
                </a:solidFill>
                <a:latin typeface="Arial" pitchFamily="-110" charset="0"/>
                <a:ea typeface="ＭＳ Ｐゴシック" pitchFamily="-110" charset="-128"/>
                <a:cs typeface="ＭＳ Ｐゴシック" pitchFamily="-110" charset="-128"/>
              </a:rPr>
              <a:t> attack targeting system resources typically aims to overload or crash its</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network handling software. Rather than consuming bandwidth with large volumes</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of traffic, specific types of packets are sent that consume the limited resources available</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on the system. These include temporary buffers used to hold arriving packets,</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tables of open connections, and similar memory data structures. The SYN spoofing</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 attack, which we discuss next, is of this type. It targets the table of TCP connections</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on the server.</a:t>
            </a:r>
          </a:p>
          <a:p>
            <a:endParaRPr lang="en-US" sz="1200"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Another form of system resource attack uses packets whose structure triggers</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a bug in the system’s network handling software, causing it to crash. This means the</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system can no longer communicate over the network until this software is reloaded,</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generally by rebooting the target system. This is known as a poison packet . The</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classic ping of death  and teardrop  attacks, directed at older Windows 9x systems,</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were of this form. These targeted bugs in the Windows network code that handled</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ICMP (Internet Control Message Protocol) echo request packets and packet fragmentation,</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respectively.</a:t>
            </a:r>
          </a:p>
          <a:p>
            <a:endParaRPr lang="en-US" sz="1200"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An attack on a specific application, such as a Web server, typically involves a</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number of valid requests, each of which consumes significant resources. This then</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limits the ability of the server to respond to requests from other users. For example,</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a Web server might include the ability to make database queries. If a large,</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costly query can be constructed, then an attacker could generate a large number of</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these that severely load the server. This limits its ability to respond to valid requests</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from other users. This type of attack is known as a </a:t>
            </a:r>
            <a:r>
              <a:rPr lang="en-US" sz="1200" kern="1200" baseline="0" dirty="0" err="1" smtClean="0">
                <a:solidFill>
                  <a:schemeClr val="tx1"/>
                </a:solidFill>
                <a:latin typeface="Arial" pitchFamily="-110" charset="0"/>
                <a:ea typeface="ＭＳ Ｐゴシック" pitchFamily="-110" charset="-128"/>
                <a:cs typeface="ＭＳ Ｐゴシック" pitchFamily="-110" charset="-128"/>
              </a:rPr>
              <a:t>cyberslam</a:t>
            </a:r>
            <a:r>
              <a:rPr lang="en-US" sz="1200" kern="1200" baseline="0" dirty="0" smtClean="0">
                <a:solidFill>
                  <a:schemeClr val="tx1"/>
                </a:solidFill>
                <a:latin typeface="Arial" pitchFamily="-110" charset="0"/>
                <a:ea typeface="ＭＳ Ｐゴシック" pitchFamily="-110" charset="-128"/>
                <a:cs typeface="ＭＳ Ｐゴシック" pitchFamily="-110" charset="-128"/>
              </a:rPr>
              <a:t> . [KAND05] discusses</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attacks of this kind, and suggests some possible countermeasures. Another</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alternative is to construct a request that triggers a bug in the server program, causing</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it to crash. This means the server is no longer able to respond to requests until</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it is restarted.</a:t>
            </a:r>
          </a:p>
          <a:p>
            <a:endParaRPr lang="en-US" sz="1200"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kern="1200" baseline="0" dirty="0" err="1" smtClean="0">
                <a:solidFill>
                  <a:schemeClr val="tx1"/>
                </a:solidFill>
                <a:latin typeface="Arial" pitchFamily="-110" charset="0"/>
                <a:ea typeface="ＭＳ Ｐゴシック" pitchFamily="-110" charset="-128"/>
                <a:cs typeface="ＭＳ Ｐゴシック" pitchFamily="-110" charset="-128"/>
              </a:rPr>
              <a:t>DoS</a:t>
            </a:r>
            <a:r>
              <a:rPr lang="en-US" sz="1200" kern="1200" baseline="0" dirty="0" smtClean="0">
                <a:solidFill>
                  <a:schemeClr val="tx1"/>
                </a:solidFill>
                <a:latin typeface="Arial" pitchFamily="-110" charset="0"/>
                <a:ea typeface="ＭＳ Ｐゴシック" pitchFamily="-110" charset="-128"/>
                <a:cs typeface="ＭＳ Ｐゴシック" pitchFamily="-110" charset="-128"/>
              </a:rPr>
              <a:t> attacks may also be characterized by how many systems are used to direct</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traffic at the target system. Originally only one, or a small number of source systems</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directly under the attacker’s control, was used. This is all that is required to send the</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packets needed for any attack targeting a bug in a server’s network handling code or</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 some application. Attacks requiring high traffic volumes are more commonly sent</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from multiple systems at the same time, using distributed or amplified forms of </a:t>
            </a:r>
            <a:r>
              <a:rPr lang="en-US" sz="1200" kern="1200" baseline="0" dirty="0" err="1" smtClean="0">
                <a:solidFill>
                  <a:schemeClr val="tx1"/>
                </a:solidFill>
                <a:latin typeface="Arial" pitchFamily="-110" charset="0"/>
                <a:ea typeface="ＭＳ Ｐゴシック" pitchFamily="-110" charset="-128"/>
                <a:cs typeface="ＭＳ Ｐゴシック" pitchFamily="-110" charset="-128"/>
              </a:rPr>
              <a:t>DoS</a:t>
            </a:r>
            <a:endParaRPr lang="en-US" sz="1200"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attacks. We discuss these later in this chapter.</a:t>
            </a:r>
            <a:endParaRPr lang="en-US" dirty="0" smtClean="0">
              <a:latin typeface="Arial"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2494389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07" charset="0"/>
                <a:ea typeface="+mn-ea"/>
                <a:cs typeface="+mn-cs"/>
              </a:rPr>
              <a:t>Attack surfaces can be categorized in the following way:</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Network attack surface:  This category refers to vulnerabilities over an enterprise</a:t>
            </a:r>
          </a:p>
          <a:p>
            <a:r>
              <a:rPr lang="en-US" sz="1200" b="0" i="0" u="none" strike="noStrike" kern="1200" baseline="0" dirty="0" smtClean="0">
                <a:solidFill>
                  <a:schemeClr val="tx1"/>
                </a:solidFill>
                <a:latin typeface="Arial" pitchFamily="-107" charset="0"/>
                <a:ea typeface="+mn-ea"/>
                <a:cs typeface="+mn-cs"/>
              </a:rPr>
              <a:t>network, wide-area network, or the Internet. Included in this category</a:t>
            </a:r>
          </a:p>
          <a:p>
            <a:r>
              <a:rPr lang="en-US" sz="1200" b="0" i="0" u="none" strike="noStrike" kern="1200" baseline="0" dirty="0" smtClean="0">
                <a:solidFill>
                  <a:schemeClr val="tx1"/>
                </a:solidFill>
                <a:latin typeface="Arial" pitchFamily="-107" charset="0"/>
                <a:ea typeface="+mn-ea"/>
                <a:cs typeface="+mn-cs"/>
              </a:rPr>
              <a:t>are network protocol vulnerabilities, such as those used for a denial-of-service</a:t>
            </a:r>
          </a:p>
          <a:p>
            <a:r>
              <a:rPr lang="en-US" sz="1200" b="0" i="0" u="none" strike="noStrike" kern="1200" baseline="0" dirty="0" smtClean="0">
                <a:solidFill>
                  <a:schemeClr val="tx1"/>
                </a:solidFill>
                <a:latin typeface="Arial" pitchFamily="-107" charset="0"/>
                <a:ea typeface="+mn-ea"/>
                <a:cs typeface="+mn-cs"/>
              </a:rPr>
              <a:t>attack, disruption of communications links, and various forms of intruder attacks.</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Software attack surface:  This refers to vulnerabilities in application, utility,</a:t>
            </a:r>
          </a:p>
          <a:p>
            <a:r>
              <a:rPr lang="en-US" sz="1200" b="0" i="0" u="none" strike="noStrike" kern="1200" baseline="0" dirty="0" smtClean="0">
                <a:solidFill>
                  <a:schemeClr val="tx1"/>
                </a:solidFill>
                <a:latin typeface="Arial" pitchFamily="-107" charset="0"/>
                <a:ea typeface="+mn-ea"/>
                <a:cs typeface="+mn-cs"/>
              </a:rPr>
              <a:t>or operating system code. A particular focus in this category is Web server</a:t>
            </a:r>
          </a:p>
          <a:p>
            <a:r>
              <a:rPr lang="en-US" sz="1200" b="0" i="0" u="none" strike="noStrike" kern="1200" baseline="0" dirty="0" smtClean="0">
                <a:solidFill>
                  <a:schemeClr val="tx1"/>
                </a:solidFill>
                <a:latin typeface="Arial" pitchFamily="-107" charset="0"/>
                <a:ea typeface="+mn-ea"/>
                <a:cs typeface="+mn-cs"/>
              </a:rPr>
              <a:t>software.</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Human attack surface:  This category refers to vulnerabilities created by personnel</a:t>
            </a:r>
          </a:p>
          <a:p>
            <a:r>
              <a:rPr lang="en-US" sz="1200" b="0" i="0" u="none" strike="noStrike" kern="1200" baseline="0" dirty="0" smtClean="0">
                <a:solidFill>
                  <a:schemeClr val="tx1"/>
                </a:solidFill>
                <a:latin typeface="Arial" pitchFamily="-107" charset="0"/>
                <a:ea typeface="+mn-ea"/>
                <a:cs typeface="+mn-cs"/>
              </a:rPr>
              <a:t>or outsiders, such as social engineering, human error, and trusted insiders.</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An attack surface analysis is a useful technique for assessing the scale and</a:t>
            </a:r>
          </a:p>
          <a:p>
            <a:r>
              <a:rPr lang="en-US" sz="1200" b="0" i="0" u="none" strike="noStrike" kern="1200" baseline="0" dirty="0" smtClean="0">
                <a:solidFill>
                  <a:schemeClr val="tx1"/>
                </a:solidFill>
                <a:latin typeface="Arial" pitchFamily="-107" charset="0"/>
                <a:ea typeface="+mn-ea"/>
                <a:cs typeface="+mn-cs"/>
              </a:rPr>
              <a:t>severity of threats to a system. A systematic analysis of points of vulnerability</a:t>
            </a:r>
          </a:p>
          <a:p>
            <a:r>
              <a:rPr lang="en-US" sz="1200" b="0" i="0" u="none" strike="noStrike" kern="1200" baseline="0" dirty="0" smtClean="0">
                <a:solidFill>
                  <a:schemeClr val="tx1"/>
                </a:solidFill>
                <a:latin typeface="Arial" pitchFamily="-107" charset="0"/>
                <a:ea typeface="+mn-ea"/>
                <a:cs typeface="+mn-cs"/>
              </a:rPr>
              <a:t>makes developers and security analysts aware of where security mechanisms are</a:t>
            </a:r>
          </a:p>
          <a:p>
            <a:r>
              <a:rPr lang="en-US" sz="1200" b="0" i="0" u="none" strike="noStrike" kern="1200" baseline="0" dirty="0" smtClean="0">
                <a:solidFill>
                  <a:schemeClr val="tx1"/>
                </a:solidFill>
                <a:latin typeface="Arial" pitchFamily="-107" charset="0"/>
                <a:ea typeface="+mn-ea"/>
                <a:cs typeface="+mn-cs"/>
              </a:rPr>
              <a:t>required. Once an attack surface is defined, designers may be able to find ways to</a:t>
            </a:r>
          </a:p>
          <a:p>
            <a:r>
              <a:rPr lang="en-US" sz="1200" b="0" i="0" u="none" strike="noStrike" kern="1200" baseline="0" dirty="0" smtClean="0">
                <a:solidFill>
                  <a:schemeClr val="tx1"/>
                </a:solidFill>
                <a:latin typeface="Arial" pitchFamily="-107" charset="0"/>
                <a:ea typeface="+mn-ea"/>
                <a:cs typeface="+mn-cs"/>
              </a:rPr>
              <a:t>make the surface smaller, thus making the task of the adversary more difficult. The</a:t>
            </a:r>
          </a:p>
          <a:p>
            <a:r>
              <a:rPr lang="en-US" sz="1200" b="0" i="0" u="none" strike="noStrike" kern="1200" baseline="0" dirty="0" smtClean="0">
                <a:solidFill>
                  <a:schemeClr val="tx1"/>
                </a:solidFill>
                <a:latin typeface="Arial" pitchFamily="-107" charset="0"/>
                <a:ea typeface="+mn-ea"/>
                <a:cs typeface="+mn-cs"/>
              </a:rPr>
              <a:t>attack surface also provides guidance on setting priorities for testing, strengthening</a:t>
            </a:r>
          </a:p>
          <a:p>
            <a:r>
              <a:rPr lang="en-US" sz="1200" b="0" i="0" u="none" strike="noStrike" kern="1200" baseline="0" dirty="0" smtClean="0">
                <a:solidFill>
                  <a:schemeClr val="tx1"/>
                </a:solidFill>
                <a:latin typeface="Arial" pitchFamily="-107" charset="0"/>
                <a:ea typeface="+mn-ea"/>
                <a:cs typeface="+mn-cs"/>
              </a:rPr>
              <a:t>security measures, or modifying the service or application.</a:t>
            </a:r>
          </a:p>
          <a:p>
            <a:endParaRPr lang="en-US" sz="1200" b="0" i="0" u="none" strike="noStrike" kern="1200" baseline="0" dirty="0" smtClean="0">
              <a:solidFill>
                <a:schemeClr val="tx1"/>
              </a:solidFill>
              <a:latin typeface="Arial" pitchFamily="-107" charset="0"/>
              <a:ea typeface="+mn-ea"/>
              <a:cs typeface="+mn-cs"/>
            </a:endParaRPr>
          </a:p>
        </p:txBody>
      </p:sp>
      <p:sp>
        <p:nvSpPr>
          <p:cNvPr id="4" name="Slide Number Placeholder 3"/>
          <p:cNvSpPr>
            <a:spLocks noGrp="1"/>
          </p:cNvSpPr>
          <p:nvPr>
            <p:ph type="sldNum" sz="quarter" idx="10"/>
          </p:nvPr>
        </p:nvSpPr>
        <p:spPr/>
        <p:txBody>
          <a:bodyPr/>
          <a:lstStyle/>
          <a:p>
            <a:fld id="{F8560DBF-F109-8946-ADF0-EE66B221E988}" type="slidenum">
              <a:rPr lang="en-AU" smtClean="0"/>
              <a:pPr/>
              <a:t>6</a:t>
            </a:fld>
            <a:endParaRPr lang="en-AU" dirty="0"/>
          </a:p>
        </p:txBody>
      </p:sp>
    </p:spTree>
    <p:extLst>
      <p:ext uri="{BB962C8B-B14F-4D97-AF65-F5344CB8AC3E}">
        <p14:creationId xmlns:p14="http://schemas.microsoft.com/office/powerpoint/2010/main" val="36122593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6FAAC9DD-9F02-EA4A-8AB7-2665E5E009F2}" type="slidenum">
              <a:rPr lang="en-AU">
                <a:latin typeface="Arial" pitchFamily="1" charset="0"/>
              </a:rPr>
              <a:pPr/>
              <a:t>61</a:t>
            </a:fld>
            <a:endParaRPr lang="en-AU">
              <a:latin typeface="Arial" pitchFamily="1"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r>
              <a:rPr lang="en-US" dirty="0" smtClean="0">
                <a:latin typeface="Arial" pitchFamily="1" charset="0"/>
                <a:ea typeface="ＭＳ Ｐゴシック" pitchFamily="1" charset="-128"/>
                <a:cs typeface="ＭＳ Ｐゴシック" pitchFamily="1" charset="-128"/>
              </a:rPr>
              <a:t>The simplest classical </a:t>
            </a:r>
            <a:r>
              <a:rPr lang="en-US" dirty="0" err="1" smtClean="0">
                <a:latin typeface="Arial" pitchFamily="1" charset="0"/>
                <a:ea typeface="ＭＳ Ｐゴシック" pitchFamily="1" charset="-128"/>
                <a:cs typeface="ＭＳ Ｐゴシック" pitchFamily="1" charset="-128"/>
              </a:rPr>
              <a:t>DoS</a:t>
            </a:r>
            <a:r>
              <a:rPr lang="en-US" dirty="0" smtClean="0">
                <a:latin typeface="Arial" pitchFamily="1" charset="0"/>
                <a:ea typeface="ＭＳ Ｐゴシック" pitchFamily="1" charset="-128"/>
                <a:cs typeface="ＭＳ Ｐゴシック" pitchFamily="1" charset="-128"/>
              </a:rPr>
              <a:t> attack is a flooding attack on an organization. The aim</a:t>
            </a:r>
          </a:p>
          <a:p>
            <a:r>
              <a:rPr lang="en-US" dirty="0" smtClean="0">
                <a:latin typeface="Arial" pitchFamily="1" charset="0"/>
                <a:ea typeface="ＭＳ Ｐゴシック" pitchFamily="1" charset="-128"/>
                <a:cs typeface="ＭＳ Ｐゴシック" pitchFamily="1" charset="-128"/>
              </a:rPr>
              <a:t>of this attack is to overwhelm the capacity of the network connection to the target</a:t>
            </a:r>
          </a:p>
          <a:p>
            <a:r>
              <a:rPr lang="en-US" dirty="0" smtClean="0">
                <a:latin typeface="Arial" pitchFamily="1" charset="0"/>
                <a:ea typeface="ＭＳ Ｐゴシック" pitchFamily="1" charset="-128"/>
                <a:cs typeface="ＭＳ Ｐゴシック" pitchFamily="1" charset="-128"/>
              </a:rPr>
              <a:t>organization. If the attacker has access to a system with a higher-capacity network</a:t>
            </a:r>
          </a:p>
          <a:p>
            <a:r>
              <a:rPr lang="en-US" dirty="0" smtClean="0">
                <a:latin typeface="Arial" pitchFamily="1" charset="0"/>
                <a:ea typeface="ＭＳ Ｐゴシック" pitchFamily="1" charset="-128"/>
                <a:cs typeface="ＭＳ Ｐゴシック" pitchFamily="1" charset="-128"/>
              </a:rPr>
              <a:t>connection, then this system can likely generate a higher volume of traffic than the</a:t>
            </a:r>
          </a:p>
          <a:p>
            <a:r>
              <a:rPr lang="en-US" dirty="0" smtClean="0">
                <a:latin typeface="Arial" pitchFamily="1" charset="0"/>
                <a:ea typeface="ＭＳ Ｐゴシック" pitchFamily="1" charset="-128"/>
                <a:cs typeface="ＭＳ Ｐゴシック" pitchFamily="1" charset="-128"/>
              </a:rPr>
              <a:t>lower-capacity target connection can handle. For example, in the network shown</a:t>
            </a:r>
          </a:p>
          <a:p>
            <a:r>
              <a:rPr lang="en-US" dirty="0" smtClean="0">
                <a:latin typeface="Arial" pitchFamily="1" charset="0"/>
                <a:ea typeface="ＭＳ Ｐゴシック" pitchFamily="1" charset="-128"/>
                <a:cs typeface="ＭＳ Ｐゴシック" pitchFamily="1" charset="-128"/>
              </a:rPr>
              <a:t>in Figure 7.1 , the attacker might use the large company’s Web server to target the</a:t>
            </a:r>
          </a:p>
          <a:p>
            <a:r>
              <a:rPr lang="en-US" dirty="0" smtClean="0">
                <a:latin typeface="Arial" pitchFamily="1" charset="0"/>
                <a:ea typeface="ＭＳ Ｐゴシック" pitchFamily="1" charset="-128"/>
                <a:cs typeface="ＭＳ Ｐゴシック" pitchFamily="1" charset="-128"/>
              </a:rPr>
              <a:t>medium-sized company with a lower-capacity network connection. The attack might</a:t>
            </a:r>
          </a:p>
          <a:p>
            <a:r>
              <a:rPr lang="en-US" dirty="0" smtClean="0">
                <a:latin typeface="Arial" pitchFamily="1" charset="0"/>
                <a:ea typeface="ＭＳ Ｐゴシック" pitchFamily="1" charset="-128"/>
                <a:cs typeface="ＭＳ Ｐゴシック" pitchFamily="1" charset="-128"/>
              </a:rPr>
              <a:t>be as simple as using a flooding ping command directed at the Web server in the</a:t>
            </a:r>
          </a:p>
          <a:p>
            <a:r>
              <a:rPr lang="en-US" dirty="0" smtClean="0">
                <a:latin typeface="Arial" pitchFamily="1" charset="0"/>
                <a:ea typeface="ＭＳ Ｐゴシック" pitchFamily="1" charset="-128"/>
                <a:cs typeface="ＭＳ Ｐゴシック" pitchFamily="1" charset="-128"/>
              </a:rPr>
              <a:t>target company. This traffic can be handled by the higher-capacity links on the path</a:t>
            </a:r>
          </a:p>
          <a:p>
            <a:r>
              <a:rPr lang="en-US" dirty="0" smtClean="0">
                <a:latin typeface="Arial" pitchFamily="1" charset="0"/>
                <a:ea typeface="ＭＳ Ｐゴシック" pitchFamily="1" charset="-128"/>
                <a:cs typeface="ＭＳ Ｐゴシック" pitchFamily="1" charset="-128"/>
              </a:rPr>
              <a:t>between them, until the final router in the Internet cloud is reached. At this point</a:t>
            </a:r>
          </a:p>
          <a:p>
            <a:r>
              <a:rPr lang="en-US" dirty="0" smtClean="0">
                <a:latin typeface="Arial" pitchFamily="1" charset="0"/>
                <a:ea typeface="ＭＳ Ｐゴシック" pitchFamily="1" charset="-128"/>
                <a:cs typeface="ＭＳ Ｐゴシック" pitchFamily="1" charset="-128"/>
              </a:rPr>
              <a:t>some packets must be discarded, with the remainder consuming most of the capacity</a:t>
            </a:r>
          </a:p>
          <a:p>
            <a:r>
              <a:rPr lang="en-US" dirty="0" smtClean="0">
                <a:latin typeface="Arial" pitchFamily="1" charset="0"/>
                <a:ea typeface="ＭＳ Ｐゴシック" pitchFamily="1" charset="-128"/>
                <a:cs typeface="ＭＳ Ｐゴシック" pitchFamily="1" charset="-128"/>
              </a:rPr>
              <a:t>on the link to the medium-sized company. Other valid traffic will have little chance</a:t>
            </a:r>
          </a:p>
          <a:p>
            <a:r>
              <a:rPr lang="en-US" dirty="0" smtClean="0">
                <a:latin typeface="Arial" pitchFamily="1" charset="0"/>
                <a:ea typeface="ＭＳ Ｐゴシック" pitchFamily="1" charset="-128"/>
                <a:cs typeface="ＭＳ Ｐゴシック" pitchFamily="1" charset="-128"/>
              </a:rPr>
              <a:t>of surviving discard as the router responds to the resulting congestion on this link.</a:t>
            </a:r>
          </a:p>
          <a:p>
            <a:endParaRPr lang="en-US" dirty="0" smtClean="0">
              <a:latin typeface="Arial" pitchFamily="1" charset="0"/>
              <a:ea typeface="ＭＳ Ｐゴシック" pitchFamily="1" charset="-128"/>
              <a:cs typeface="ＭＳ Ｐゴシック" pitchFamily="1" charset="-128"/>
            </a:endParaRPr>
          </a:p>
          <a:p>
            <a:r>
              <a:rPr lang="en-US" dirty="0" smtClean="0">
                <a:latin typeface="Arial" pitchFamily="1" charset="0"/>
                <a:ea typeface="ＭＳ Ｐゴシック" pitchFamily="1" charset="-128"/>
                <a:cs typeface="ＭＳ Ｐゴシック" pitchFamily="1" charset="-128"/>
              </a:rPr>
              <a:t>In this classic ping flood attack, the source of the attack is clearly identified</a:t>
            </a:r>
          </a:p>
          <a:p>
            <a:r>
              <a:rPr lang="en-US" dirty="0" smtClean="0">
                <a:latin typeface="Arial" pitchFamily="1" charset="0"/>
                <a:ea typeface="ＭＳ Ｐゴシック" pitchFamily="1" charset="-128"/>
                <a:cs typeface="ＭＳ Ｐゴシック" pitchFamily="1" charset="-128"/>
              </a:rPr>
              <a:t>since its address is used as the source address in the ICMP echo request packets. This</a:t>
            </a:r>
          </a:p>
          <a:p>
            <a:r>
              <a:rPr lang="en-US" dirty="0" smtClean="0">
                <a:latin typeface="Arial" pitchFamily="1" charset="0"/>
                <a:ea typeface="ＭＳ Ｐゴシック" pitchFamily="1" charset="-128"/>
                <a:cs typeface="ＭＳ Ｐゴシック" pitchFamily="1" charset="-128"/>
              </a:rPr>
              <a:t>has two disadvantages from the attacker’s perspective. First, the source of the attack</a:t>
            </a:r>
          </a:p>
          <a:p>
            <a:r>
              <a:rPr lang="en-US" dirty="0" smtClean="0">
                <a:latin typeface="Arial" pitchFamily="1" charset="0"/>
                <a:ea typeface="ＭＳ Ｐゴシック" pitchFamily="1" charset="-128"/>
                <a:cs typeface="ＭＳ Ｐゴシック" pitchFamily="1" charset="-128"/>
              </a:rPr>
              <a:t>is explicitly identified, increasing the chance that the attacker can be identified and</a:t>
            </a:r>
          </a:p>
          <a:p>
            <a:r>
              <a:rPr lang="en-US" dirty="0" smtClean="0">
                <a:latin typeface="Arial" pitchFamily="1" charset="0"/>
                <a:ea typeface="ＭＳ Ｐゴシック" pitchFamily="1" charset="-128"/>
                <a:cs typeface="ＭＳ Ｐゴシック" pitchFamily="1" charset="-128"/>
              </a:rPr>
              <a:t>legal action taken in response. Second, the targeted system will attempt to respond to</a:t>
            </a:r>
          </a:p>
          <a:p>
            <a:r>
              <a:rPr lang="en-US" dirty="0" smtClean="0">
                <a:latin typeface="Arial" pitchFamily="1" charset="0"/>
                <a:ea typeface="ＭＳ Ｐゴシック" pitchFamily="1" charset="-128"/>
                <a:cs typeface="ＭＳ Ｐゴシック" pitchFamily="1" charset="-128"/>
              </a:rPr>
              <a:t>the packets being sent. In the case of any ICMP echo request packets received by the</a:t>
            </a:r>
          </a:p>
          <a:p>
            <a:r>
              <a:rPr lang="en-US" dirty="0" smtClean="0">
                <a:latin typeface="Arial" pitchFamily="1" charset="0"/>
                <a:ea typeface="ＭＳ Ｐゴシック" pitchFamily="1" charset="-128"/>
                <a:cs typeface="ＭＳ Ｐゴシック" pitchFamily="1" charset="-128"/>
              </a:rPr>
              <a:t>server, it would respond to each with an ICMP echo response packet directed back</a:t>
            </a:r>
          </a:p>
          <a:p>
            <a:r>
              <a:rPr lang="en-US" dirty="0" smtClean="0">
                <a:latin typeface="Arial" pitchFamily="1" charset="0"/>
                <a:ea typeface="ＭＳ Ｐゴシック" pitchFamily="1" charset="-128"/>
                <a:cs typeface="ＭＳ Ｐゴシック" pitchFamily="1" charset="-128"/>
              </a:rPr>
              <a:t>to the sender. This effectively reflects the attack back at the source system. Since</a:t>
            </a:r>
          </a:p>
          <a:p>
            <a:r>
              <a:rPr lang="en-US" dirty="0" smtClean="0">
                <a:latin typeface="Arial" pitchFamily="1" charset="0"/>
                <a:ea typeface="ＭＳ Ｐゴシック" pitchFamily="1" charset="-128"/>
                <a:cs typeface="ＭＳ Ｐゴシック" pitchFamily="1" charset="-128"/>
              </a:rPr>
              <a:t>the source system has a higher network bandwidth, it is more likely to survive this</a:t>
            </a:r>
          </a:p>
          <a:p>
            <a:r>
              <a:rPr lang="en-US" dirty="0" smtClean="0">
                <a:latin typeface="Arial" pitchFamily="1" charset="0"/>
                <a:ea typeface="ＭＳ Ｐゴシック" pitchFamily="1" charset="-128"/>
                <a:cs typeface="ＭＳ Ｐゴシック" pitchFamily="1" charset="-128"/>
              </a:rPr>
              <a:t>reflected attack. However, its network performance will be noticeably affected, again</a:t>
            </a:r>
          </a:p>
          <a:p>
            <a:r>
              <a:rPr lang="en-US" dirty="0" smtClean="0">
                <a:latin typeface="Arial" pitchFamily="1" charset="0"/>
                <a:ea typeface="ＭＳ Ｐゴシック" pitchFamily="1" charset="-128"/>
                <a:cs typeface="ＭＳ Ｐゴシック" pitchFamily="1" charset="-128"/>
              </a:rPr>
              <a:t>increasing the chances of the attack being detected and action taken in response. For</a:t>
            </a:r>
          </a:p>
          <a:p>
            <a:r>
              <a:rPr lang="en-US" dirty="0" smtClean="0">
                <a:latin typeface="Arial" pitchFamily="1" charset="0"/>
                <a:ea typeface="ＭＳ Ｐゴシック" pitchFamily="1" charset="-128"/>
                <a:cs typeface="ＭＳ Ｐゴシック" pitchFamily="1" charset="-128"/>
              </a:rPr>
              <a:t>both of these reasons the attacker would like to hide the identity of the source system.</a:t>
            </a:r>
          </a:p>
          <a:p>
            <a:r>
              <a:rPr lang="en-US" dirty="0" smtClean="0">
                <a:latin typeface="Arial" pitchFamily="1" charset="0"/>
                <a:ea typeface="ＭＳ Ｐゴシック" pitchFamily="1" charset="-128"/>
                <a:cs typeface="ＭＳ Ｐゴシック" pitchFamily="1" charset="-128"/>
              </a:rPr>
              <a:t>This means that any such attack packets need to use a falsified, or spoofed, address.</a:t>
            </a:r>
            <a:endParaRPr lang="en-US" dirty="0" smtClean="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38277010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5A00C902-7B5F-3B41-83E3-DF5D8A20041F}" type="slidenum">
              <a:rPr lang="en-AU">
                <a:latin typeface="Arial" pitchFamily="1" charset="0"/>
              </a:rPr>
              <a:pPr/>
              <a:t>62</a:t>
            </a:fld>
            <a:endParaRPr lang="en-AU">
              <a:latin typeface="Arial" pitchFamily="1"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r>
              <a:rPr lang="en-US" b="0" dirty="0" smtClean="0">
                <a:latin typeface="Arial" pitchFamily="1" charset="0"/>
                <a:ea typeface="ＭＳ Ｐゴシック" pitchFamily="1" charset="-128"/>
                <a:cs typeface="ＭＳ Ｐゴシック" pitchFamily="1" charset="-128"/>
              </a:rPr>
              <a:t>A common characteristic of packets used in many types of </a:t>
            </a:r>
            <a:r>
              <a:rPr lang="en-US" b="0" dirty="0" err="1" smtClean="0">
                <a:latin typeface="Arial" pitchFamily="1" charset="0"/>
                <a:ea typeface="ＭＳ Ｐゴシック" pitchFamily="1" charset="-128"/>
                <a:cs typeface="ＭＳ Ｐゴシック" pitchFamily="1" charset="-128"/>
              </a:rPr>
              <a:t>DoS</a:t>
            </a:r>
            <a:r>
              <a:rPr lang="en-US" b="0" dirty="0" smtClean="0">
                <a:latin typeface="Arial" pitchFamily="1" charset="0"/>
                <a:ea typeface="ＭＳ Ｐゴシック" pitchFamily="1" charset="-128"/>
                <a:cs typeface="ＭＳ Ｐゴシック" pitchFamily="1" charset="-128"/>
              </a:rPr>
              <a:t> attacks is the use</a:t>
            </a:r>
          </a:p>
          <a:p>
            <a:r>
              <a:rPr lang="en-US" b="0" dirty="0" smtClean="0">
                <a:latin typeface="Arial" pitchFamily="1" charset="0"/>
                <a:ea typeface="ＭＳ Ｐゴシック" pitchFamily="1" charset="-128"/>
                <a:cs typeface="ＭＳ Ｐゴシック" pitchFamily="1" charset="-128"/>
              </a:rPr>
              <a:t>of forged source addresses. This is known as source address spoofing. Given sufficiently</a:t>
            </a:r>
          </a:p>
          <a:p>
            <a:r>
              <a:rPr lang="en-US" b="0" dirty="0" smtClean="0">
                <a:latin typeface="Arial" pitchFamily="1" charset="0"/>
                <a:ea typeface="ＭＳ Ｐゴシック" pitchFamily="1" charset="-128"/>
                <a:cs typeface="ＭＳ Ｐゴシック" pitchFamily="1" charset="-128"/>
              </a:rPr>
              <a:t>privileged access to the network handling code on a computer system, it</a:t>
            </a:r>
          </a:p>
          <a:p>
            <a:r>
              <a:rPr lang="en-US" b="0" dirty="0" smtClean="0">
                <a:latin typeface="Arial" pitchFamily="1" charset="0"/>
                <a:ea typeface="ＭＳ Ｐゴシック" pitchFamily="1" charset="-128"/>
                <a:cs typeface="ＭＳ Ｐゴシック" pitchFamily="1" charset="-128"/>
              </a:rPr>
              <a:t>is easy to create packets with a forged source address (and indeed any other attribute</a:t>
            </a:r>
          </a:p>
          <a:p>
            <a:r>
              <a:rPr lang="en-US" b="0" dirty="0" smtClean="0">
                <a:latin typeface="Arial" pitchFamily="1" charset="0"/>
                <a:ea typeface="ＭＳ Ｐゴシック" pitchFamily="1" charset="-128"/>
                <a:cs typeface="ＭＳ Ｐゴシック" pitchFamily="1" charset="-128"/>
              </a:rPr>
              <a:t>that is desired). This type of access is usually via the </a:t>
            </a:r>
            <a:r>
              <a:rPr lang="en-US" b="0" i="1" dirty="0" smtClean="0">
                <a:latin typeface="Arial" pitchFamily="1" charset="0"/>
                <a:ea typeface="ＭＳ Ｐゴシック" pitchFamily="1" charset="-128"/>
                <a:cs typeface="ＭＳ Ｐゴシック" pitchFamily="1" charset="-128"/>
              </a:rPr>
              <a:t>raw socket interface on</a:t>
            </a:r>
          </a:p>
          <a:p>
            <a:r>
              <a:rPr lang="en-US" b="0" dirty="0" smtClean="0">
                <a:latin typeface="Arial" pitchFamily="1" charset="0"/>
                <a:ea typeface="ＭＳ Ｐゴシック" pitchFamily="1" charset="-128"/>
                <a:cs typeface="ＭＳ Ｐゴシック" pitchFamily="1" charset="-128"/>
              </a:rPr>
              <a:t>many operating systems. This interface was provided for custom network testing</a:t>
            </a:r>
          </a:p>
          <a:p>
            <a:r>
              <a:rPr lang="en-US" b="0" dirty="0" smtClean="0">
                <a:latin typeface="Arial" pitchFamily="1" charset="0"/>
                <a:ea typeface="ＭＳ Ｐゴシック" pitchFamily="1" charset="-128"/>
                <a:cs typeface="ＭＳ Ｐゴシック" pitchFamily="1" charset="-128"/>
              </a:rPr>
              <a:t>and research into network protocols. It is not needed for normal network operation.</a:t>
            </a:r>
          </a:p>
          <a:p>
            <a:r>
              <a:rPr lang="en-US" b="0" dirty="0" smtClean="0">
                <a:latin typeface="Arial" pitchFamily="1" charset="0"/>
                <a:ea typeface="ＭＳ Ｐゴシック" pitchFamily="1" charset="-128"/>
                <a:cs typeface="ＭＳ Ｐゴシック" pitchFamily="1" charset="-128"/>
              </a:rPr>
              <a:t>However, for reasons of historical compatibility and inertia, this interface has been</a:t>
            </a:r>
          </a:p>
          <a:p>
            <a:r>
              <a:rPr lang="en-US" b="0" dirty="0" smtClean="0">
                <a:latin typeface="Arial" pitchFamily="1" charset="0"/>
                <a:ea typeface="ＭＳ Ｐゴシック" pitchFamily="1" charset="-128"/>
                <a:cs typeface="ＭＳ Ｐゴシック" pitchFamily="1" charset="-128"/>
              </a:rPr>
              <a:t>maintained in many current operating systems. Having this standard interface available</a:t>
            </a:r>
          </a:p>
          <a:p>
            <a:r>
              <a:rPr lang="en-US" b="0" dirty="0" smtClean="0">
                <a:latin typeface="Arial" pitchFamily="1" charset="0"/>
                <a:ea typeface="ＭＳ Ｐゴシック" pitchFamily="1" charset="-128"/>
                <a:cs typeface="ＭＳ Ｐゴシック" pitchFamily="1" charset="-128"/>
              </a:rPr>
              <a:t>greatly eases the task of any attacker trying to generate packets with forged</a:t>
            </a:r>
          </a:p>
          <a:p>
            <a:r>
              <a:rPr lang="en-US" b="0" dirty="0" smtClean="0">
                <a:latin typeface="Arial" pitchFamily="1" charset="0"/>
                <a:ea typeface="ＭＳ Ｐゴシック" pitchFamily="1" charset="-128"/>
                <a:cs typeface="ＭＳ Ｐゴシック" pitchFamily="1" charset="-128"/>
              </a:rPr>
              <a:t>attributes. Otherwise an attacker would most likely need to install a custom device</a:t>
            </a:r>
          </a:p>
          <a:p>
            <a:r>
              <a:rPr lang="en-US" b="0" dirty="0" smtClean="0">
                <a:latin typeface="Arial" pitchFamily="1" charset="0"/>
                <a:ea typeface="ＭＳ Ｐゴシック" pitchFamily="1" charset="-128"/>
                <a:cs typeface="ＭＳ Ｐゴシック" pitchFamily="1" charset="-128"/>
              </a:rPr>
              <a:t>driver on the source system to obtain this level of access to the network, which is</a:t>
            </a:r>
          </a:p>
          <a:p>
            <a:r>
              <a:rPr lang="en-US" b="0" dirty="0" smtClean="0">
                <a:latin typeface="Arial" pitchFamily="1" charset="0"/>
                <a:ea typeface="ＭＳ Ｐゴシック" pitchFamily="1" charset="-128"/>
                <a:cs typeface="ＭＳ Ｐゴシック" pitchFamily="1" charset="-128"/>
              </a:rPr>
              <a:t>much more error prone and dependent on operating system version.</a:t>
            </a:r>
          </a:p>
          <a:p>
            <a:endParaRPr lang="en-US" b="0" dirty="0" smtClean="0">
              <a:latin typeface="Arial" pitchFamily="1" charset="0"/>
              <a:ea typeface="ＭＳ Ｐゴシック" pitchFamily="1" charset="-128"/>
              <a:cs typeface="ＭＳ Ｐゴシック" pitchFamily="1" charset="-128"/>
            </a:endParaRPr>
          </a:p>
          <a:p>
            <a:r>
              <a:rPr lang="en-US" b="0" dirty="0" smtClean="0">
                <a:latin typeface="Arial" pitchFamily="1" charset="0"/>
                <a:ea typeface="ＭＳ Ｐゴシック" pitchFamily="1" charset="-128"/>
                <a:cs typeface="ＭＳ Ｐゴシック" pitchFamily="1" charset="-128"/>
              </a:rPr>
              <a:t>Given raw access to the network interface, the attacker now generates large</a:t>
            </a:r>
          </a:p>
          <a:p>
            <a:r>
              <a:rPr lang="en-US" b="0" dirty="0" smtClean="0">
                <a:latin typeface="Arial" pitchFamily="1" charset="0"/>
                <a:ea typeface="ＭＳ Ｐゴシック" pitchFamily="1" charset="-128"/>
                <a:cs typeface="ＭＳ Ｐゴシック" pitchFamily="1" charset="-128"/>
              </a:rPr>
              <a:t>volumes of packets. These would all have the target system as the destination</a:t>
            </a:r>
          </a:p>
          <a:p>
            <a:r>
              <a:rPr lang="en-US" b="0" dirty="0" smtClean="0">
                <a:latin typeface="Arial" pitchFamily="1" charset="0"/>
                <a:ea typeface="ＭＳ Ｐゴシック" pitchFamily="1" charset="-128"/>
                <a:cs typeface="ＭＳ Ｐゴシック" pitchFamily="1" charset="-128"/>
              </a:rPr>
              <a:t>address but would use randomly selected, usually different, source addresses for</a:t>
            </a:r>
          </a:p>
          <a:p>
            <a:r>
              <a:rPr lang="en-US" b="0" dirty="0" smtClean="0">
                <a:latin typeface="Arial" pitchFamily="1" charset="0"/>
                <a:ea typeface="ＭＳ Ｐゴシック" pitchFamily="1" charset="-128"/>
                <a:cs typeface="ＭＳ Ｐゴシック" pitchFamily="1" charset="-128"/>
              </a:rPr>
              <a:t>each packet. Consider the flooding ping example from the previous section. These</a:t>
            </a:r>
          </a:p>
          <a:p>
            <a:r>
              <a:rPr lang="en-US" b="0" dirty="0" smtClean="0">
                <a:latin typeface="Arial" pitchFamily="1" charset="0"/>
                <a:ea typeface="ＭＳ Ｐゴシック" pitchFamily="1" charset="-128"/>
                <a:cs typeface="ＭＳ Ｐゴシック" pitchFamily="1" charset="-128"/>
              </a:rPr>
              <a:t>custom ICMP echo request packets would flow over the same path from the source</a:t>
            </a:r>
          </a:p>
          <a:p>
            <a:r>
              <a:rPr lang="en-US" b="0" dirty="0" smtClean="0">
                <a:latin typeface="Arial" pitchFamily="1" charset="0"/>
                <a:ea typeface="ＭＳ Ｐゴシック" pitchFamily="1" charset="-128"/>
                <a:cs typeface="ＭＳ Ｐゴシック" pitchFamily="1" charset="-128"/>
              </a:rPr>
              <a:t>toward the target system. The same congestion would result in the router connected</a:t>
            </a:r>
          </a:p>
          <a:p>
            <a:r>
              <a:rPr lang="en-US" b="0" dirty="0" smtClean="0">
                <a:latin typeface="Arial" pitchFamily="1" charset="0"/>
                <a:ea typeface="ＭＳ Ｐゴシック" pitchFamily="1" charset="-128"/>
                <a:cs typeface="ＭＳ Ｐゴシック" pitchFamily="1" charset="-128"/>
              </a:rPr>
              <a:t>to the final, lower capacity link. However, the ICMP echo response packets, generated</a:t>
            </a:r>
          </a:p>
          <a:p>
            <a:r>
              <a:rPr lang="en-US" b="0" dirty="0" smtClean="0">
                <a:latin typeface="Arial" pitchFamily="1" charset="0"/>
                <a:ea typeface="ＭＳ Ｐゴシック" pitchFamily="1" charset="-128"/>
                <a:cs typeface="ＭＳ Ｐゴシック" pitchFamily="1" charset="-128"/>
              </a:rPr>
              <a:t>in response to those packets reaching the target system, would no longer</a:t>
            </a:r>
          </a:p>
          <a:p>
            <a:r>
              <a:rPr lang="en-US" b="0" dirty="0" smtClean="0">
                <a:latin typeface="Arial" pitchFamily="1" charset="0"/>
                <a:ea typeface="ＭＳ Ｐゴシック" pitchFamily="1" charset="-128"/>
                <a:cs typeface="ＭＳ Ｐゴシック" pitchFamily="1" charset="-128"/>
              </a:rPr>
              <a:t>be reflected back to the source system. Rather they would be scattered across the</a:t>
            </a:r>
          </a:p>
          <a:p>
            <a:r>
              <a:rPr lang="en-US" b="0" dirty="0" smtClean="0">
                <a:latin typeface="Arial" pitchFamily="1" charset="0"/>
                <a:ea typeface="ＭＳ Ｐゴシック" pitchFamily="1" charset="-128"/>
                <a:cs typeface="ＭＳ Ｐゴシック" pitchFamily="1" charset="-128"/>
              </a:rPr>
              <a:t>Internet to all the various forged source addresses. Some of these addresses might</a:t>
            </a:r>
          </a:p>
          <a:p>
            <a:r>
              <a:rPr lang="en-US" b="0" dirty="0" smtClean="0">
                <a:latin typeface="Arial" pitchFamily="1" charset="0"/>
                <a:ea typeface="ＭＳ Ｐゴシック" pitchFamily="1" charset="-128"/>
                <a:cs typeface="ＭＳ Ｐゴシック" pitchFamily="1" charset="-128"/>
              </a:rPr>
              <a:t>correspond to real systems. These might respond with some form of error packet,</a:t>
            </a:r>
          </a:p>
          <a:p>
            <a:r>
              <a:rPr lang="en-US" b="0" dirty="0" smtClean="0">
                <a:latin typeface="Arial" pitchFamily="1" charset="0"/>
                <a:ea typeface="ＭＳ Ｐゴシック" pitchFamily="1" charset="-128"/>
                <a:cs typeface="ＭＳ Ｐゴシック" pitchFamily="1" charset="-128"/>
              </a:rPr>
              <a:t>since they were not expecting to see the response packet received. This only adds to</a:t>
            </a:r>
          </a:p>
          <a:p>
            <a:r>
              <a:rPr lang="en-US" b="0" dirty="0" smtClean="0">
                <a:latin typeface="Arial" pitchFamily="1" charset="0"/>
                <a:ea typeface="ＭＳ Ｐゴシック" pitchFamily="1" charset="-128"/>
                <a:cs typeface="ＭＳ Ｐゴシック" pitchFamily="1" charset="-128"/>
              </a:rPr>
              <a:t>the flood of traffic directed at the target system. Some of the addresses may not be</a:t>
            </a:r>
          </a:p>
          <a:p>
            <a:r>
              <a:rPr lang="en-US" b="0" dirty="0" smtClean="0">
                <a:latin typeface="Arial" pitchFamily="1" charset="0"/>
                <a:ea typeface="ＭＳ Ｐゴシック" pitchFamily="1" charset="-128"/>
                <a:cs typeface="ＭＳ Ｐゴシック" pitchFamily="1" charset="-128"/>
              </a:rPr>
              <a:t>used or may not reachable. For these, ICMP destination unreachable packets might</a:t>
            </a:r>
          </a:p>
          <a:p>
            <a:r>
              <a:rPr lang="en-US" b="0" dirty="0" smtClean="0">
                <a:latin typeface="Arial" pitchFamily="1" charset="0"/>
                <a:ea typeface="ＭＳ Ｐゴシック" pitchFamily="1" charset="-128"/>
                <a:cs typeface="ＭＳ Ｐゴシック" pitchFamily="1" charset="-128"/>
              </a:rPr>
              <a:t>be sent back. Or these packets might simply be discarded. Any response packets</a:t>
            </a:r>
          </a:p>
          <a:p>
            <a:r>
              <a:rPr lang="en-US" b="0" dirty="0" smtClean="0">
                <a:latin typeface="Arial" pitchFamily="1" charset="0"/>
                <a:ea typeface="ＭＳ Ｐゴシック" pitchFamily="1" charset="-128"/>
                <a:cs typeface="ＭＳ Ｐゴシック" pitchFamily="1" charset="-128"/>
              </a:rPr>
              <a:t>returned only add to the flood of traffic directed at the target system.</a:t>
            </a:r>
          </a:p>
          <a:p>
            <a:endParaRPr lang="en-US" b="0" dirty="0" smtClean="0">
              <a:latin typeface="Arial" pitchFamily="1" charset="0"/>
              <a:ea typeface="ＭＳ Ｐゴシック" pitchFamily="1" charset="-128"/>
              <a:cs typeface="ＭＳ Ｐゴシック" pitchFamily="1" charset="-128"/>
            </a:endParaRPr>
          </a:p>
          <a:p>
            <a:r>
              <a:rPr lang="en-US" b="0" dirty="0" smtClean="0">
                <a:latin typeface="Arial" pitchFamily="1" charset="0"/>
                <a:ea typeface="ＭＳ Ｐゴシック" pitchFamily="1" charset="-128"/>
                <a:cs typeface="ＭＳ Ｐゴシック" pitchFamily="1" charset="-128"/>
              </a:rPr>
              <a:t>Also, the use of packets with forged source addresses means the attacking</a:t>
            </a:r>
          </a:p>
          <a:p>
            <a:r>
              <a:rPr lang="en-US" b="0" dirty="0" smtClean="0">
                <a:latin typeface="Arial" pitchFamily="1" charset="0"/>
                <a:ea typeface="ＭＳ Ｐゴシック" pitchFamily="1" charset="-128"/>
                <a:cs typeface="ＭＳ Ｐゴシック" pitchFamily="1" charset="-128"/>
              </a:rPr>
              <a:t>system is much harder to identify. The attack packets seem to have originated at</a:t>
            </a:r>
          </a:p>
          <a:p>
            <a:r>
              <a:rPr lang="en-US" b="0" dirty="0" smtClean="0">
                <a:latin typeface="Arial" pitchFamily="1" charset="0"/>
                <a:ea typeface="ＭＳ Ｐゴシック" pitchFamily="1" charset="-128"/>
                <a:cs typeface="ＭＳ Ｐゴシック" pitchFamily="1" charset="-128"/>
              </a:rPr>
              <a:t>addresses scattered across the Internet. Hence, just inspecting each packet’s header</a:t>
            </a:r>
          </a:p>
          <a:p>
            <a:r>
              <a:rPr lang="en-US" b="0" dirty="0" smtClean="0">
                <a:latin typeface="Arial" pitchFamily="1" charset="0"/>
                <a:ea typeface="ＭＳ Ｐゴシック" pitchFamily="1" charset="-128"/>
                <a:cs typeface="ＭＳ Ｐゴシック" pitchFamily="1" charset="-128"/>
              </a:rPr>
              <a:t>is not sufficient to identify its source. Rather the flow of packets of some specific</a:t>
            </a:r>
          </a:p>
          <a:p>
            <a:r>
              <a:rPr lang="en-US" b="0" dirty="0" smtClean="0">
                <a:latin typeface="Arial" pitchFamily="1" charset="0"/>
                <a:ea typeface="ＭＳ Ｐゴシック" pitchFamily="1" charset="-128"/>
                <a:cs typeface="ＭＳ Ｐゴシック" pitchFamily="1" charset="-128"/>
              </a:rPr>
              <a:t>form through the routers along the path from the source to the target system must</a:t>
            </a:r>
          </a:p>
          <a:p>
            <a:r>
              <a:rPr lang="en-US" b="0" dirty="0" smtClean="0">
                <a:latin typeface="Arial" pitchFamily="1" charset="0"/>
                <a:ea typeface="ＭＳ Ｐゴシック" pitchFamily="1" charset="-128"/>
                <a:cs typeface="ＭＳ Ｐゴシック" pitchFamily="1" charset="-128"/>
              </a:rPr>
              <a:t>be identified. This requires the cooperation of the network engineers managing all</a:t>
            </a:r>
          </a:p>
          <a:p>
            <a:r>
              <a:rPr lang="en-US" b="0" dirty="0" smtClean="0">
                <a:latin typeface="Arial" pitchFamily="1" charset="0"/>
                <a:ea typeface="ＭＳ Ｐゴシック" pitchFamily="1" charset="-128"/>
                <a:cs typeface="ＭＳ Ｐゴシック" pitchFamily="1" charset="-128"/>
              </a:rPr>
              <a:t>these routers and is a much harder task than simply reading off the source address.</a:t>
            </a:r>
          </a:p>
          <a:p>
            <a:r>
              <a:rPr lang="en-US" b="0" dirty="0" smtClean="0">
                <a:latin typeface="Arial" pitchFamily="1" charset="0"/>
                <a:ea typeface="ＭＳ Ｐゴシック" pitchFamily="1" charset="-128"/>
                <a:cs typeface="ＭＳ Ｐゴシック" pitchFamily="1" charset="-128"/>
              </a:rPr>
              <a:t>It is not a task that can be automatically requested by the packet recipients. Rather</a:t>
            </a:r>
          </a:p>
          <a:p>
            <a:r>
              <a:rPr lang="en-US" b="0" dirty="0" smtClean="0">
                <a:latin typeface="Arial" pitchFamily="1" charset="0"/>
                <a:ea typeface="ＭＳ Ｐゴシック" pitchFamily="1" charset="-128"/>
                <a:cs typeface="ＭＳ Ｐゴシック" pitchFamily="1" charset="-128"/>
              </a:rPr>
              <a:t>it usually requires the network engineers to specifically query flow information</a:t>
            </a:r>
          </a:p>
          <a:p>
            <a:r>
              <a:rPr lang="en-US" b="0" dirty="0" smtClean="0">
                <a:latin typeface="Arial" pitchFamily="1" charset="0"/>
                <a:ea typeface="ＭＳ Ｐゴシック" pitchFamily="1" charset="-128"/>
                <a:cs typeface="ＭＳ Ｐゴシック" pitchFamily="1" charset="-128"/>
              </a:rPr>
              <a:t>from their routers. This is a manual process that takes time and effort to organize.</a:t>
            </a:r>
          </a:p>
          <a:p>
            <a:endParaRPr lang="en-US" b="0" dirty="0" smtClean="0">
              <a:latin typeface="Arial" pitchFamily="1" charset="0"/>
              <a:ea typeface="ＭＳ Ｐゴシック" pitchFamily="1" charset="-128"/>
              <a:cs typeface="ＭＳ Ｐゴシック" pitchFamily="1" charset="-128"/>
            </a:endParaRPr>
          </a:p>
          <a:p>
            <a:r>
              <a:rPr lang="en-US" b="0" dirty="0" smtClean="0">
                <a:latin typeface="Arial" pitchFamily="1" charset="0"/>
                <a:ea typeface="ＭＳ Ｐゴシック" pitchFamily="1" charset="-128"/>
                <a:cs typeface="ＭＳ Ｐゴシック" pitchFamily="1" charset="-128"/>
              </a:rPr>
              <a:t>It is worth considering why such easy forgery of source addresses is allowed on</a:t>
            </a:r>
          </a:p>
          <a:p>
            <a:r>
              <a:rPr lang="en-US" b="0" dirty="0" smtClean="0">
                <a:latin typeface="Arial" pitchFamily="1" charset="0"/>
                <a:ea typeface="ＭＳ Ｐゴシック" pitchFamily="1" charset="-128"/>
                <a:cs typeface="ＭＳ Ｐゴシック" pitchFamily="1" charset="-128"/>
              </a:rPr>
              <a:t>the Internet. It dates back to the development of TCP/IP, which occurred in a generally</a:t>
            </a:r>
          </a:p>
          <a:p>
            <a:r>
              <a:rPr lang="en-US" b="0" dirty="0" smtClean="0">
                <a:latin typeface="Arial" pitchFamily="1" charset="0"/>
                <a:ea typeface="ＭＳ Ｐゴシック" pitchFamily="1" charset="-128"/>
                <a:cs typeface="ＭＳ Ｐゴシック" pitchFamily="1" charset="-128"/>
              </a:rPr>
              <a:t>cooperative, trusting environment. TCP/IP simply does not include the ability,</a:t>
            </a:r>
          </a:p>
          <a:p>
            <a:r>
              <a:rPr lang="en-US" b="0" dirty="0" smtClean="0">
                <a:latin typeface="Arial" pitchFamily="1" charset="0"/>
                <a:ea typeface="ＭＳ Ｐゴシック" pitchFamily="1" charset="-128"/>
                <a:cs typeface="ＭＳ Ｐゴシック" pitchFamily="1" charset="-128"/>
              </a:rPr>
              <a:t>by default, to ensure that the source address in a packet really does correspond with</a:t>
            </a:r>
          </a:p>
          <a:p>
            <a:r>
              <a:rPr lang="en-US" b="0" dirty="0" smtClean="0">
                <a:latin typeface="Arial" pitchFamily="1" charset="0"/>
                <a:ea typeface="ＭＳ Ｐゴシック" pitchFamily="1" charset="-128"/>
                <a:cs typeface="ＭＳ Ｐゴシック" pitchFamily="1" charset="-128"/>
              </a:rPr>
              <a:t>that of the originating system. It is possible to impose filtering on routers to ensure</a:t>
            </a:r>
          </a:p>
          <a:p>
            <a:r>
              <a:rPr lang="en-US" b="0" dirty="0" smtClean="0">
                <a:latin typeface="Arial" pitchFamily="1" charset="0"/>
                <a:ea typeface="ＭＳ Ｐゴシック" pitchFamily="1" charset="-128"/>
                <a:cs typeface="ＭＳ Ｐゴシック" pitchFamily="1" charset="-128"/>
              </a:rPr>
              <a:t>this (or at least that source network address is valid). However, this filtering needs</a:t>
            </a:r>
          </a:p>
          <a:p>
            <a:r>
              <a:rPr lang="en-US" b="0" dirty="0" smtClean="0">
                <a:latin typeface="Arial" pitchFamily="1" charset="0"/>
                <a:ea typeface="ＭＳ Ｐゴシック" pitchFamily="1" charset="-128"/>
                <a:cs typeface="ＭＳ Ｐゴシック" pitchFamily="1" charset="-128"/>
              </a:rPr>
              <a:t>to be imposed as close to the originating system as possible, where the knowledge</a:t>
            </a:r>
          </a:p>
          <a:p>
            <a:r>
              <a:rPr lang="en-US" b="0" dirty="0" smtClean="0">
                <a:latin typeface="Arial" pitchFamily="1" charset="0"/>
                <a:ea typeface="ＭＳ Ｐゴシック" pitchFamily="1" charset="-128"/>
                <a:cs typeface="ＭＳ Ｐゴシック" pitchFamily="1" charset="-128"/>
              </a:rPr>
              <a:t>of valid source addresses is as accurate as possible. In general, this should occur at</a:t>
            </a:r>
          </a:p>
          <a:p>
            <a:r>
              <a:rPr lang="en-US" b="0" dirty="0" smtClean="0">
                <a:latin typeface="Arial" pitchFamily="1" charset="0"/>
                <a:ea typeface="ＭＳ Ｐゴシック" pitchFamily="1" charset="-128"/>
                <a:cs typeface="ＭＳ Ｐゴシック" pitchFamily="1" charset="-128"/>
              </a:rPr>
              <a:t>the point where an organization’s network connects to the wider Internet, at the</a:t>
            </a:r>
          </a:p>
          <a:p>
            <a:r>
              <a:rPr lang="en-US" b="0" dirty="0" smtClean="0">
                <a:latin typeface="Arial" pitchFamily="1" charset="0"/>
                <a:ea typeface="ＭＳ Ｐゴシック" pitchFamily="1" charset="-128"/>
                <a:cs typeface="ＭＳ Ｐゴシック" pitchFamily="1" charset="-128"/>
              </a:rPr>
              <a:t>borders of the ISP’s providing this connection. Despite this being a long-standing</a:t>
            </a:r>
          </a:p>
          <a:p>
            <a:r>
              <a:rPr lang="en-US" b="0" dirty="0" smtClean="0">
                <a:latin typeface="Arial" pitchFamily="1" charset="0"/>
                <a:ea typeface="ＭＳ Ｐゴシック" pitchFamily="1" charset="-128"/>
                <a:cs typeface="ＭＳ Ｐゴシック" pitchFamily="1" charset="-128"/>
              </a:rPr>
              <a:t>security recommendation to combat problems such as </a:t>
            </a:r>
            <a:r>
              <a:rPr lang="en-US" b="0" dirty="0" err="1" smtClean="0">
                <a:latin typeface="Arial" pitchFamily="1" charset="0"/>
                <a:ea typeface="ＭＳ Ｐゴシック" pitchFamily="1" charset="-128"/>
                <a:cs typeface="ＭＳ Ｐゴシック" pitchFamily="1" charset="-128"/>
              </a:rPr>
              <a:t>DoS</a:t>
            </a:r>
            <a:r>
              <a:rPr lang="en-US" b="0" dirty="0" smtClean="0">
                <a:latin typeface="Arial" pitchFamily="1" charset="0"/>
                <a:ea typeface="ＭＳ Ｐゴシック" pitchFamily="1" charset="-128"/>
                <a:cs typeface="ＭＳ Ｐゴシック" pitchFamily="1" charset="-128"/>
              </a:rPr>
              <a:t> attacks, many ISPs</a:t>
            </a:r>
          </a:p>
          <a:p>
            <a:r>
              <a:rPr lang="en-US" b="0" dirty="0" smtClean="0">
                <a:latin typeface="Arial" pitchFamily="1" charset="0"/>
                <a:ea typeface="ＭＳ Ｐゴシック" pitchFamily="1" charset="-128"/>
                <a:cs typeface="ＭＳ Ｐゴシック" pitchFamily="1" charset="-128"/>
              </a:rPr>
              <a:t>do not implement such filtering. As a consequence, attacks using spoofed-source</a:t>
            </a:r>
          </a:p>
          <a:p>
            <a:r>
              <a:rPr lang="en-US" b="0" dirty="0" smtClean="0">
                <a:latin typeface="Arial" pitchFamily="1" charset="0"/>
                <a:ea typeface="ＭＳ Ｐゴシック" pitchFamily="1" charset="-128"/>
                <a:cs typeface="ＭＳ Ｐゴシック" pitchFamily="1" charset="-128"/>
              </a:rPr>
              <a:t>packets continue to occur frequently.</a:t>
            </a:r>
          </a:p>
          <a:p>
            <a:endParaRPr lang="en-US" b="0" dirty="0" smtClean="0">
              <a:latin typeface="Arial" pitchFamily="1" charset="0"/>
              <a:ea typeface="ＭＳ Ｐゴシック" pitchFamily="1" charset="-128"/>
              <a:cs typeface="ＭＳ Ｐゴシック" pitchFamily="1" charset="-128"/>
            </a:endParaRPr>
          </a:p>
          <a:p>
            <a:r>
              <a:rPr lang="en-US" b="0" dirty="0" smtClean="0">
                <a:latin typeface="Arial" pitchFamily="1" charset="0"/>
                <a:ea typeface="ＭＳ Ｐゴシック" pitchFamily="1" charset="-128"/>
                <a:cs typeface="ＭＳ Ｐゴシック" pitchFamily="1" charset="-128"/>
              </a:rPr>
              <a:t>There is a useful side effect of this scattering of response packets to some</a:t>
            </a:r>
          </a:p>
          <a:p>
            <a:r>
              <a:rPr lang="en-US" b="0" dirty="0" err="1" smtClean="0">
                <a:latin typeface="Arial" pitchFamily="1" charset="0"/>
                <a:ea typeface="ＭＳ Ｐゴシック" pitchFamily="1" charset="-128"/>
                <a:cs typeface="ＭＳ Ｐゴシック" pitchFamily="1" charset="-128"/>
              </a:rPr>
              <a:t>origi</a:t>
            </a:r>
            <a:r>
              <a:rPr lang="en-US" b="0" dirty="0" smtClean="0">
                <a:latin typeface="Arial" pitchFamily="1" charset="0"/>
                <a:ea typeface="ＭＳ Ｐゴシック" pitchFamily="1" charset="-128"/>
                <a:cs typeface="ＭＳ Ｐゴシック" pitchFamily="1" charset="-128"/>
              </a:rPr>
              <a:t> </a:t>
            </a:r>
            <a:r>
              <a:rPr lang="en-US" b="0" dirty="0" err="1" smtClean="0">
                <a:latin typeface="Arial" pitchFamily="1" charset="0"/>
                <a:ea typeface="ＭＳ Ｐゴシック" pitchFamily="1" charset="-128"/>
                <a:cs typeface="ＭＳ Ｐゴシック" pitchFamily="1" charset="-128"/>
              </a:rPr>
              <a:t>nal</a:t>
            </a:r>
            <a:r>
              <a:rPr lang="en-US" b="0" dirty="0" smtClean="0">
                <a:latin typeface="Arial" pitchFamily="1" charset="0"/>
                <a:ea typeface="ＭＳ Ｐゴシック" pitchFamily="1" charset="-128"/>
                <a:cs typeface="ＭＳ Ｐゴシック" pitchFamily="1" charset="-128"/>
              </a:rPr>
              <a:t> flow of spoofed-source packets. Security researchers, such as those with the</a:t>
            </a:r>
          </a:p>
          <a:p>
            <a:r>
              <a:rPr lang="en-US" b="0" dirty="0" err="1" smtClean="0">
                <a:latin typeface="Arial" pitchFamily="1" charset="0"/>
                <a:ea typeface="ＭＳ Ｐゴシック" pitchFamily="1" charset="-128"/>
                <a:cs typeface="ＭＳ Ｐゴシック" pitchFamily="1" charset="-128"/>
              </a:rPr>
              <a:t>Honeynet</a:t>
            </a:r>
            <a:r>
              <a:rPr lang="en-US" b="0" dirty="0" smtClean="0">
                <a:latin typeface="Arial" pitchFamily="1" charset="0"/>
                <a:ea typeface="ＭＳ Ｐゴシック" pitchFamily="1" charset="-128"/>
                <a:cs typeface="ＭＳ Ｐゴシック" pitchFamily="1" charset="-128"/>
              </a:rPr>
              <a:t> Project, have taken blocks of unused IP addresses, advertised routes to</a:t>
            </a:r>
          </a:p>
          <a:p>
            <a:r>
              <a:rPr lang="en-US" b="0" dirty="0" smtClean="0">
                <a:latin typeface="Arial" pitchFamily="1" charset="0"/>
                <a:ea typeface="ＭＳ Ｐゴシック" pitchFamily="1" charset="-128"/>
                <a:cs typeface="ＭＳ Ｐゴシック" pitchFamily="1" charset="-128"/>
              </a:rPr>
              <a:t>them, and then collected details of any packets sent to these addresses. Since no real</a:t>
            </a:r>
          </a:p>
          <a:p>
            <a:r>
              <a:rPr lang="en-US" b="0" dirty="0" smtClean="0">
                <a:latin typeface="Arial" pitchFamily="1" charset="0"/>
                <a:ea typeface="ＭＳ Ｐゴシック" pitchFamily="1" charset="-128"/>
                <a:cs typeface="ＭＳ Ｐゴシック" pitchFamily="1" charset="-128"/>
              </a:rPr>
              <a:t>systems use these addresses, no legitimate packets should be directed to them. Any</a:t>
            </a:r>
          </a:p>
          <a:p>
            <a:r>
              <a:rPr lang="en-US" b="0" dirty="0" smtClean="0">
                <a:latin typeface="Arial" pitchFamily="1" charset="0"/>
                <a:ea typeface="ＭＳ Ｐゴシック" pitchFamily="1" charset="-128"/>
                <a:cs typeface="ＭＳ Ｐゴシック" pitchFamily="1" charset="-128"/>
              </a:rPr>
              <a:t>packets received might simply be corrupted. It is much more likely, though, that</a:t>
            </a:r>
          </a:p>
          <a:p>
            <a:r>
              <a:rPr lang="en-US" b="0" dirty="0" smtClean="0">
                <a:latin typeface="Arial" pitchFamily="1" charset="0"/>
                <a:ea typeface="ＭＳ Ｐゴシック" pitchFamily="1" charset="-128"/>
                <a:cs typeface="ＭＳ Ｐゴシック" pitchFamily="1" charset="-128"/>
              </a:rPr>
              <a:t>they are the direct or indirect result of network attacks. The ICMP echo response</a:t>
            </a:r>
          </a:p>
          <a:p>
            <a:r>
              <a:rPr lang="en-US" b="0" dirty="0" smtClean="0">
                <a:latin typeface="Arial" pitchFamily="1" charset="0"/>
                <a:ea typeface="ＭＳ Ｐゴシック" pitchFamily="1" charset="-128"/>
                <a:cs typeface="ＭＳ Ｐゴシック" pitchFamily="1" charset="-128"/>
              </a:rPr>
              <a:t>packets generated in response to a ping flood using randomly spoofed source</a:t>
            </a:r>
          </a:p>
          <a:p>
            <a:r>
              <a:rPr lang="en-US" b="0" dirty="0" smtClean="0">
                <a:latin typeface="Arial" pitchFamily="1" charset="0"/>
                <a:ea typeface="ＭＳ Ｐゴシック" pitchFamily="1" charset="-128"/>
                <a:cs typeface="ＭＳ Ｐゴシック" pitchFamily="1" charset="-128"/>
              </a:rPr>
              <a:t>addresses is a good example. This is known as backscatter traffic . Monitoring the</a:t>
            </a:r>
          </a:p>
          <a:p>
            <a:r>
              <a:rPr lang="en-US" b="0" dirty="0" smtClean="0">
                <a:latin typeface="Arial" pitchFamily="1" charset="0"/>
                <a:ea typeface="ＭＳ Ｐゴシック" pitchFamily="1" charset="-128"/>
                <a:cs typeface="ＭＳ Ｐゴシック" pitchFamily="1" charset="-128"/>
              </a:rPr>
              <a:t>type of packets gives valuable information on the type and scale of attacks being</a:t>
            </a:r>
          </a:p>
          <a:p>
            <a:r>
              <a:rPr lang="en-US" b="0" dirty="0" smtClean="0">
                <a:latin typeface="Arial" pitchFamily="1" charset="0"/>
                <a:ea typeface="ＭＳ Ｐゴシック" pitchFamily="1" charset="-128"/>
                <a:cs typeface="ＭＳ Ｐゴシック" pitchFamily="1" charset="-128"/>
              </a:rPr>
              <a:t>used, as described by [MOOR06], for example. This information is being used to</a:t>
            </a:r>
          </a:p>
          <a:p>
            <a:r>
              <a:rPr lang="en-US" b="0" dirty="0" smtClean="0">
                <a:latin typeface="Arial" pitchFamily="1" charset="0"/>
                <a:ea typeface="ＭＳ Ｐゴシック" pitchFamily="1" charset="-128"/>
                <a:cs typeface="ＭＳ Ｐゴシック" pitchFamily="1" charset="-128"/>
              </a:rPr>
              <a:t>develop responses to the attacks being seen.</a:t>
            </a:r>
            <a:endParaRPr lang="en-US" b="0" dirty="0" smtClean="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34881348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974460B1-ED13-DB42-B9DD-3144F6804D1E}" type="slidenum">
              <a:rPr lang="en-AU">
                <a:latin typeface="Arial" pitchFamily="1" charset="0"/>
              </a:rPr>
              <a:pPr/>
              <a:t>63</a:t>
            </a:fld>
            <a:endParaRPr lang="en-AU">
              <a:latin typeface="Arial" pitchFamily="1"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r>
              <a:rPr lang="en-US" dirty="0" smtClean="0">
                <a:latin typeface="Arial" pitchFamily="1" charset="0"/>
                <a:ea typeface="ＭＳ Ｐゴシック" pitchFamily="1" charset="-128"/>
                <a:cs typeface="ＭＳ Ｐゴシック" pitchFamily="1" charset="-128"/>
              </a:rPr>
              <a:t>Along with the basic flooding attack, the other common classic </a:t>
            </a:r>
            <a:r>
              <a:rPr lang="en-US" dirty="0" err="1" smtClean="0">
                <a:latin typeface="Arial" pitchFamily="1" charset="0"/>
                <a:ea typeface="ＭＳ Ｐゴシック" pitchFamily="1" charset="-128"/>
                <a:cs typeface="ＭＳ Ｐゴシック" pitchFamily="1" charset="-128"/>
              </a:rPr>
              <a:t>DoS</a:t>
            </a:r>
            <a:r>
              <a:rPr lang="en-US" dirty="0" smtClean="0">
                <a:latin typeface="Arial" pitchFamily="1" charset="0"/>
                <a:ea typeface="ＭＳ Ｐゴシック" pitchFamily="1" charset="-128"/>
                <a:cs typeface="ＭＳ Ｐゴシック" pitchFamily="1" charset="-128"/>
              </a:rPr>
              <a:t> attack is the</a:t>
            </a:r>
          </a:p>
          <a:p>
            <a:r>
              <a:rPr lang="en-US" dirty="0" smtClean="0">
                <a:latin typeface="Arial" pitchFamily="1" charset="0"/>
                <a:ea typeface="ＭＳ Ｐゴシック" pitchFamily="1" charset="-128"/>
                <a:cs typeface="ＭＳ Ｐゴシック" pitchFamily="1" charset="-128"/>
              </a:rPr>
              <a:t>SYN spoofing attack. This attacks the ability of a network server to respond to TCP</a:t>
            </a:r>
          </a:p>
          <a:p>
            <a:r>
              <a:rPr lang="en-US" dirty="0" smtClean="0">
                <a:latin typeface="Arial" pitchFamily="1" charset="0"/>
                <a:ea typeface="ＭＳ Ｐゴシック" pitchFamily="1" charset="-128"/>
                <a:cs typeface="ＭＳ Ｐゴシック" pitchFamily="1" charset="-128"/>
              </a:rPr>
              <a:t>connection requests by overflowing the tables used to manage such connections.</a:t>
            </a:r>
          </a:p>
          <a:p>
            <a:r>
              <a:rPr lang="en-US" dirty="0" smtClean="0">
                <a:latin typeface="Arial" pitchFamily="1" charset="0"/>
                <a:ea typeface="ＭＳ Ｐゴシック" pitchFamily="1" charset="-128"/>
                <a:cs typeface="ＭＳ Ｐゴシック" pitchFamily="1" charset="-128"/>
              </a:rPr>
              <a:t>This means future connection requests from legitimate users fail, denying them</a:t>
            </a:r>
          </a:p>
          <a:p>
            <a:r>
              <a:rPr lang="en-US" dirty="0" smtClean="0">
                <a:latin typeface="Arial" pitchFamily="1" charset="0"/>
                <a:ea typeface="ＭＳ Ｐゴシック" pitchFamily="1" charset="-128"/>
                <a:cs typeface="ＭＳ Ｐゴシック" pitchFamily="1" charset="-128"/>
              </a:rPr>
              <a:t>access to the server. It is thus an attack on system resources, specifically the network</a:t>
            </a:r>
          </a:p>
          <a:p>
            <a:r>
              <a:rPr lang="en-US" dirty="0" smtClean="0">
                <a:latin typeface="Arial" pitchFamily="1" charset="0"/>
                <a:ea typeface="ＭＳ Ｐゴシック" pitchFamily="1" charset="-128"/>
                <a:cs typeface="ＭＳ Ｐゴシック" pitchFamily="1" charset="-128"/>
              </a:rPr>
              <a:t>handling code in the operating system.</a:t>
            </a:r>
            <a:endParaRPr lang="en-US" dirty="0" smtClean="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5969643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726F50A4-B6E3-5847-BD34-B2FA59EEE481}" type="slidenum">
              <a:rPr lang="en-AU">
                <a:latin typeface="Arial" pitchFamily="1" charset="0"/>
              </a:rPr>
              <a:pPr/>
              <a:t>64</a:t>
            </a:fld>
            <a:endParaRPr lang="en-AU">
              <a:latin typeface="Arial" pitchFamily="1" charset="0"/>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r>
              <a:rPr lang="en-US" dirty="0" smtClean="0">
                <a:latin typeface="Arial" pitchFamily="1" charset="0"/>
                <a:ea typeface="ＭＳ Ｐゴシック" pitchFamily="1" charset="-128"/>
                <a:cs typeface="ＭＳ Ｐゴシック" pitchFamily="1" charset="-128"/>
              </a:rPr>
              <a:t>To understand the operation of these attacks, we need to review the three-way</a:t>
            </a:r>
          </a:p>
          <a:p>
            <a:r>
              <a:rPr lang="en-US" dirty="0" smtClean="0">
                <a:latin typeface="Arial" pitchFamily="1" charset="0"/>
                <a:ea typeface="ＭＳ Ｐゴシック" pitchFamily="1" charset="-128"/>
                <a:cs typeface="ＭＳ Ｐゴシック" pitchFamily="1" charset="-128"/>
              </a:rPr>
              <a:t>handshake that TCP uses to establish a connection. This is illustrated in Figure 7.2 .</a:t>
            </a:r>
          </a:p>
          <a:p>
            <a:r>
              <a:rPr lang="en-US" dirty="0" smtClean="0">
                <a:latin typeface="Arial" pitchFamily="1" charset="0"/>
                <a:ea typeface="ＭＳ Ｐゴシック" pitchFamily="1" charset="-128"/>
                <a:cs typeface="ＭＳ Ｐゴシック" pitchFamily="1" charset="-128"/>
              </a:rPr>
              <a:t>The client system initiates the request for a TCP connection by sending a SYN packet</a:t>
            </a:r>
          </a:p>
          <a:p>
            <a:r>
              <a:rPr lang="en-US" dirty="0" smtClean="0">
                <a:latin typeface="Arial" pitchFamily="1" charset="0"/>
                <a:ea typeface="ＭＳ Ｐゴシック" pitchFamily="1" charset="-128"/>
                <a:cs typeface="ＭＳ Ｐゴシック" pitchFamily="1" charset="-128"/>
              </a:rPr>
              <a:t>to the server. This identifies the client’s address and port number and supplies an</a:t>
            </a:r>
          </a:p>
          <a:p>
            <a:r>
              <a:rPr lang="en-US" dirty="0" smtClean="0">
                <a:latin typeface="Arial" pitchFamily="1" charset="0"/>
                <a:ea typeface="ＭＳ Ｐゴシック" pitchFamily="1" charset="-128"/>
                <a:cs typeface="ＭＳ Ｐゴシック" pitchFamily="1" charset="-128"/>
              </a:rPr>
              <a:t>initial sequence number. It may also include a request for other TCP options. The</a:t>
            </a:r>
          </a:p>
          <a:p>
            <a:r>
              <a:rPr lang="en-US" dirty="0" smtClean="0">
                <a:latin typeface="Arial" pitchFamily="1" charset="0"/>
                <a:ea typeface="ＭＳ Ｐゴシック" pitchFamily="1" charset="-128"/>
                <a:cs typeface="ＭＳ Ｐゴシック" pitchFamily="1" charset="-128"/>
              </a:rPr>
              <a:t>server records all the details about this request in a table of known TCP connections.</a:t>
            </a:r>
          </a:p>
          <a:p>
            <a:r>
              <a:rPr lang="en-US" dirty="0" smtClean="0">
                <a:latin typeface="Arial" pitchFamily="1" charset="0"/>
                <a:ea typeface="ＭＳ Ｐゴシック" pitchFamily="1" charset="-128"/>
                <a:cs typeface="ＭＳ Ｐゴシック" pitchFamily="1" charset="-128"/>
              </a:rPr>
              <a:t>It then responds to the client with a SYN-ACK packet. This includes a sequence</a:t>
            </a:r>
          </a:p>
          <a:p>
            <a:r>
              <a:rPr lang="en-US" dirty="0" smtClean="0">
                <a:latin typeface="Arial" pitchFamily="1" charset="0"/>
                <a:ea typeface="ＭＳ Ｐゴシック" pitchFamily="1" charset="-128"/>
                <a:cs typeface="ＭＳ Ｐゴシック" pitchFamily="1" charset="-128"/>
              </a:rPr>
              <a:t>number for the server and increments the client’s sequence number to confirm receipt</a:t>
            </a:r>
          </a:p>
          <a:p>
            <a:r>
              <a:rPr lang="en-US" dirty="0" smtClean="0">
                <a:latin typeface="Arial" pitchFamily="1" charset="0"/>
                <a:ea typeface="ＭＳ Ｐゴシック" pitchFamily="1" charset="-128"/>
                <a:cs typeface="ＭＳ Ｐゴシック" pitchFamily="1" charset="-128"/>
              </a:rPr>
              <a:t>of the SYN packet. Once the client receives this, it sends an ACK packet to the server</a:t>
            </a:r>
          </a:p>
          <a:p>
            <a:r>
              <a:rPr lang="en-US" dirty="0" smtClean="0">
                <a:latin typeface="Arial" pitchFamily="1" charset="0"/>
                <a:ea typeface="ＭＳ Ｐゴシック" pitchFamily="1" charset="-128"/>
                <a:cs typeface="ＭＳ Ｐゴシック" pitchFamily="1" charset="-128"/>
              </a:rPr>
              <a:t>with an incremented server sequence number and marks the connection as established.</a:t>
            </a:r>
          </a:p>
          <a:p>
            <a:r>
              <a:rPr lang="en-US" dirty="0" smtClean="0">
                <a:latin typeface="Arial" pitchFamily="1" charset="0"/>
                <a:ea typeface="ＭＳ Ｐゴシック" pitchFamily="1" charset="-128"/>
                <a:cs typeface="ＭＳ Ｐゴシック" pitchFamily="1" charset="-128"/>
              </a:rPr>
              <a:t>Likewise, when the server receives this ACK packet, it also marks the connection</a:t>
            </a:r>
          </a:p>
          <a:p>
            <a:r>
              <a:rPr lang="en-US" dirty="0" smtClean="0">
                <a:latin typeface="Arial" pitchFamily="1" charset="0"/>
                <a:ea typeface="ＭＳ Ｐゴシック" pitchFamily="1" charset="-128"/>
                <a:cs typeface="ＭＳ Ｐゴシック" pitchFamily="1" charset="-128"/>
              </a:rPr>
              <a:t>as established. Either party may then proceed with data transfer. In practice, this</a:t>
            </a:r>
          </a:p>
          <a:p>
            <a:r>
              <a:rPr lang="en-US" dirty="0" smtClean="0">
                <a:latin typeface="Arial" pitchFamily="1" charset="0"/>
                <a:ea typeface="ＭＳ Ｐゴシック" pitchFamily="1" charset="-128"/>
                <a:cs typeface="ＭＳ Ｐゴシック" pitchFamily="1" charset="-128"/>
              </a:rPr>
              <a:t>ideal exchange sometimes fails. These packets are transported using IP, which is an</a:t>
            </a:r>
          </a:p>
          <a:p>
            <a:r>
              <a:rPr lang="en-US" dirty="0" smtClean="0">
                <a:latin typeface="Arial" pitchFamily="1" charset="0"/>
                <a:ea typeface="ＭＳ Ｐゴシック" pitchFamily="1" charset="-128"/>
                <a:cs typeface="ＭＳ Ｐゴシック" pitchFamily="1" charset="-128"/>
              </a:rPr>
              <a:t>unreliable, though best-effort, network protocol. Any of the packets might be lost in</a:t>
            </a:r>
          </a:p>
          <a:p>
            <a:r>
              <a:rPr lang="en-US" dirty="0" smtClean="0">
                <a:latin typeface="Arial" pitchFamily="1" charset="0"/>
                <a:ea typeface="ＭＳ Ｐゴシック" pitchFamily="1" charset="-128"/>
                <a:cs typeface="ＭＳ Ｐゴシック" pitchFamily="1" charset="-128"/>
              </a:rPr>
              <a:t>transit, as a result of congestion, for example. Hence both the client and server keep</a:t>
            </a:r>
          </a:p>
          <a:p>
            <a:r>
              <a:rPr lang="en-US" dirty="0" smtClean="0">
                <a:latin typeface="Arial" pitchFamily="1" charset="0"/>
                <a:ea typeface="ＭＳ Ｐゴシック" pitchFamily="1" charset="-128"/>
                <a:cs typeface="ＭＳ Ｐゴシック" pitchFamily="1" charset="-128"/>
              </a:rPr>
              <a:t>track of which packets they have sent and, if no response is received in a reasonable</a:t>
            </a:r>
          </a:p>
          <a:p>
            <a:r>
              <a:rPr lang="en-US" dirty="0" smtClean="0">
                <a:latin typeface="Arial" pitchFamily="1" charset="0"/>
                <a:ea typeface="ＭＳ Ｐゴシック" pitchFamily="1" charset="-128"/>
                <a:cs typeface="ＭＳ Ｐゴシック" pitchFamily="1" charset="-128"/>
              </a:rPr>
              <a:t>time, will resend those packets. As a result, TCP is a reliable transport protocol, and</a:t>
            </a:r>
          </a:p>
          <a:p>
            <a:r>
              <a:rPr lang="en-US" dirty="0" smtClean="0">
                <a:latin typeface="Arial" pitchFamily="1" charset="0"/>
                <a:ea typeface="ＭＳ Ｐゴシック" pitchFamily="1" charset="-128"/>
                <a:cs typeface="ＭＳ Ｐゴシック" pitchFamily="1" charset="-128"/>
              </a:rPr>
              <a:t>any applications using it need not concern themselves with problems of lost or reordered</a:t>
            </a:r>
          </a:p>
          <a:p>
            <a:r>
              <a:rPr lang="en-US" dirty="0" smtClean="0">
                <a:latin typeface="Arial" pitchFamily="1" charset="0"/>
                <a:ea typeface="ＭＳ Ｐゴシック" pitchFamily="1" charset="-128"/>
                <a:cs typeface="ＭＳ Ｐゴシック" pitchFamily="1" charset="-128"/>
              </a:rPr>
              <a:t>packets. This does, however, impose an overhead on the systems in managing</a:t>
            </a:r>
          </a:p>
          <a:p>
            <a:r>
              <a:rPr lang="en-US" dirty="0" smtClean="0">
                <a:latin typeface="Arial" pitchFamily="1" charset="0"/>
                <a:ea typeface="ＭＳ Ｐゴシック" pitchFamily="1" charset="-128"/>
                <a:cs typeface="ＭＳ Ｐゴシック" pitchFamily="1" charset="-128"/>
              </a:rPr>
              <a:t>this reliable transfer of packets.</a:t>
            </a:r>
          </a:p>
          <a:p>
            <a:endParaRPr lang="en-US" dirty="0" smtClean="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31724226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9414800F-1C66-B94D-B60C-CD20A76F82A4}" type="slidenum">
              <a:rPr lang="en-AU">
                <a:latin typeface="Arial" pitchFamily="1" charset="0"/>
              </a:rPr>
              <a:pPr/>
              <a:t>65</a:t>
            </a:fld>
            <a:endParaRPr lang="en-AU">
              <a:latin typeface="Arial" pitchFamily="1" charset="0"/>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r>
              <a:rPr lang="en-US" dirty="0" smtClean="0">
                <a:latin typeface="Arial" pitchFamily="1" charset="0"/>
                <a:ea typeface="ＭＳ Ｐゴシック" pitchFamily="1" charset="-128"/>
                <a:cs typeface="ＭＳ Ｐゴシック" pitchFamily="1" charset="-128"/>
              </a:rPr>
              <a:t>A SYN spoofing attack exploits this behavior on the targeted server system.</a:t>
            </a:r>
          </a:p>
          <a:p>
            <a:r>
              <a:rPr lang="en-US" dirty="0" smtClean="0">
                <a:latin typeface="Arial" pitchFamily="1" charset="0"/>
                <a:ea typeface="ＭＳ Ｐゴシック" pitchFamily="1" charset="-128"/>
                <a:cs typeface="ＭＳ Ｐゴシック" pitchFamily="1" charset="-128"/>
              </a:rPr>
              <a:t>The attacker generates a number of SYN connection request packets with forged</a:t>
            </a:r>
          </a:p>
          <a:p>
            <a:r>
              <a:rPr lang="en-US" dirty="0" smtClean="0">
                <a:latin typeface="Arial" pitchFamily="1" charset="0"/>
                <a:ea typeface="ＭＳ Ｐゴシック" pitchFamily="1" charset="-128"/>
                <a:cs typeface="ＭＳ Ｐゴシック" pitchFamily="1" charset="-128"/>
              </a:rPr>
              <a:t>source addresses. For each of these the server records the details of the TCP connection</a:t>
            </a:r>
          </a:p>
          <a:p>
            <a:r>
              <a:rPr lang="en-US" dirty="0" smtClean="0">
                <a:latin typeface="Arial" pitchFamily="1" charset="0"/>
                <a:ea typeface="ＭＳ Ｐゴシック" pitchFamily="1" charset="-128"/>
                <a:cs typeface="ＭＳ Ｐゴシック" pitchFamily="1" charset="-128"/>
              </a:rPr>
              <a:t>request and sends the SYN-ACK packet to the claimed source address,</a:t>
            </a:r>
          </a:p>
          <a:p>
            <a:r>
              <a:rPr lang="en-US" dirty="0" smtClean="0">
                <a:latin typeface="Arial" pitchFamily="1" charset="0"/>
                <a:ea typeface="ＭＳ Ｐゴシック" pitchFamily="1" charset="-128"/>
                <a:cs typeface="ＭＳ Ｐゴシック" pitchFamily="1" charset="-128"/>
              </a:rPr>
              <a:t>as shown in Figure 7.3 . If there is a valid system at this address, it will respond</a:t>
            </a:r>
          </a:p>
          <a:p>
            <a:r>
              <a:rPr lang="en-US" dirty="0" smtClean="0">
                <a:latin typeface="Arial" pitchFamily="1" charset="0"/>
                <a:ea typeface="ＭＳ Ｐゴシック" pitchFamily="1" charset="-128"/>
                <a:cs typeface="ＭＳ Ｐゴシック" pitchFamily="1" charset="-128"/>
              </a:rPr>
              <a:t>with a RST (reset) packet to cancel this unknown connection request. When the</a:t>
            </a:r>
          </a:p>
          <a:p>
            <a:r>
              <a:rPr lang="en-US" dirty="0" smtClean="0">
                <a:latin typeface="Arial" pitchFamily="1" charset="0"/>
                <a:ea typeface="ＭＳ Ｐゴシック" pitchFamily="1" charset="-128"/>
                <a:cs typeface="ＭＳ Ｐゴシック" pitchFamily="1" charset="-128"/>
              </a:rPr>
              <a:t>server receives this packet, it cancels the connection request and removes the saved</a:t>
            </a:r>
          </a:p>
          <a:p>
            <a:r>
              <a:rPr lang="en-US" dirty="0" smtClean="0">
                <a:latin typeface="Arial" pitchFamily="1" charset="0"/>
                <a:ea typeface="ＭＳ Ｐゴシック" pitchFamily="1" charset="-128"/>
                <a:cs typeface="ＭＳ Ｐゴシック" pitchFamily="1" charset="-128"/>
              </a:rPr>
              <a:t>information. However, if the source system is too busy, or there is no system at the</a:t>
            </a:r>
          </a:p>
          <a:p>
            <a:r>
              <a:rPr lang="en-US" dirty="0" smtClean="0">
                <a:latin typeface="Arial" pitchFamily="1" charset="0"/>
                <a:ea typeface="ＭＳ Ｐゴシック" pitchFamily="1" charset="-128"/>
                <a:cs typeface="ＭＳ Ｐゴシック" pitchFamily="1" charset="-128"/>
              </a:rPr>
              <a:t>forged address, then no reply will return. In these cases the server will resend the</a:t>
            </a:r>
          </a:p>
          <a:p>
            <a:r>
              <a:rPr lang="en-US" dirty="0" smtClean="0">
                <a:latin typeface="Arial" pitchFamily="1" charset="0"/>
                <a:ea typeface="ＭＳ Ｐゴシック" pitchFamily="1" charset="-128"/>
                <a:cs typeface="ＭＳ Ｐゴシック" pitchFamily="1" charset="-128"/>
              </a:rPr>
              <a:t>SYN-ACK packet a number of times before finally assuming the connection request</a:t>
            </a:r>
          </a:p>
          <a:p>
            <a:r>
              <a:rPr lang="en-US" dirty="0" smtClean="0">
                <a:latin typeface="Arial" pitchFamily="1" charset="0"/>
                <a:ea typeface="ＭＳ Ｐゴシック" pitchFamily="1" charset="-128"/>
                <a:cs typeface="ＭＳ Ｐゴシック" pitchFamily="1" charset="-128"/>
              </a:rPr>
              <a:t>has failed and deleting the information saved concerning it. In this period between</a:t>
            </a:r>
          </a:p>
          <a:p>
            <a:r>
              <a:rPr lang="en-US" dirty="0" smtClean="0">
                <a:latin typeface="Arial" pitchFamily="1" charset="0"/>
                <a:ea typeface="ＭＳ Ｐゴシック" pitchFamily="1" charset="-128"/>
                <a:cs typeface="ＭＳ Ｐゴシック" pitchFamily="1" charset="-128"/>
              </a:rPr>
              <a:t>when the original SYN packet is received and when the server assumes the request</a:t>
            </a:r>
          </a:p>
          <a:p>
            <a:r>
              <a:rPr lang="en-US" dirty="0" smtClean="0">
                <a:latin typeface="Arial" pitchFamily="1" charset="0"/>
                <a:ea typeface="ＭＳ Ｐゴシック" pitchFamily="1" charset="-128"/>
                <a:cs typeface="ＭＳ Ｐゴシック" pitchFamily="1" charset="-128"/>
              </a:rPr>
              <a:t>has failed, the server is using an entry in its table of known TCP connections. This</a:t>
            </a:r>
          </a:p>
          <a:p>
            <a:r>
              <a:rPr lang="en-US" dirty="0" smtClean="0">
                <a:latin typeface="Arial" pitchFamily="1" charset="0"/>
                <a:ea typeface="ＭＳ Ｐゴシック" pitchFamily="1" charset="-128"/>
                <a:cs typeface="ＭＳ Ｐゴシック" pitchFamily="1" charset="-128"/>
              </a:rPr>
              <a:t>table is typically sized on the assumption that most connection requests quickly</a:t>
            </a:r>
          </a:p>
          <a:p>
            <a:r>
              <a:rPr lang="en-US" dirty="0" smtClean="0">
                <a:latin typeface="Arial" pitchFamily="1" charset="0"/>
                <a:ea typeface="ＭＳ Ｐゴシック" pitchFamily="1" charset="-128"/>
                <a:cs typeface="ＭＳ Ｐゴシック" pitchFamily="1" charset="-128"/>
              </a:rPr>
              <a:t>succeed and that a reasonable number of requests may be handled simultaneously.</a:t>
            </a:r>
          </a:p>
          <a:p>
            <a:r>
              <a:rPr lang="en-US" dirty="0" smtClean="0">
                <a:latin typeface="Arial" pitchFamily="1" charset="0"/>
                <a:ea typeface="ＭＳ Ｐゴシック" pitchFamily="1" charset="-128"/>
                <a:cs typeface="ＭＳ Ｐゴシック" pitchFamily="1" charset="-128"/>
              </a:rPr>
              <a:t>However, in a SYN spoofing attack, the attacker directs a very large number of</a:t>
            </a:r>
          </a:p>
          <a:p>
            <a:r>
              <a:rPr lang="en-US" dirty="0" smtClean="0">
                <a:latin typeface="Arial" pitchFamily="1" charset="0"/>
                <a:ea typeface="ＭＳ Ｐゴシック" pitchFamily="1" charset="-128"/>
                <a:cs typeface="ＭＳ Ｐゴシック" pitchFamily="1" charset="-128"/>
              </a:rPr>
              <a:t>forged connection requests at the targeted server. These rapidly fill the table of</a:t>
            </a:r>
          </a:p>
          <a:p>
            <a:r>
              <a:rPr lang="en-US" dirty="0" smtClean="0">
                <a:latin typeface="Arial" pitchFamily="1" charset="0"/>
                <a:ea typeface="ＭＳ Ｐゴシック" pitchFamily="1" charset="-128"/>
                <a:cs typeface="ＭＳ Ｐゴシック" pitchFamily="1" charset="-128"/>
              </a:rPr>
              <a:t>known TCP connections on the server. Once this table is full, any future requests,</a:t>
            </a:r>
          </a:p>
          <a:p>
            <a:r>
              <a:rPr lang="en-US" dirty="0" smtClean="0">
                <a:latin typeface="Arial" pitchFamily="1" charset="0"/>
                <a:ea typeface="ＭＳ Ｐゴシック" pitchFamily="1" charset="-128"/>
                <a:cs typeface="ＭＳ Ｐゴシック" pitchFamily="1" charset="-128"/>
              </a:rPr>
              <a:t>including legitimate requests from other users, are rejected. The table entries will</a:t>
            </a:r>
          </a:p>
          <a:p>
            <a:r>
              <a:rPr lang="en-US" dirty="0" smtClean="0">
                <a:latin typeface="Arial" pitchFamily="1" charset="0"/>
                <a:ea typeface="ＭＳ Ｐゴシック" pitchFamily="1" charset="-128"/>
                <a:cs typeface="ＭＳ Ｐゴシック" pitchFamily="1" charset="-128"/>
              </a:rPr>
              <a:t>time out and be removed, which in normal network usage corrects temporary</a:t>
            </a:r>
          </a:p>
          <a:p>
            <a:r>
              <a:rPr lang="en-US" dirty="0" smtClean="0">
                <a:latin typeface="Arial" pitchFamily="1" charset="0"/>
                <a:ea typeface="ＭＳ Ｐゴシック" pitchFamily="1" charset="-128"/>
                <a:cs typeface="ＭＳ Ｐゴシック" pitchFamily="1" charset="-128"/>
              </a:rPr>
              <a:t>overflow problems. However, if the attacker keeps a sufficient volume of forged</a:t>
            </a:r>
          </a:p>
          <a:p>
            <a:r>
              <a:rPr lang="en-US" dirty="0" smtClean="0">
                <a:latin typeface="Arial" pitchFamily="1" charset="0"/>
                <a:ea typeface="ＭＳ Ｐゴシック" pitchFamily="1" charset="-128"/>
                <a:cs typeface="ＭＳ Ｐゴシック" pitchFamily="1" charset="-128"/>
              </a:rPr>
              <a:t>requests flowing, this table will be constantly full and the server will be effectively</a:t>
            </a:r>
          </a:p>
          <a:p>
            <a:r>
              <a:rPr lang="en-US" dirty="0" smtClean="0">
                <a:latin typeface="Arial" pitchFamily="1" charset="0"/>
                <a:ea typeface="ＭＳ Ｐゴシック" pitchFamily="1" charset="-128"/>
                <a:cs typeface="ＭＳ Ｐゴシック" pitchFamily="1" charset="-128"/>
              </a:rPr>
              <a:t>cut off from the Internet, unable to respond to most legitimate connection requests.</a:t>
            </a:r>
          </a:p>
          <a:p>
            <a:endParaRPr lang="en-US" dirty="0" smtClean="0">
              <a:latin typeface="Arial" pitchFamily="1" charset="0"/>
              <a:ea typeface="ＭＳ Ｐゴシック" pitchFamily="1" charset="-128"/>
              <a:cs typeface="ＭＳ Ｐゴシック" pitchFamily="1" charset="-128"/>
            </a:endParaRPr>
          </a:p>
          <a:p>
            <a:r>
              <a:rPr lang="en-US" dirty="0" smtClean="0">
                <a:latin typeface="Arial" pitchFamily="1" charset="0"/>
                <a:ea typeface="ＭＳ Ｐゴシック" pitchFamily="1" charset="-128"/>
                <a:cs typeface="ＭＳ Ｐゴシック" pitchFamily="1" charset="-128"/>
              </a:rPr>
              <a:t>In order to increase the usage of the known TCP connections table, the</a:t>
            </a:r>
          </a:p>
          <a:p>
            <a:r>
              <a:rPr lang="en-US" dirty="0" smtClean="0">
                <a:latin typeface="Arial" pitchFamily="1" charset="0"/>
                <a:ea typeface="ＭＳ Ｐゴシック" pitchFamily="1" charset="-128"/>
                <a:cs typeface="ＭＳ Ｐゴシック" pitchFamily="1" charset="-128"/>
              </a:rPr>
              <a:t>attacker ideally wishes to use addresses that will not respond to the SYN-ACK with</a:t>
            </a:r>
          </a:p>
          <a:p>
            <a:r>
              <a:rPr lang="en-US" dirty="0" smtClean="0">
                <a:latin typeface="Arial" pitchFamily="1" charset="0"/>
                <a:ea typeface="ＭＳ Ｐゴシック" pitchFamily="1" charset="-128"/>
                <a:cs typeface="ＭＳ Ｐゴシック" pitchFamily="1" charset="-128"/>
              </a:rPr>
              <a:t>a RST. This can be done by overloading the host that owns the chosen spoofed</a:t>
            </a:r>
          </a:p>
          <a:p>
            <a:r>
              <a:rPr lang="en-US" dirty="0" smtClean="0">
                <a:latin typeface="Arial" pitchFamily="1" charset="0"/>
                <a:ea typeface="ＭＳ Ｐゴシック" pitchFamily="1" charset="-128"/>
                <a:cs typeface="ＭＳ Ｐゴシック" pitchFamily="1" charset="-128"/>
              </a:rPr>
              <a:t>source address, or by simply using a wide range of random addresses. In this case,</a:t>
            </a:r>
          </a:p>
          <a:p>
            <a:r>
              <a:rPr lang="en-US" dirty="0" smtClean="0">
                <a:latin typeface="Arial" pitchFamily="1" charset="0"/>
                <a:ea typeface="ＭＳ Ｐゴシック" pitchFamily="1" charset="-128"/>
                <a:cs typeface="ＭＳ Ｐゴシック" pitchFamily="1" charset="-128"/>
              </a:rPr>
              <a:t>the attacker relies on the fact that there are many unused addresses on the Internet.</a:t>
            </a:r>
          </a:p>
          <a:p>
            <a:r>
              <a:rPr lang="en-US" dirty="0" smtClean="0">
                <a:latin typeface="Arial" pitchFamily="1" charset="0"/>
                <a:ea typeface="ＭＳ Ｐゴシック" pitchFamily="1" charset="-128"/>
                <a:cs typeface="ＭＳ Ｐゴシック" pitchFamily="1" charset="-128"/>
              </a:rPr>
              <a:t>Consequently, a reasonable proportion of randomly generated addresses will not</a:t>
            </a:r>
          </a:p>
          <a:p>
            <a:r>
              <a:rPr lang="en-US" dirty="0" smtClean="0">
                <a:latin typeface="Arial" pitchFamily="1" charset="0"/>
                <a:ea typeface="ＭＳ Ｐゴシック" pitchFamily="1" charset="-128"/>
                <a:cs typeface="ＭＳ Ｐゴシック" pitchFamily="1" charset="-128"/>
              </a:rPr>
              <a:t>correspond to a real host.</a:t>
            </a:r>
          </a:p>
          <a:p>
            <a:endParaRPr lang="en-US" dirty="0" smtClean="0">
              <a:latin typeface="Arial" pitchFamily="1" charset="0"/>
              <a:ea typeface="ＭＳ Ｐゴシック" pitchFamily="1" charset="-128"/>
              <a:cs typeface="ＭＳ Ｐゴシック" pitchFamily="1" charset="-128"/>
            </a:endParaRPr>
          </a:p>
          <a:p>
            <a:r>
              <a:rPr lang="en-US" dirty="0" smtClean="0">
                <a:latin typeface="Arial" pitchFamily="1" charset="0"/>
                <a:ea typeface="ＭＳ Ｐゴシック" pitchFamily="1" charset="-128"/>
                <a:cs typeface="ＭＳ Ｐゴシック" pitchFamily="1" charset="-128"/>
              </a:rPr>
              <a:t>There is a significant difference in the volume of network traffic between a</a:t>
            </a:r>
          </a:p>
          <a:p>
            <a:r>
              <a:rPr lang="en-US" dirty="0" smtClean="0">
                <a:latin typeface="Arial" pitchFamily="1" charset="0"/>
                <a:ea typeface="ＭＳ Ｐゴシック" pitchFamily="1" charset="-128"/>
                <a:cs typeface="ＭＳ Ｐゴシック" pitchFamily="1" charset="-128"/>
              </a:rPr>
              <a:t>SYN spoof attack and the basic flooding attack we discussed. The actual volume of</a:t>
            </a:r>
          </a:p>
          <a:p>
            <a:r>
              <a:rPr lang="en-US" dirty="0" smtClean="0">
                <a:latin typeface="Arial" pitchFamily="1" charset="0"/>
                <a:ea typeface="ＭＳ Ｐゴシック" pitchFamily="1" charset="-128"/>
                <a:cs typeface="ＭＳ Ｐゴシック" pitchFamily="1" charset="-128"/>
              </a:rPr>
              <a:t>SYN traffic can be comparatively low, nowhere near the maximum capacity of the</a:t>
            </a:r>
          </a:p>
          <a:p>
            <a:r>
              <a:rPr lang="en-US" dirty="0" smtClean="0">
                <a:latin typeface="Arial" pitchFamily="1" charset="0"/>
                <a:ea typeface="ＭＳ Ｐゴシック" pitchFamily="1" charset="-128"/>
                <a:cs typeface="ＭＳ Ｐゴシック" pitchFamily="1" charset="-128"/>
              </a:rPr>
              <a:t>link to the server. It simply has to be high enough to keep the known TCP connections</a:t>
            </a:r>
          </a:p>
          <a:p>
            <a:r>
              <a:rPr lang="en-US" dirty="0" smtClean="0">
                <a:latin typeface="Arial" pitchFamily="1" charset="0"/>
                <a:ea typeface="ＭＳ Ｐゴシック" pitchFamily="1" charset="-128"/>
                <a:cs typeface="ＭＳ Ｐゴシック" pitchFamily="1" charset="-128"/>
              </a:rPr>
              <a:t>table filled. Unlike the flooding attack, this means the attacker does not need</a:t>
            </a:r>
          </a:p>
          <a:p>
            <a:r>
              <a:rPr lang="en-US" dirty="0" smtClean="0">
                <a:latin typeface="Arial" pitchFamily="1" charset="0"/>
                <a:ea typeface="ＭＳ Ｐゴシック" pitchFamily="1" charset="-128"/>
                <a:cs typeface="ＭＳ Ｐゴシック" pitchFamily="1" charset="-128"/>
              </a:rPr>
              <a:t>access to a high-volume network connection. In the network shown in Figure 7.1 ,</a:t>
            </a:r>
          </a:p>
          <a:p>
            <a:r>
              <a:rPr lang="en-US" dirty="0" smtClean="0">
                <a:latin typeface="Arial" pitchFamily="1" charset="0"/>
                <a:ea typeface="ＭＳ Ｐゴシック" pitchFamily="1" charset="-128"/>
                <a:cs typeface="ＭＳ Ｐゴシック" pitchFamily="1" charset="-128"/>
              </a:rPr>
              <a:t>the medium-sized organization, or even a broadband home user, could successfully</a:t>
            </a:r>
          </a:p>
          <a:p>
            <a:r>
              <a:rPr lang="en-US" dirty="0" smtClean="0">
                <a:latin typeface="Arial" pitchFamily="1" charset="0"/>
                <a:ea typeface="ＭＳ Ｐゴシック" pitchFamily="1" charset="-128"/>
                <a:cs typeface="ＭＳ Ｐゴシック" pitchFamily="1" charset="-128"/>
              </a:rPr>
              <a:t>attack the large company server using a SYN spoofing attack.</a:t>
            </a:r>
          </a:p>
          <a:p>
            <a:endParaRPr lang="en-US" dirty="0" smtClean="0">
              <a:latin typeface="Arial" pitchFamily="1" charset="0"/>
              <a:ea typeface="ＭＳ Ｐゴシック" pitchFamily="1" charset="-128"/>
              <a:cs typeface="ＭＳ Ｐゴシック" pitchFamily="1" charset="-128"/>
            </a:endParaRPr>
          </a:p>
          <a:p>
            <a:r>
              <a:rPr lang="en-US" dirty="0" smtClean="0">
                <a:latin typeface="Arial" pitchFamily="1" charset="0"/>
                <a:ea typeface="ＭＳ Ｐゴシック" pitchFamily="1" charset="-128"/>
                <a:cs typeface="ＭＳ Ｐゴシック" pitchFamily="1" charset="-128"/>
              </a:rPr>
              <a:t>A flood of packets from a single server or a SYN spoofing attack originating</a:t>
            </a:r>
          </a:p>
          <a:p>
            <a:r>
              <a:rPr lang="en-US" dirty="0" smtClean="0">
                <a:latin typeface="Arial" pitchFamily="1" charset="0"/>
                <a:ea typeface="ＭＳ Ｐゴシック" pitchFamily="1" charset="-128"/>
                <a:cs typeface="ＭＳ Ｐゴシック" pitchFamily="1" charset="-128"/>
              </a:rPr>
              <a:t>on a single system were probably the two most common early forms of </a:t>
            </a:r>
            <a:r>
              <a:rPr lang="en-US" dirty="0" err="1" smtClean="0">
                <a:latin typeface="Arial" pitchFamily="1" charset="0"/>
                <a:ea typeface="ＭＳ Ｐゴシック" pitchFamily="1" charset="-128"/>
                <a:cs typeface="ＭＳ Ｐゴシック" pitchFamily="1" charset="-128"/>
              </a:rPr>
              <a:t>DoS</a:t>
            </a:r>
            <a:r>
              <a:rPr lang="en-US" dirty="0" smtClean="0">
                <a:latin typeface="Arial" pitchFamily="1" charset="0"/>
                <a:ea typeface="ＭＳ Ｐゴシック" pitchFamily="1" charset="-128"/>
                <a:cs typeface="ＭＳ Ｐゴシック" pitchFamily="1" charset="-128"/>
              </a:rPr>
              <a:t> attacks.</a:t>
            </a:r>
          </a:p>
          <a:p>
            <a:r>
              <a:rPr lang="en-US" dirty="0" smtClean="0">
                <a:latin typeface="Arial" pitchFamily="1" charset="0"/>
                <a:ea typeface="ＭＳ Ｐゴシック" pitchFamily="1" charset="-128"/>
                <a:cs typeface="ＭＳ Ｐゴシック" pitchFamily="1" charset="-128"/>
              </a:rPr>
              <a:t>In the case of a flooding attack this was a significant limitation, and attacks evolved</a:t>
            </a:r>
          </a:p>
          <a:p>
            <a:r>
              <a:rPr lang="en-US" dirty="0" smtClean="0">
                <a:latin typeface="Arial" pitchFamily="1" charset="0"/>
                <a:ea typeface="ＭＳ Ｐゴシック" pitchFamily="1" charset="-128"/>
                <a:cs typeface="ＭＳ Ｐゴシック" pitchFamily="1" charset="-128"/>
              </a:rPr>
              <a:t>to use multiple systems to increase their effectiveness. We next examine in more</a:t>
            </a:r>
          </a:p>
          <a:p>
            <a:r>
              <a:rPr lang="en-US" dirty="0" smtClean="0">
                <a:latin typeface="Arial" pitchFamily="1" charset="0"/>
                <a:ea typeface="ＭＳ Ｐゴシック" pitchFamily="1" charset="-128"/>
                <a:cs typeface="ＭＳ Ｐゴシック" pitchFamily="1" charset="-128"/>
              </a:rPr>
              <a:t>detail some of the variants of a flooding attack. These can be launched either from a</a:t>
            </a:r>
          </a:p>
          <a:p>
            <a:r>
              <a:rPr lang="en-US" dirty="0" smtClean="0">
                <a:latin typeface="Arial" pitchFamily="1" charset="0"/>
                <a:ea typeface="ＭＳ Ｐゴシック" pitchFamily="1" charset="-128"/>
                <a:cs typeface="ＭＳ Ｐゴシック" pitchFamily="1" charset="-128"/>
              </a:rPr>
              <a:t>single or multiple systems, using a range of mechanisms, which we explore.</a:t>
            </a:r>
            <a:endParaRPr lang="en-US" dirty="0" smtClean="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36341346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C37DBF67-5FC4-A744-8EB8-388534BFD42B}" type="slidenum">
              <a:rPr lang="en-AU">
                <a:latin typeface="Arial" pitchFamily="1" charset="0"/>
              </a:rPr>
              <a:pPr/>
              <a:t>66</a:t>
            </a:fld>
            <a:endParaRPr lang="en-AU">
              <a:latin typeface="Arial" pitchFamily="1"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r>
              <a:rPr lang="en-US" altLang="zh-CN" sz="1200" b="0" i="0" kern="1200" dirty="0" smtClean="0">
                <a:solidFill>
                  <a:schemeClr val="tx1"/>
                </a:solidFill>
                <a:effectLst/>
                <a:latin typeface="Arial" pitchFamily="-110" charset="0"/>
                <a:ea typeface="ＭＳ Ｐゴシック" pitchFamily="-110" charset="-128"/>
                <a:cs typeface="ＭＳ Ｐゴシック" pitchFamily="-110" charset="-128"/>
              </a:rPr>
              <a:t>Internet Control Message Protocol (</a:t>
            </a:r>
            <a:r>
              <a:rPr lang="en-US" altLang="zh-CN" sz="1200" b="1" i="0" kern="1200" dirty="0" smtClean="0">
                <a:solidFill>
                  <a:schemeClr val="tx1"/>
                </a:solidFill>
                <a:effectLst/>
                <a:latin typeface="Arial" pitchFamily="-110" charset="0"/>
                <a:ea typeface="ＭＳ Ｐゴシック" pitchFamily="-110" charset="-128"/>
                <a:cs typeface="ＭＳ Ｐゴシック" pitchFamily="-110" charset="-128"/>
              </a:rPr>
              <a:t>ICMP</a:t>
            </a:r>
            <a:r>
              <a:rPr lang="en-US" altLang="zh-CN" sz="1200" b="0" i="0" kern="1200" dirty="0" smtClean="0">
                <a:solidFill>
                  <a:schemeClr val="tx1"/>
                </a:solidFill>
                <a:effectLst/>
                <a:latin typeface="Arial" pitchFamily="-110" charset="0"/>
                <a:ea typeface="ＭＳ Ｐゴシック" pitchFamily="-110" charset="-128"/>
                <a:cs typeface="ＭＳ Ｐゴシック" pitchFamily="-110" charset="-128"/>
              </a:rPr>
              <a:t>) is one of the main protocols of the Internet Protocol Suite. It is used by network devices, like routers, to send error messages indicating, for example, that a requested service is not available or that a host or router could not be reached</a:t>
            </a:r>
          </a:p>
          <a:p>
            <a:endParaRPr lang="en-US" dirty="0" smtClean="0">
              <a:latin typeface="Arial" pitchFamily="1" charset="0"/>
              <a:ea typeface="ＭＳ Ｐゴシック" pitchFamily="1" charset="-128"/>
              <a:cs typeface="ＭＳ Ｐゴシック" pitchFamily="1" charset="-128"/>
            </a:endParaRPr>
          </a:p>
          <a:p>
            <a:r>
              <a:rPr lang="en-US" dirty="0" smtClean="0">
                <a:latin typeface="Arial" pitchFamily="1" charset="0"/>
                <a:ea typeface="ＭＳ Ｐゴシック" pitchFamily="1" charset="-128"/>
                <a:cs typeface="ＭＳ Ｐゴシック" pitchFamily="1" charset="-128"/>
              </a:rPr>
              <a:t>Flooding attacks take a variety of forms, based on which network protocol is being</a:t>
            </a:r>
          </a:p>
          <a:p>
            <a:r>
              <a:rPr lang="en-US" dirty="0" smtClean="0">
                <a:latin typeface="Arial" pitchFamily="1" charset="0"/>
                <a:ea typeface="ＭＳ Ｐゴシック" pitchFamily="1" charset="-128"/>
                <a:cs typeface="ＭＳ Ｐゴシック" pitchFamily="1" charset="-128"/>
              </a:rPr>
              <a:t>used to implement the attack. In all cases the intent is generally to overload the</a:t>
            </a:r>
          </a:p>
          <a:p>
            <a:r>
              <a:rPr lang="en-US" dirty="0" smtClean="0">
                <a:latin typeface="Arial" pitchFamily="1" charset="0"/>
                <a:ea typeface="ＭＳ Ｐゴシック" pitchFamily="1" charset="-128"/>
                <a:cs typeface="ＭＳ Ｐゴシック" pitchFamily="1" charset="-128"/>
              </a:rPr>
              <a:t>network capacity on some link to a server. The attack may alternatively aim to</a:t>
            </a:r>
          </a:p>
          <a:p>
            <a:r>
              <a:rPr lang="en-US" dirty="0" smtClean="0">
                <a:latin typeface="Arial" pitchFamily="1" charset="0"/>
                <a:ea typeface="ＭＳ Ｐゴシック" pitchFamily="1" charset="-128"/>
                <a:cs typeface="ＭＳ Ｐゴシック" pitchFamily="1" charset="-128"/>
              </a:rPr>
              <a:t>overload the server’s ability to handle and respond to this traffic. These attacks flood</a:t>
            </a:r>
          </a:p>
          <a:p>
            <a:r>
              <a:rPr lang="en-US" dirty="0" smtClean="0">
                <a:latin typeface="Arial" pitchFamily="1" charset="0"/>
                <a:ea typeface="ＭＳ Ｐゴシック" pitchFamily="1" charset="-128"/>
                <a:cs typeface="ＭＳ Ｐゴシック" pitchFamily="1" charset="-128"/>
              </a:rPr>
              <a:t>the network link to the server with a torrent of malicious packets competing with, and</a:t>
            </a:r>
          </a:p>
          <a:p>
            <a:r>
              <a:rPr lang="en-US" dirty="0" smtClean="0">
                <a:latin typeface="Arial" pitchFamily="1" charset="0"/>
                <a:ea typeface="ＭＳ Ｐゴシック" pitchFamily="1" charset="-128"/>
                <a:cs typeface="ＭＳ Ｐゴシック" pitchFamily="1" charset="-128"/>
              </a:rPr>
              <a:t>usually overwhelming, valid traffic flowing to the server. In response to the congestion</a:t>
            </a:r>
          </a:p>
          <a:p>
            <a:r>
              <a:rPr lang="en-US" dirty="0" smtClean="0">
                <a:latin typeface="Arial" pitchFamily="1" charset="0"/>
                <a:ea typeface="ＭＳ Ｐゴシック" pitchFamily="1" charset="-128"/>
                <a:cs typeface="ＭＳ Ｐゴシック" pitchFamily="1" charset="-128"/>
              </a:rPr>
              <a:t>this causes in some routers on the path to the targeted server, many packets will be</a:t>
            </a:r>
          </a:p>
          <a:p>
            <a:r>
              <a:rPr lang="en-US" dirty="0" smtClean="0">
                <a:latin typeface="Arial" pitchFamily="1" charset="0"/>
                <a:ea typeface="ＭＳ Ｐゴシック" pitchFamily="1" charset="-128"/>
                <a:cs typeface="ＭＳ Ｐゴシック" pitchFamily="1" charset="-128"/>
              </a:rPr>
              <a:t>dropped. Valid traffic has a low probability of surviving discard caused by this flood</a:t>
            </a:r>
          </a:p>
          <a:p>
            <a:r>
              <a:rPr lang="en-US" dirty="0" smtClean="0">
                <a:latin typeface="Arial" pitchFamily="1" charset="0"/>
                <a:ea typeface="ＭＳ Ｐゴシック" pitchFamily="1" charset="-128"/>
                <a:cs typeface="ＭＳ Ｐゴシック" pitchFamily="1" charset="-128"/>
              </a:rPr>
              <a:t>and hence of accessing the server. This results in the server’s ability to respond to</a:t>
            </a:r>
          </a:p>
          <a:p>
            <a:r>
              <a:rPr lang="en-US" dirty="0" smtClean="0">
                <a:latin typeface="Arial" pitchFamily="1" charset="0"/>
                <a:ea typeface="ＭＳ Ｐゴシック" pitchFamily="1" charset="-128"/>
                <a:cs typeface="ＭＳ Ｐゴシック" pitchFamily="1" charset="-128"/>
              </a:rPr>
              <a:t>network connection requests being either severely degraded or failing entirely.</a:t>
            </a:r>
          </a:p>
          <a:p>
            <a:endParaRPr lang="en-US" dirty="0" smtClean="0">
              <a:latin typeface="Arial" pitchFamily="1" charset="0"/>
              <a:ea typeface="ＭＳ Ｐゴシック" pitchFamily="1" charset="-128"/>
              <a:cs typeface="ＭＳ Ｐゴシック" pitchFamily="1" charset="-128"/>
            </a:endParaRPr>
          </a:p>
          <a:p>
            <a:r>
              <a:rPr lang="en-US" dirty="0" smtClean="0">
                <a:latin typeface="Arial" pitchFamily="1" charset="0"/>
                <a:ea typeface="ＭＳ Ｐゴシック" pitchFamily="1" charset="-128"/>
                <a:cs typeface="ＭＳ Ｐゴシック" pitchFamily="1" charset="-128"/>
              </a:rPr>
              <a:t>Virtually any type of network packet can be used in a flooding attack. It simply</a:t>
            </a:r>
          </a:p>
          <a:p>
            <a:r>
              <a:rPr lang="en-US" dirty="0" smtClean="0">
                <a:latin typeface="Arial" pitchFamily="1" charset="0"/>
                <a:ea typeface="ＭＳ Ｐゴシック" pitchFamily="1" charset="-128"/>
                <a:cs typeface="ＭＳ Ｐゴシック" pitchFamily="1" charset="-128"/>
              </a:rPr>
              <a:t>needs to be of a type that is permitted to flow over the links toward the targeted system,</a:t>
            </a:r>
          </a:p>
          <a:p>
            <a:r>
              <a:rPr lang="en-US" dirty="0" smtClean="0">
                <a:latin typeface="Arial" pitchFamily="1" charset="0"/>
                <a:ea typeface="ＭＳ Ｐゴシック" pitchFamily="1" charset="-128"/>
                <a:cs typeface="ＭＳ Ｐゴシック" pitchFamily="1" charset="-128"/>
              </a:rPr>
              <a:t>so that it can consume all available capacity on some link to the target server. Indeed,</a:t>
            </a:r>
          </a:p>
          <a:p>
            <a:r>
              <a:rPr lang="en-US" dirty="0" smtClean="0">
                <a:latin typeface="Arial" pitchFamily="1" charset="0"/>
                <a:ea typeface="ＭＳ Ｐゴシック" pitchFamily="1" charset="-128"/>
                <a:cs typeface="ＭＳ Ｐゴシック" pitchFamily="1" charset="-128"/>
              </a:rPr>
              <a:t>the larger the packet, the more effective is the attack. Common flooding attacks use</a:t>
            </a:r>
          </a:p>
          <a:p>
            <a:r>
              <a:rPr lang="en-US" dirty="0" smtClean="0">
                <a:latin typeface="Arial" pitchFamily="1" charset="0"/>
                <a:ea typeface="ＭＳ Ｐゴシック" pitchFamily="1" charset="-128"/>
                <a:cs typeface="ＭＳ Ｐゴシック" pitchFamily="1" charset="-128"/>
              </a:rPr>
              <a:t>any of the ICMP, UDP, or TCP SYN packet types. It is even possible to flood with</a:t>
            </a:r>
          </a:p>
          <a:p>
            <a:r>
              <a:rPr lang="en-US" dirty="0" smtClean="0">
                <a:latin typeface="Arial" pitchFamily="1" charset="0"/>
                <a:ea typeface="ＭＳ Ｐゴシック" pitchFamily="1" charset="-128"/>
                <a:cs typeface="ＭＳ Ｐゴシック" pitchFamily="1" charset="-128"/>
              </a:rPr>
              <a:t>some other IP packet type. However, as these are less common and their usage more</a:t>
            </a:r>
          </a:p>
          <a:p>
            <a:r>
              <a:rPr lang="en-US" dirty="0" smtClean="0">
                <a:latin typeface="Arial" pitchFamily="1" charset="0"/>
                <a:ea typeface="ＭＳ Ｐゴシック" pitchFamily="1" charset="-128"/>
                <a:cs typeface="ＭＳ Ｐゴシック" pitchFamily="1" charset="-128"/>
              </a:rPr>
              <a:t>targeted, it is easier to filter for them and hence hinder or block such attacks.</a:t>
            </a:r>
          </a:p>
          <a:p>
            <a:endParaRPr lang="en-US" dirty="0" smtClean="0">
              <a:latin typeface="Arial" pitchFamily="1" charset="0"/>
              <a:ea typeface="ＭＳ Ｐゴシック" pitchFamily="1" charset="-128"/>
              <a:cs typeface="ＭＳ Ｐゴシック" pitchFamily="1" charset="-128"/>
            </a:endParaRPr>
          </a:p>
          <a:p>
            <a:r>
              <a:rPr lang="en-US" dirty="0" smtClean="0">
                <a:latin typeface="Arial" pitchFamily="1" charset="0"/>
                <a:ea typeface="ＭＳ Ｐゴシック" pitchFamily="1" charset="-128"/>
                <a:cs typeface="ＭＳ Ｐゴシック" pitchFamily="1" charset="-128"/>
              </a:rPr>
              <a:t>The ping flood using ICMP echo request packets we discuss in Section 7.1 is a classic</a:t>
            </a:r>
          </a:p>
          <a:p>
            <a:r>
              <a:rPr lang="en-US" dirty="0" smtClean="0">
                <a:latin typeface="Arial" pitchFamily="1" charset="0"/>
                <a:ea typeface="ＭＳ Ｐゴシック" pitchFamily="1" charset="-128"/>
                <a:cs typeface="ＭＳ Ｐゴシック" pitchFamily="1" charset="-128"/>
              </a:rPr>
              <a:t>example of an ICMP flooding attack. This type of ICMP packet was chosen since</a:t>
            </a:r>
          </a:p>
          <a:p>
            <a:r>
              <a:rPr lang="en-US" dirty="0" smtClean="0">
                <a:latin typeface="Arial" pitchFamily="1" charset="0"/>
                <a:ea typeface="ＭＳ Ｐゴシック" pitchFamily="1" charset="-128"/>
                <a:cs typeface="ＭＳ Ｐゴシック" pitchFamily="1" charset="-128"/>
              </a:rPr>
              <a:t>traditionally network administrators allowed such packets into their networks, as</a:t>
            </a:r>
          </a:p>
          <a:p>
            <a:r>
              <a:rPr lang="en-US" dirty="0" smtClean="0">
                <a:latin typeface="Arial" pitchFamily="1" charset="0"/>
                <a:ea typeface="ＭＳ Ｐゴシック" pitchFamily="1" charset="-128"/>
                <a:cs typeface="ＭＳ Ｐゴシック" pitchFamily="1" charset="-128"/>
              </a:rPr>
              <a:t>ping is a useful network diagnostic tool. More recently, many organizations have</a:t>
            </a:r>
          </a:p>
          <a:p>
            <a:r>
              <a:rPr lang="en-US" dirty="0" smtClean="0">
                <a:latin typeface="Arial" pitchFamily="1" charset="0"/>
                <a:ea typeface="ＭＳ Ｐゴシック" pitchFamily="1" charset="-128"/>
                <a:cs typeface="ＭＳ Ｐゴシック" pitchFamily="1" charset="-128"/>
              </a:rPr>
              <a:t>restricted the ability of these packets to pass through their firewalls. In response,</a:t>
            </a:r>
          </a:p>
          <a:p>
            <a:r>
              <a:rPr lang="en-US" dirty="0" smtClean="0">
                <a:latin typeface="Arial" pitchFamily="1" charset="0"/>
                <a:ea typeface="ＭＳ Ｐゴシック" pitchFamily="1" charset="-128"/>
                <a:cs typeface="ＭＳ Ｐゴシック" pitchFamily="1" charset="-128"/>
              </a:rPr>
              <a:t>attackers have started using other ICMP packet types. Since some of these should</a:t>
            </a:r>
          </a:p>
          <a:p>
            <a:r>
              <a:rPr lang="en-US" dirty="0" smtClean="0">
                <a:latin typeface="Arial" pitchFamily="1" charset="0"/>
                <a:ea typeface="ＭＳ Ｐゴシック" pitchFamily="1" charset="-128"/>
                <a:cs typeface="ＭＳ Ｐゴシック" pitchFamily="1" charset="-128"/>
              </a:rPr>
              <a:t>be handled to allow the correct operation of TCP/IP, they are much more likely to</a:t>
            </a:r>
          </a:p>
          <a:p>
            <a:r>
              <a:rPr lang="en-US" dirty="0" smtClean="0">
                <a:latin typeface="Arial" pitchFamily="1" charset="0"/>
                <a:ea typeface="ＭＳ Ｐゴシック" pitchFamily="1" charset="-128"/>
                <a:cs typeface="ＭＳ Ｐゴシック" pitchFamily="1" charset="-128"/>
              </a:rPr>
              <a:t>be allowed through an organization’s firewall. Filtering some of these critical ICMP</a:t>
            </a:r>
          </a:p>
          <a:p>
            <a:r>
              <a:rPr lang="en-US" dirty="0" smtClean="0">
                <a:latin typeface="Arial" pitchFamily="1" charset="0"/>
                <a:ea typeface="ＭＳ Ｐゴシック" pitchFamily="1" charset="-128"/>
                <a:cs typeface="ＭＳ Ｐゴシック" pitchFamily="1" charset="-128"/>
              </a:rPr>
              <a:t>packet types would degrade or break normal TCP/IP network behavior. ICMP</a:t>
            </a:r>
          </a:p>
          <a:p>
            <a:r>
              <a:rPr lang="en-US" dirty="0" smtClean="0">
                <a:latin typeface="Arial" pitchFamily="1" charset="0"/>
                <a:ea typeface="ＭＳ Ｐゴシック" pitchFamily="1" charset="-128"/>
                <a:cs typeface="ＭＳ Ｐゴシック" pitchFamily="1" charset="-128"/>
              </a:rPr>
              <a:t>destination unreachable and time exceeded packets are examples of such critical</a:t>
            </a:r>
          </a:p>
          <a:p>
            <a:r>
              <a:rPr lang="en-US" dirty="0" smtClean="0">
                <a:latin typeface="Arial" pitchFamily="1" charset="0"/>
                <a:ea typeface="ＭＳ Ｐゴシック" pitchFamily="1" charset="-128"/>
                <a:cs typeface="ＭＳ Ｐゴシック" pitchFamily="1" charset="-128"/>
              </a:rPr>
              <a:t>packet types.</a:t>
            </a:r>
          </a:p>
          <a:p>
            <a:endParaRPr lang="en-US" dirty="0" smtClean="0">
              <a:latin typeface="Arial" pitchFamily="1" charset="0"/>
              <a:ea typeface="ＭＳ Ｐゴシック" pitchFamily="1" charset="-128"/>
              <a:cs typeface="ＭＳ Ｐゴシック" pitchFamily="1" charset="-128"/>
            </a:endParaRPr>
          </a:p>
          <a:p>
            <a:r>
              <a:rPr lang="en-US" dirty="0" smtClean="0">
                <a:latin typeface="Arial" pitchFamily="1" charset="0"/>
                <a:ea typeface="ＭＳ Ｐゴシック" pitchFamily="1" charset="-128"/>
                <a:cs typeface="ＭＳ Ｐゴシック" pitchFamily="1" charset="-128"/>
              </a:rPr>
              <a:t>An attacker can generate large volumes of one of these packet types. Because</a:t>
            </a:r>
          </a:p>
          <a:p>
            <a:r>
              <a:rPr lang="en-US" dirty="0" smtClean="0">
                <a:latin typeface="Arial" pitchFamily="1" charset="0"/>
                <a:ea typeface="ＭＳ Ｐゴシック" pitchFamily="1" charset="-128"/>
                <a:cs typeface="ＭＳ Ｐゴシック" pitchFamily="1" charset="-128"/>
              </a:rPr>
              <a:t>these packets include part of some notional erroneous packet that supposedly</a:t>
            </a:r>
          </a:p>
          <a:p>
            <a:r>
              <a:rPr lang="en-US" dirty="0" smtClean="0">
                <a:latin typeface="Arial" pitchFamily="1" charset="0"/>
                <a:ea typeface="ＭＳ Ｐゴシック" pitchFamily="1" charset="-128"/>
                <a:cs typeface="ＭＳ Ｐゴシック" pitchFamily="1" charset="-128"/>
              </a:rPr>
              <a:t>caused the error being reported, they can be made comparatively large, increasing</a:t>
            </a:r>
          </a:p>
          <a:p>
            <a:r>
              <a:rPr lang="en-US" dirty="0" smtClean="0">
                <a:latin typeface="Arial" pitchFamily="1" charset="0"/>
                <a:ea typeface="ＭＳ Ｐゴシック" pitchFamily="1" charset="-128"/>
                <a:cs typeface="ＭＳ Ｐゴシック" pitchFamily="1" charset="-128"/>
              </a:rPr>
              <a:t>their effectiveness in flooding the link.</a:t>
            </a:r>
          </a:p>
          <a:p>
            <a:endParaRPr lang="en-US" dirty="0" smtClean="0">
              <a:latin typeface="Arial" pitchFamily="1" charset="0"/>
              <a:ea typeface="ＭＳ Ｐゴシック" pitchFamily="1" charset="-128"/>
              <a:cs typeface="ＭＳ Ｐゴシック" pitchFamily="1" charset="-128"/>
            </a:endParaRPr>
          </a:p>
          <a:p>
            <a:r>
              <a:rPr lang="en-US" dirty="0" smtClean="0">
                <a:latin typeface="Arial" pitchFamily="1" charset="0"/>
                <a:ea typeface="ＭＳ Ｐゴシック" pitchFamily="1" charset="-128"/>
                <a:cs typeface="ＭＳ Ｐゴシック" pitchFamily="1" charset="-128"/>
              </a:rPr>
              <a:t>An alternative to using ICMP packets is to use UDP packets directed to some port</a:t>
            </a:r>
          </a:p>
          <a:p>
            <a:r>
              <a:rPr lang="en-US" dirty="0" smtClean="0">
                <a:latin typeface="Arial" pitchFamily="1" charset="0"/>
                <a:ea typeface="ＭＳ Ｐゴシック" pitchFamily="1" charset="-128"/>
                <a:cs typeface="ＭＳ Ｐゴシック" pitchFamily="1" charset="-128"/>
              </a:rPr>
              <a:t>number, and hence potential service, on the target system. A common choice was a</a:t>
            </a:r>
          </a:p>
          <a:p>
            <a:r>
              <a:rPr lang="en-US" dirty="0" smtClean="0">
                <a:latin typeface="Arial" pitchFamily="1" charset="0"/>
                <a:ea typeface="ＭＳ Ｐゴシック" pitchFamily="1" charset="-128"/>
                <a:cs typeface="ＭＳ Ｐゴシック" pitchFamily="1" charset="-128"/>
              </a:rPr>
              <a:t>packet directed at the diagnostic echo service, commonly enabled on many server</a:t>
            </a:r>
          </a:p>
          <a:p>
            <a:r>
              <a:rPr lang="en-US" dirty="0" smtClean="0">
                <a:latin typeface="Arial" pitchFamily="1" charset="0"/>
                <a:ea typeface="ＭＳ Ｐゴシック" pitchFamily="1" charset="-128"/>
                <a:cs typeface="ＭＳ Ｐゴシック" pitchFamily="1" charset="-128"/>
              </a:rPr>
              <a:t>systems by default. If the server had this service running, it would respond with a</a:t>
            </a:r>
          </a:p>
          <a:p>
            <a:r>
              <a:rPr lang="en-US" dirty="0" smtClean="0">
                <a:latin typeface="Arial" pitchFamily="1" charset="0"/>
                <a:ea typeface="ＭＳ Ｐゴシック" pitchFamily="1" charset="-128"/>
                <a:cs typeface="ＭＳ Ｐゴシック" pitchFamily="1" charset="-128"/>
              </a:rPr>
              <a:t>UDP packet back to the claimed source containing the original packet data contents.</a:t>
            </a:r>
          </a:p>
          <a:p>
            <a:r>
              <a:rPr lang="en-US" dirty="0" smtClean="0">
                <a:latin typeface="Arial" pitchFamily="1" charset="0"/>
                <a:ea typeface="ＭＳ Ｐゴシック" pitchFamily="1" charset="-128"/>
                <a:cs typeface="ＭＳ Ｐゴシック" pitchFamily="1" charset="-128"/>
              </a:rPr>
              <a:t>If the service is not running, then the packet is discarded, and possibly an</a:t>
            </a:r>
          </a:p>
          <a:p>
            <a:r>
              <a:rPr lang="en-US" dirty="0" smtClean="0">
                <a:latin typeface="Arial" pitchFamily="1" charset="0"/>
                <a:ea typeface="ＭＳ Ｐゴシック" pitchFamily="1" charset="-128"/>
                <a:cs typeface="ＭＳ Ｐゴシック" pitchFamily="1" charset="-128"/>
              </a:rPr>
              <a:t>ICMP destination unreachable packet is returned to the sender. By then the attack</a:t>
            </a:r>
          </a:p>
          <a:p>
            <a:r>
              <a:rPr lang="en-US" dirty="0" smtClean="0">
                <a:latin typeface="Arial" pitchFamily="1" charset="0"/>
                <a:ea typeface="ＭＳ Ｐゴシック" pitchFamily="1" charset="-128"/>
                <a:cs typeface="ＭＳ Ｐゴシック" pitchFamily="1" charset="-128"/>
              </a:rPr>
              <a:t>has already achieved its goal of occupying capacity on the link to the server. Just</a:t>
            </a:r>
          </a:p>
          <a:p>
            <a:r>
              <a:rPr lang="en-US" dirty="0" smtClean="0">
                <a:latin typeface="Arial" pitchFamily="1" charset="0"/>
                <a:ea typeface="ＭＳ Ｐゴシック" pitchFamily="1" charset="-128"/>
                <a:cs typeface="ＭＳ Ｐゴシック" pitchFamily="1" charset="-128"/>
              </a:rPr>
              <a:t>about any UDP port number can be used for this end. Any packets generated in</a:t>
            </a:r>
          </a:p>
          <a:p>
            <a:r>
              <a:rPr lang="en-US" dirty="0" smtClean="0">
                <a:latin typeface="Arial" pitchFamily="1" charset="0"/>
                <a:ea typeface="ＭＳ Ｐゴシック" pitchFamily="1" charset="-128"/>
                <a:cs typeface="ＭＳ Ｐゴシック" pitchFamily="1" charset="-128"/>
              </a:rPr>
              <a:t>response only serve to increase the load on the server and its network links.</a:t>
            </a:r>
          </a:p>
          <a:p>
            <a:endParaRPr lang="en-US" dirty="0" smtClean="0">
              <a:latin typeface="Arial" pitchFamily="1" charset="0"/>
              <a:ea typeface="ＭＳ Ｐゴシック" pitchFamily="1" charset="-128"/>
              <a:cs typeface="ＭＳ Ｐゴシック" pitchFamily="1" charset="-128"/>
            </a:endParaRPr>
          </a:p>
          <a:p>
            <a:r>
              <a:rPr lang="en-US" dirty="0" smtClean="0">
                <a:latin typeface="Arial" pitchFamily="1" charset="0"/>
                <a:ea typeface="ＭＳ Ｐゴシック" pitchFamily="1" charset="-128"/>
                <a:cs typeface="ＭＳ Ｐゴシック" pitchFamily="1" charset="-128"/>
              </a:rPr>
              <a:t>Spoofed source addresses are normally used if the attack is generated using</a:t>
            </a:r>
          </a:p>
          <a:p>
            <a:r>
              <a:rPr lang="en-US" dirty="0" smtClean="0">
                <a:latin typeface="Arial" pitchFamily="1" charset="0"/>
                <a:ea typeface="ＭＳ Ｐゴシック" pitchFamily="1" charset="-128"/>
                <a:cs typeface="ＭＳ Ｐゴシック" pitchFamily="1" charset="-128"/>
              </a:rPr>
              <a:t>a single source system, for the same reasons as with ICMP attacks. If multiple systems</a:t>
            </a:r>
          </a:p>
          <a:p>
            <a:r>
              <a:rPr lang="en-US" dirty="0" smtClean="0">
                <a:latin typeface="Arial" pitchFamily="1" charset="0"/>
                <a:ea typeface="ＭＳ Ｐゴシック" pitchFamily="1" charset="-128"/>
                <a:cs typeface="ＭＳ Ｐゴシック" pitchFamily="1" charset="-128"/>
              </a:rPr>
              <a:t>are used for the attack, often the real addresses of the compromised, zombie,</a:t>
            </a:r>
          </a:p>
          <a:p>
            <a:r>
              <a:rPr lang="en-US" dirty="0" smtClean="0">
                <a:latin typeface="Arial" pitchFamily="1" charset="0"/>
                <a:ea typeface="ＭＳ Ｐゴシック" pitchFamily="1" charset="-128"/>
                <a:cs typeface="ＭＳ Ｐゴシック" pitchFamily="1" charset="-128"/>
              </a:rPr>
              <a:t>systems are used. When multiple systems are used, the consequences of both the</a:t>
            </a:r>
          </a:p>
          <a:p>
            <a:r>
              <a:rPr lang="en-US" dirty="0" smtClean="0">
                <a:latin typeface="Arial" pitchFamily="1" charset="0"/>
                <a:ea typeface="ＭＳ Ｐゴシック" pitchFamily="1" charset="-128"/>
                <a:cs typeface="ＭＳ Ｐゴシック" pitchFamily="1" charset="-128"/>
              </a:rPr>
              <a:t>reflected flow of packets and the ability to identify the attacker are reduced.</a:t>
            </a:r>
          </a:p>
          <a:p>
            <a:endParaRPr lang="en-US" dirty="0" smtClean="0">
              <a:latin typeface="Arial" pitchFamily="1" charset="0"/>
              <a:ea typeface="ＭＳ Ｐゴシック" pitchFamily="1" charset="-128"/>
              <a:cs typeface="ＭＳ Ｐゴシック" pitchFamily="1" charset="-128"/>
            </a:endParaRPr>
          </a:p>
          <a:p>
            <a:r>
              <a:rPr lang="en-US" dirty="0" smtClean="0">
                <a:latin typeface="Arial" pitchFamily="1" charset="0"/>
                <a:ea typeface="ＭＳ Ｐゴシック" pitchFamily="1" charset="-128"/>
                <a:cs typeface="ＭＳ Ｐゴシック" pitchFamily="1" charset="-128"/>
              </a:rPr>
              <a:t>Another alternative is to send TCP packets to the target system. Most likely these</a:t>
            </a:r>
          </a:p>
          <a:p>
            <a:r>
              <a:rPr lang="en-US" dirty="0" smtClean="0">
                <a:latin typeface="Arial" pitchFamily="1" charset="0"/>
                <a:ea typeface="ＭＳ Ｐゴシック" pitchFamily="1" charset="-128"/>
                <a:cs typeface="ＭＳ Ｐゴシック" pitchFamily="1" charset="-128"/>
              </a:rPr>
              <a:t>would be normal TCP connection requests, with either real or spoofed source</a:t>
            </a:r>
          </a:p>
          <a:p>
            <a:r>
              <a:rPr lang="en-US" dirty="0" smtClean="0">
                <a:latin typeface="Arial" pitchFamily="1" charset="0"/>
                <a:ea typeface="ＭＳ Ｐゴシック" pitchFamily="1" charset="-128"/>
                <a:cs typeface="ＭＳ Ｐゴシック" pitchFamily="1" charset="-128"/>
              </a:rPr>
              <a:t>addresses. They would have an effect similar to the SYN spoofing attack we’ve</a:t>
            </a:r>
          </a:p>
          <a:p>
            <a:r>
              <a:rPr lang="en-US" dirty="0" smtClean="0">
                <a:latin typeface="Arial" pitchFamily="1" charset="0"/>
                <a:ea typeface="ＭＳ Ｐゴシック" pitchFamily="1" charset="-128"/>
                <a:cs typeface="ＭＳ Ｐゴシック" pitchFamily="1" charset="-128"/>
              </a:rPr>
              <a:t>described. In this case, though, it is the total volume of packets that is the aim of the</a:t>
            </a:r>
          </a:p>
          <a:p>
            <a:r>
              <a:rPr lang="en-US" dirty="0" smtClean="0">
                <a:latin typeface="Arial" pitchFamily="1" charset="0"/>
                <a:ea typeface="ＭＳ Ｐゴシック" pitchFamily="1" charset="-128"/>
                <a:cs typeface="ＭＳ Ｐゴシック" pitchFamily="1" charset="-128"/>
              </a:rPr>
              <a:t>attack rather than the system code. This is the difference between a SYN spoofing</a:t>
            </a:r>
          </a:p>
          <a:p>
            <a:r>
              <a:rPr lang="en-US" dirty="0" smtClean="0">
                <a:latin typeface="Arial" pitchFamily="1" charset="0"/>
                <a:ea typeface="ＭＳ Ｐゴシック" pitchFamily="1" charset="-128"/>
                <a:cs typeface="ＭＳ Ｐゴシック" pitchFamily="1" charset="-128"/>
              </a:rPr>
              <a:t>attack and a SYN flooding attack.</a:t>
            </a:r>
          </a:p>
          <a:p>
            <a:endParaRPr lang="en-US" dirty="0" smtClean="0">
              <a:latin typeface="Arial" pitchFamily="1" charset="0"/>
              <a:ea typeface="ＭＳ Ｐゴシック" pitchFamily="1" charset="-128"/>
              <a:cs typeface="ＭＳ Ｐゴシック" pitchFamily="1" charset="-128"/>
            </a:endParaRPr>
          </a:p>
          <a:p>
            <a:r>
              <a:rPr lang="en-US" dirty="0" smtClean="0">
                <a:latin typeface="Arial" pitchFamily="1" charset="0"/>
                <a:ea typeface="ＭＳ Ｐゴシック" pitchFamily="1" charset="-128"/>
                <a:cs typeface="ＭＳ Ｐゴシック" pitchFamily="1" charset="-128"/>
              </a:rPr>
              <a:t>This attack could also use TCP data packets, which would be rejected by the</a:t>
            </a:r>
          </a:p>
          <a:p>
            <a:r>
              <a:rPr lang="en-US" dirty="0" smtClean="0">
                <a:latin typeface="Arial" pitchFamily="1" charset="0"/>
                <a:ea typeface="ＭＳ Ｐゴシック" pitchFamily="1" charset="-128"/>
                <a:cs typeface="ＭＳ Ｐゴシック" pitchFamily="1" charset="-128"/>
              </a:rPr>
              <a:t>server as not belonging to any known connection. But again, by this time the attack</a:t>
            </a:r>
          </a:p>
          <a:p>
            <a:r>
              <a:rPr lang="en-US" dirty="0" smtClean="0">
                <a:latin typeface="Arial" pitchFamily="1" charset="0"/>
                <a:ea typeface="ＭＳ Ｐゴシック" pitchFamily="1" charset="-128"/>
                <a:cs typeface="ＭＳ Ｐゴシック" pitchFamily="1" charset="-128"/>
              </a:rPr>
              <a:t>has already succeeded in flooding the links to the server.</a:t>
            </a:r>
          </a:p>
          <a:p>
            <a:endParaRPr lang="en-US" dirty="0" smtClean="0">
              <a:latin typeface="Arial" pitchFamily="1" charset="0"/>
              <a:ea typeface="ＭＳ Ｐゴシック" pitchFamily="1" charset="-128"/>
              <a:cs typeface="ＭＳ Ｐゴシック" pitchFamily="1" charset="-128"/>
            </a:endParaRPr>
          </a:p>
          <a:p>
            <a:r>
              <a:rPr lang="en-US" dirty="0" smtClean="0">
                <a:latin typeface="Arial" pitchFamily="1" charset="0"/>
                <a:ea typeface="ＭＳ Ｐゴシック" pitchFamily="1" charset="-128"/>
                <a:cs typeface="ＭＳ Ｐゴシック" pitchFamily="1" charset="-128"/>
              </a:rPr>
              <a:t>All of these flooding attack variants are limited in the total volume of traffic</a:t>
            </a:r>
          </a:p>
          <a:p>
            <a:r>
              <a:rPr lang="en-US" dirty="0" smtClean="0">
                <a:latin typeface="Arial" pitchFamily="1" charset="0"/>
                <a:ea typeface="ＭＳ Ｐゴシック" pitchFamily="1" charset="-128"/>
                <a:cs typeface="ＭＳ Ｐゴシック" pitchFamily="1" charset="-128"/>
              </a:rPr>
              <a:t>that can be generated if just a single system is used to launch the attack. The use</a:t>
            </a:r>
          </a:p>
          <a:p>
            <a:r>
              <a:rPr lang="en-US" dirty="0" smtClean="0">
                <a:latin typeface="Arial" pitchFamily="1" charset="0"/>
                <a:ea typeface="ＭＳ Ｐゴシック" pitchFamily="1" charset="-128"/>
                <a:cs typeface="ＭＳ Ｐゴシック" pitchFamily="1" charset="-128"/>
              </a:rPr>
              <a:t>of a single system also means the attacker is easier to trace. For these reasons, a</a:t>
            </a:r>
          </a:p>
          <a:p>
            <a:r>
              <a:rPr lang="en-US" dirty="0" smtClean="0">
                <a:latin typeface="Arial" pitchFamily="1" charset="0"/>
                <a:ea typeface="ＭＳ Ｐゴシック" pitchFamily="1" charset="-128"/>
                <a:cs typeface="ＭＳ Ｐゴシック" pitchFamily="1" charset="-128"/>
              </a:rPr>
              <a:t>variety of more sophisticated attacks, involving multiple attacking systems, have</a:t>
            </a:r>
          </a:p>
          <a:p>
            <a:r>
              <a:rPr lang="en-US" dirty="0" smtClean="0">
                <a:latin typeface="Arial" pitchFamily="1" charset="0"/>
                <a:ea typeface="ＭＳ Ｐゴシック" pitchFamily="1" charset="-128"/>
                <a:cs typeface="ＭＳ Ｐゴシック" pitchFamily="1" charset="-128"/>
              </a:rPr>
              <a:t>been developed. By using multiple systems, the attacker can significantly scale up</a:t>
            </a:r>
          </a:p>
          <a:p>
            <a:r>
              <a:rPr lang="en-US" dirty="0" smtClean="0">
                <a:latin typeface="Arial" pitchFamily="1" charset="0"/>
                <a:ea typeface="ＭＳ Ｐゴシック" pitchFamily="1" charset="-128"/>
                <a:cs typeface="ＭＳ Ｐゴシック" pitchFamily="1" charset="-128"/>
              </a:rPr>
              <a:t>the volume of traffic that can be generated. Each of these systems need not be particularly</a:t>
            </a:r>
          </a:p>
          <a:p>
            <a:r>
              <a:rPr lang="en-US" dirty="0" smtClean="0">
                <a:latin typeface="Arial" pitchFamily="1" charset="0"/>
                <a:ea typeface="ＭＳ Ｐゴシック" pitchFamily="1" charset="-128"/>
                <a:cs typeface="ＭＳ Ｐゴシック" pitchFamily="1" charset="-128"/>
              </a:rPr>
              <a:t>powerful or on a high-capacity link. But what they don’t have individually,</a:t>
            </a:r>
          </a:p>
          <a:p>
            <a:r>
              <a:rPr lang="en-US" dirty="0" smtClean="0">
                <a:latin typeface="Arial" pitchFamily="1" charset="0"/>
                <a:ea typeface="ＭＳ Ｐゴシック" pitchFamily="1" charset="-128"/>
                <a:cs typeface="ＭＳ Ｐゴシック" pitchFamily="1" charset="-128"/>
              </a:rPr>
              <a:t>they more than compensate for in large numbers. Also, by directing the attack</a:t>
            </a:r>
          </a:p>
          <a:p>
            <a:r>
              <a:rPr lang="en-US" dirty="0" smtClean="0">
                <a:latin typeface="Arial" pitchFamily="1" charset="0"/>
                <a:ea typeface="ＭＳ Ｐゴシック" pitchFamily="1" charset="-128"/>
                <a:cs typeface="ＭＳ Ｐゴシック" pitchFamily="1" charset="-128"/>
              </a:rPr>
              <a:t>through intermediaries, the attacker is further distanced from the target and significantly</a:t>
            </a:r>
          </a:p>
          <a:p>
            <a:r>
              <a:rPr lang="en-US" dirty="0" smtClean="0">
                <a:latin typeface="Arial" pitchFamily="1" charset="0"/>
                <a:ea typeface="ＭＳ Ｐゴシック" pitchFamily="1" charset="-128"/>
                <a:cs typeface="ＭＳ Ｐゴシック" pitchFamily="1" charset="-128"/>
              </a:rPr>
              <a:t>harder to locate and identify. Indirect attack types that utilize multiple</a:t>
            </a:r>
          </a:p>
          <a:p>
            <a:r>
              <a:rPr lang="en-US" dirty="0" smtClean="0">
                <a:latin typeface="Arial" pitchFamily="1" charset="0"/>
                <a:ea typeface="ＭＳ Ｐゴシック" pitchFamily="1" charset="-128"/>
                <a:cs typeface="ＭＳ Ｐゴシック" pitchFamily="1" charset="-128"/>
              </a:rPr>
              <a:t>systems include</a:t>
            </a:r>
          </a:p>
          <a:p>
            <a:endParaRPr lang="en-US" dirty="0" smtClean="0">
              <a:latin typeface="Arial" pitchFamily="1" charset="0"/>
              <a:ea typeface="ＭＳ Ｐゴシック" pitchFamily="1" charset="-128"/>
              <a:cs typeface="ＭＳ Ｐゴシック" pitchFamily="1" charset="-128"/>
            </a:endParaRPr>
          </a:p>
          <a:p>
            <a:r>
              <a:rPr lang="en-US" dirty="0" smtClean="0">
                <a:latin typeface="Arial" pitchFamily="1" charset="0"/>
                <a:ea typeface="ＭＳ Ｐゴシック" pitchFamily="1" charset="-128"/>
                <a:cs typeface="ＭＳ Ｐゴシック" pitchFamily="1" charset="-128"/>
              </a:rPr>
              <a:t>• Distributed denial-of-service attacks</a:t>
            </a:r>
          </a:p>
          <a:p>
            <a:r>
              <a:rPr lang="en-US" dirty="0" smtClean="0">
                <a:latin typeface="Arial" pitchFamily="1" charset="0"/>
                <a:ea typeface="ＭＳ Ｐゴシック" pitchFamily="1" charset="-128"/>
                <a:cs typeface="ＭＳ Ｐゴシック" pitchFamily="1" charset="-128"/>
              </a:rPr>
              <a:t>• Reflector attacks</a:t>
            </a:r>
          </a:p>
          <a:p>
            <a:r>
              <a:rPr lang="en-US" dirty="0" smtClean="0">
                <a:latin typeface="Arial" pitchFamily="1" charset="0"/>
                <a:ea typeface="ＭＳ Ｐゴシック" pitchFamily="1" charset="-128"/>
                <a:cs typeface="ＭＳ Ｐゴシック" pitchFamily="1" charset="-128"/>
              </a:rPr>
              <a:t>• Amplifier attacks</a:t>
            </a:r>
          </a:p>
          <a:p>
            <a:endParaRPr lang="en-US" dirty="0" smtClean="0">
              <a:latin typeface="Arial" pitchFamily="1" charset="0"/>
              <a:ea typeface="ＭＳ Ｐゴシック" pitchFamily="1" charset="-128"/>
              <a:cs typeface="ＭＳ Ｐゴシック" pitchFamily="1" charset="-128"/>
            </a:endParaRPr>
          </a:p>
          <a:p>
            <a:r>
              <a:rPr lang="en-US" dirty="0" smtClean="0">
                <a:latin typeface="Arial" pitchFamily="1" charset="0"/>
                <a:ea typeface="ＭＳ Ｐゴシック" pitchFamily="1" charset="-128"/>
                <a:cs typeface="ＭＳ Ｐゴシック" pitchFamily="1" charset="-128"/>
              </a:rPr>
              <a:t>We consider each of these in turn.</a:t>
            </a:r>
            <a:endParaRPr lang="en-US" dirty="0" smtClean="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39396750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09B586F4-CE90-3A4B-B346-C642CB3D0FE5}" type="slidenum">
              <a:rPr lang="en-AU">
                <a:latin typeface="Arial" pitchFamily="1" charset="0"/>
              </a:rPr>
              <a:pPr/>
              <a:t>67</a:t>
            </a:fld>
            <a:endParaRPr lang="en-AU">
              <a:latin typeface="Arial" pitchFamily="1" charset="0"/>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r>
              <a:rPr lang="en-US" dirty="0" smtClean="0">
                <a:latin typeface="Arial" pitchFamily="1" charset="0"/>
                <a:ea typeface="ＭＳ Ｐゴシック" pitchFamily="1" charset="-128"/>
                <a:cs typeface="ＭＳ Ｐゴシック" pitchFamily="1" charset="-128"/>
              </a:rPr>
              <a:t>Recognizing the limitations of flooding attacks generated by a single system, one</a:t>
            </a:r>
          </a:p>
          <a:p>
            <a:r>
              <a:rPr lang="en-US" dirty="0" smtClean="0">
                <a:latin typeface="Arial" pitchFamily="1" charset="0"/>
                <a:ea typeface="ＭＳ Ｐゴシック" pitchFamily="1" charset="-128"/>
                <a:cs typeface="ＭＳ Ｐゴシック" pitchFamily="1" charset="-128"/>
              </a:rPr>
              <a:t>of the earlier significant developments in </a:t>
            </a:r>
            <a:r>
              <a:rPr lang="en-US" dirty="0" err="1" smtClean="0">
                <a:latin typeface="Arial" pitchFamily="1" charset="0"/>
                <a:ea typeface="ＭＳ Ｐゴシック" pitchFamily="1" charset="-128"/>
                <a:cs typeface="ＭＳ Ｐゴシック" pitchFamily="1" charset="-128"/>
              </a:rPr>
              <a:t>DoS</a:t>
            </a:r>
            <a:r>
              <a:rPr lang="en-US" dirty="0" smtClean="0">
                <a:latin typeface="Arial" pitchFamily="1" charset="0"/>
                <a:ea typeface="ＭＳ Ｐゴシック" pitchFamily="1" charset="-128"/>
                <a:cs typeface="ＭＳ Ｐゴシック" pitchFamily="1" charset="-128"/>
              </a:rPr>
              <a:t> attack tools was the use of multiple</a:t>
            </a:r>
          </a:p>
          <a:p>
            <a:r>
              <a:rPr lang="en-US" dirty="0" smtClean="0">
                <a:latin typeface="Arial" pitchFamily="1" charset="0"/>
                <a:ea typeface="ＭＳ Ｐゴシック" pitchFamily="1" charset="-128"/>
                <a:cs typeface="ＭＳ Ｐゴシック" pitchFamily="1" charset="-128"/>
              </a:rPr>
              <a:t>systems to generate attacks. These systems were typically compromised user workstations</a:t>
            </a:r>
          </a:p>
          <a:p>
            <a:r>
              <a:rPr lang="en-US" dirty="0" smtClean="0">
                <a:latin typeface="Arial" pitchFamily="1" charset="0"/>
                <a:ea typeface="ＭＳ Ｐゴシック" pitchFamily="1" charset="-128"/>
                <a:cs typeface="ＭＳ Ｐゴシック" pitchFamily="1" charset="-128"/>
              </a:rPr>
              <a:t>or PCs. The attacker used some well-known flaw in the operating system or</a:t>
            </a:r>
          </a:p>
          <a:p>
            <a:r>
              <a:rPr lang="en-US" dirty="0" smtClean="0">
                <a:latin typeface="Arial" pitchFamily="1" charset="0"/>
                <a:ea typeface="ＭＳ Ｐゴシック" pitchFamily="1" charset="-128"/>
                <a:cs typeface="ＭＳ Ｐゴシック" pitchFamily="1" charset="-128"/>
              </a:rPr>
              <a:t>in some common application to gain access to these systems and to install his or her</a:t>
            </a:r>
          </a:p>
          <a:p>
            <a:r>
              <a:rPr lang="en-US" dirty="0" smtClean="0">
                <a:latin typeface="Arial" pitchFamily="1" charset="0"/>
                <a:ea typeface="ＭＳ Ｐゴシック" pitchFamily="1" charset="-128"/>
                <a:cs typeface="ＭＳ Ｐゴシック" pitchFamily="1" charset="-128"/>
              </a:rPr>
              <a:t>own programs on it. Such systems are known as zombies. Once suitable backdoor</a:t>
            </a:r>
          </a:p>
          <a:p>
            <a:r>
              <a:rPr lang="en-US" dirty="0" smtClean="0">
                <a:latin typeface="Arial" pitchFamily="1" charset="0"/>
                <a:ea typeface="ＭＳ Ｐゴシック" pitchFamily="1" charset="-128"/>
                <a:cs typeface="ＭＳ Ｐゴシック" pitchFamily="1" charset="-128"/>
              </a:rPr>
              <a:t>programs were installed on these systems, they were entirely under the attacker’s</a:t>
            </a:r>
          </a:p>
          <a:p>
            <a:r>
              <a:rPr lang="en-US" dirty="0" smtClean="0">
                <a:latin typeface="Arial" pitchFamily="1" charset="0"/>
                <a:ea typeface="ＭＳ Ｐゴシック" pitchFamily="1" charset="-128"/>
                <a:cs typeface="ＭＳ Ｐゴシック" pitchFamily="1" charset="-128"/>
              </a:rPr>
              <a:t>control. Large collections of such systems under the control of one attacker can be</a:t>
            </a:r>
          </a:p>
          <a:p>
            <a:r>
              <a:rPr lang="en-US" dirty="0" smtClean="0">
                <a:latin typeface="Arial" pitchFamily="1" charset="0"/>
                <a:ea typeface="ＭＳ Ｐゴシック" pitchFamily="1" charset="-128"/>
                <a:cs typeface="ＭＳ Ｐゴシック" pitchFamily="1" charset="-128"/>
              </a:rPr>
              <a:t>created, collectively forming a </a:t>
            </a:r>
            <a:r>
              <a:rPr lang="en-US" dirty="0" err="1" smtClean="0">
                <a:latin typeface="Arial" pitchFamily="1" charset="0"/>
                <a:ea typeface="ＭＳ Ｐゴシック" pitchFamily="1" charset="-128"/>
                <a:cs typeface="ＭＳ Ｐゴシック" pitchFamily="1" charset="-128"/>
              </a:rPr>
              <a:t>botnet</a:t>
            </a:r>
            <a:r>
              <a:rPr lang="en-US" dirty="0" smtClean="0">
                <a:latin typeface="Arial" pitchFamily="1" charset="0"/>
                <a:ea typeface="ＭＳ Ｐゴシック" pitchFamily="1" charset="-128"/>
                <a:cs typeface="ＭＳ Ｐゴシック" pitchFamily="1" charset="-128"/>
              </a:rPr>
              <a:t>, as we discuss in Chapter 6 . Such networks of</a:t>
            </a:r>
          </a:p>
          <a:p>
            <a:r>
              <a:rPr lang="en-US" dirty="0" smtClean="0">
                <a:latin typeface="Arial" pitchFamily="1" charset="0"/>
                <a:ea typeface="ＭＳ Ｐゴシック" pitchFamily="1" charset="-128"/>
                <a:cs typeface="ＭＳ Ｐゴシック" pitchFamily="1" charset="-128"/>
              </a:rPr>
              <a:t>compromised systems are a favorite tool of attacker, and can be used for a variety</a:t>
            </a:r>
          </a:p>
          <a:p>
            <a:r>
              <a:rPr lang="en-US" dirty="0" smtClean="0">
                <a:latin typeface="Arial" pitchFamily="1" charset="0"/>
                <a:ea typeface="ＭＳ Ｐゴシック" pitchFamily="1" charset="-128"/>
                <a:cs typeface="ＭＳ Ｐゴシック" pitchFamily="1" charset="-128"/>
              </a:rPr>
              <a:t>of purposes, including distributed denial-of-service (</a:t>
            </a:r>
            <a:r>
              <a:rPr lang="en-US" dirty="0" err="1" smtClean="0">
                <a:latin typeface="Arial" pitchFamily="1" charset="0"/>
                <a:ea typeface="ＭＳ Ｐゴシック" pitchFamily="1" charset="-128"/>
                <a:cs typeface="ＭＳ Ｐゴシック" pitchFamily="1" charset="-128"/>
              </a:rPr>
              <a:t>DDoS</a:t>
            </a:r>
            <a:r>
              <a:rPr lang="en-US" dirty="0" smtClean="0">
                <a:latin typeface="Arial" pitchFamily="1" charset="0"/>
                <a:ea typeface="ＭＳ Ｐゴシック" pitchFamily="1" charset="-128"/>
                <a:cs typeface="ＭＳ Ｐゴシック" pitchFamily="1" charset="-128"/>
              </a:rPr>
              <a:t>) attacks. In the example</a:t>
            </a:r>
          </a:p>
          <a:p>
            <a:r>
              <a:rPr lang="en-US" dirty="0" smtClean="0">
                <a:latin typeface="Arial" pitchFamily="1" charset="0"/>
                <a:ea typeface="ＭＳ Ｐゴシック" pitchFamily="1" charset="-128"/>
                <a:cs typeface="ＭＳ Ｐゴシック" pitchFamily="1" charset="-128"/>
              </a:rPr>
              <a:t>network shown in Figure 7.1 , some of the broadband user systems may be compromised</a:t>
            </a:r>
          </a:p>
          <a:p>
            <a:r>
              <a:rPr lang="en-US" dirty="0" smtClean="0">
                <a:latin typeface="Arial" pitchFamily="1" charset="0"/>
                <a:ea typeface="ＭＳ Ｐゴシック" pitchFamily="1" charset="-128"/>
                <a:cs typeface="ＭＳ Ｐゴシック" pitchFamily="1" charset="-128"/>
              </a:rPr>
              <a:t>and used as zombies to attack any of the company or other links shown.</a:t>
            </a:r>
          </a:p>
          <a:p>
            <a:endParaRPr lang="en-US" dirty="0" smtClean="0">
              <a:latin typeface="Arial" pitchFamily="1" charset="0"/>
              <a:ea typeface="ＭＳ Ｐゴシック" pitchFamily="1" charset="-128"/>
              <a:cs typeface="ＭＳ Ｐゴシック" pitchFamily="1" charset="-128"/>
            </a:endParaRPr>
          </a:p>
          <a:p>
            <a:r>
              <a:rPr lang="en-US" dirty="0" smtClean="0">
                <a:latin typeface="Arial" pitchFamily="1" charset="0"/>
                <a:ea typeface="ＭＳ Ｐゴシック" pitchFamily="1" charset="-128"/>
                <a:cs typeface="ＭＳ Ｐゴシック" pitchFamily="1" charset="-128"/>
              </a:rPr>
              <a:t>Many other </a:t>
            </a:r>
            <a:r>
              <a:rPr lang="en-US" dirty="0" err="1" smtClean="0">
                <a:latin typeface="Arial" pitchFamily="1" charset="0"/>
                <a:ea typeface="ＭＳ Ｐゴシック" pitchFamily="1" charset="-128"/>
                <a:cs typeface="ＭＳ Ｐゴシック" pitchFamily="1" charset="-128"/>
              </a:rPr>
              <a:t>DDoS</a:t>
            </a:r>
            <a:r>
              <a:rPr lang="en-US" dirty="0" smtClean="0">
                <a:latin typeface="Arial" pitchFamily="1" charset="0"/>
                <a:ea typeface="ＭＳ Ｐゴシック" pitchFamily="1" charset="-128"/>
                <a:cs typeface="ＭＳ Ｐゴシック" pitchFamily="1" charset="-128"/>
              </a:rPr>
              <a:t> tools have been developed since. Instead of using dedicated</a:t>
            </a:r>
          </a:p>
          <a:p>
            <a:r>
              <a:rPr lang="en-US" dirty="0" smtClean="0">
                <a:latin typeface="Arial" pitchFamily="1" charset="0"/>
                <a:ea typeface="ＭＳ Ｐゴシック" pitchFamily="1" charset="-128"/>
                <a:cs typeface="ＭＳ Ｐゴシック" pitchFamily="1" charset="-128"/>
              </a:rPr>
              <a:t>handler programs, many now use an IRC</a:t>
            </a:r>
            <a:r>
              <a:rPr lang="en-US" baseline="0" dirty="0" smtClean="0">
                <a:latin typeface="Arial" pitchFamily="1" charset="0"/>
                <a:ea typeface="ＭＳ Ｐゴシック" pitchFamily="1" charset="-128"/>
                <a:cs typeface="ＭＳ Ｐゴシック" pitchFamily="1" charset="-128"/>
              </a:rPr>
              <a:t> </a:t>
            </a:r>
            <a:r>
              <a:rPr lang="en-US" dirty="0" smtClean="0">
                <a:latin typeface="Arial" pitchFamily="1" charset="0"/>
                <a:ea typeface="ＭＳ Ｐゴシック" pitchFamily="1" charset="-128"/>
                <a:cs typeface="ＭＳ Ｐゴシック" pitchFamily="1" charset="-128"/>
              </a:rPr>
              <a:t>or similar instant messaging server</a:t>
            </a:r>
          </a:p>
          <a:p>
            <a:r>
              <a:rPr lang="en-US" dirty="0" smtClean="0">
                <a:latin typeface="Arial" pitchFamily="1" charset="0"/>
                <a:ea typeface="ＭＳ Ｐゴシック" pitchFamily="1" charset="-128"/>
                <a:cs typeface="ＭＳ Ｐゴシック" pitchFamily="1" charset="-128"/>
              </a:rPr>
              <a:t>program to manage communications with the agents. Many of these more recent</a:t>
            </a:r>
          </a:p>
          <a:p>
            <a:r>
              <a:rPr lang="en-US" dirty="0" smtClean="0">
                <a:latin typeface="Arial" pitchFamily="1" charset="0"/>
                <a:ea typeface="ＭＳ Ｐゴシック" pitchFamily="1" charset="-128"/>
                <a:cs typeface="ＭＳ Ｐゴシック" pitchFamily="1" charset="-128"/>
              </a:rPr>
              <a:t>tools also use cryptographic mechanisms to authenticate the agents to the handlers,</a:t>
            </a:r>
          </a:p>
          <a:p>
            <a:r>
              <a:rPr lang="en-US" dirty="0" smtClean="0">
                <a:latin typeface="Arial" pitchFamily="1" charset="0"/>
                <a:ea typeface="ＭＳ Ｐゴシック" pitchFamily="1" charset="-128"/>
                <a:cs typeface="ＭＳ Ｐゴシック" pitchFamily="1" charset="-128"/>
              </a:rPr>
              <a:t>in order to hinder analysis of command traffic.</a:t>
            </a:r>
          </a:p>
          <a:p>
            <a:endParaRPr lang="en-US" dirty="0" smtClean="0">
              <a:latin typeface="Arial" pitchFamily="1" charset="0"/>
              <a:ea typeface="ＭＳ Ｐゴシック" pitchFamily="1" charset="-128"/>
              <a:cs typeface="ＭＳ Ｐゴシック" pitchFamily="1" charset="-128"/>
            </a:endParaRPr>
          </a:p>
          <a:p>
            <a:r>
              <a:rPr lang="en-US" dirty="0" smtClean="0">
                <a:latin typeface="Arial" pitchFamily="1" charset="0"/>
                <a:ea typeface="ＭＳ Ｐゴシック" pitchFamily="1" charset="-128"/>
                <a:cs typeface="ＭＳ Ｐゴシック" pitchFamily="1" charset="-128"/>
              </a:rPr>
              <a:t>The best defense against being an unwitting participant in a </a:t>
            </a:r>
            <a:r>
              <a:rPr lang="en-US" dirty="0" err="1" smtClean="0">
                <a:latin typeface="Arial" pitchFamily="1" charset="0"/>
                <a:ea typeface="ＭＳ Ｐゴシック" pitchFamily="1" charset="-128"/>
                <a:cs typeface="ＭＳ Ｐゴシック" pitchFamily="1" charset="-128"/>
              </a:rPr>
              <a:t>DDoS</a:t>
            </a:r>
            <a:r>
              <a:rPr lang="en-US" dirty="0" smtClean="0">
                <a:latin typeface="Arial" pitchFamily="1" charset="0"/>
                <a:ea typeface="ＭＳ Ｐゴシック" pitchFamily="1" charset="-128"/>
                <a:cs typeface="ＭＳ Ｐゴシック" pitchFamily="1" charset="-128"/>
              </a:rPr>
              <a:t> attack is to</a:t>
            </a:r>
          </a:p>
          <a:p>
            <a:r>
              <a:rPr lang="en-US" dirty="0" smtClean="0">
                <a:latin typeface="Arial" pitchFamily="1" charset="0"/>
                <a:ea typeface="ＭＳ Ｐゴシック" pitchFamily="1" charset="-128"/>
                <a:cs typeface="ＭＳ Ｐゴシック" pitchFamily="1" charset="-128"/>
              </a:rPr>
              <a:t>prevent your systems from being compromised. This requires good system security</a:t>
            </a:r>
          </a:p>
          <a:p>
            <a:r>
              <a:rPr lang="en-US" dirty="0" smtClean="0">
                <a:latin typeface="Arial" pitchFamily="1" charset="0"/>
                <a:ea typeface="ＭＳ Ｐゴシック" pitchFamily="1" charset="-128"/>
                <a:cs typeface="ＭＳ Ｐゴシック" pitchFamily="1" charset="-128"/>
              </a:rPr>
              <a:t>practices and keeping the operating systems and applications on such systems current</a:t>
            </a:r>
          </a:p>
          <a:p>
            <a:r>
              <a:rPr lang="en-US" dirty="0" smtClean="0">
                <a:latin typeface="Arial" pitchFamily="1" charset="0"/>
                <a:ea typeface="ＭＳ Ｐゴシック" pitchFamily="1" charset="-128"/>
                <a:cs typeface="ＭＳ Ｐゴシック" pitchFamily="1" charset="-128"/>
              </a:rPr>
              <a:t>and patched.</a:t>
            </a:r>
          </a:p>
          <a:p>
            <a:endParaRPr lang="en-US" dirty="0" smtClean="0">
              <a:latin typeface="Arial" pitchFamily="1" charset="0"/>
              <a:ea typeface="ＭＳ Ｐゴシック" pitchFamily="1" charset="-128"/>
              <a:cs typeface="ＭＳ Ｐゴシック" pitchFamily="1" charset="-128"/>
            </a:endParaRPr>
          </a:p>
          <a:p>
            <a:r>
              <a:rPr lang="en-US" dirty="0" smtClean="0">
                <a:latin typeface="Arial" pitchFamily="1" charset="0"/>
                <a:ea typeface="ＭＳ Ｐゴシック" pitchFamily="1" charset="-128"/>
                <a:cs typeface="ＭＳ Ｐゴシック" pitchFamily="1" charset="-128"/>
              </a:rPr>
              <a:t>For the target of a </a:t>
            </a:r>
            <a:r>
              <a:rPr lang="en-US" dirty="0" err="1" smtClean="0">
                <a:latin typeface="Arial" pitchFamily="1" charset="0"/>
                <a:ea typeface="ＭＳ Ｐゴシック" pitchFamily="1" charset="-128"/>
                <a:cs typeface="ＭＳ Ｐゴシック" pitchFamily="1" charset="-128"/>
              </a:rPr>
              <a:t>DDoS</a:t>
            </a:r>
            <a:r>
              <a:rPr lang="en-US" dirty="0" smtClean="0">
                <a:latin typeface="Arial" pitchFamily="1" charset="0"/>
                <a:ea typeface="ＭＳ Ｐゴシック" pitchFamily="1" charset="-128"/>
                <a:cs typeface="ＭＳ Ｐゴシック" pitchFamily="1" charset="-128"/>
              </a:rPr>
              <a:t> attack, the response is the same as for any flooding</a:t>
            </a:r>
          </a:p>
          <a:p>
            <a:r>
              <a:rPr lang="en-US" dirty="0" smtClean="0">
                <a:latin typeface="Arial" pitchFamily="1" charset="0"/>
                <a:ea typeface="ＭＳ Ｐゴシック" pitchFamily="1" charset="-128"/>
                <a:cs typeface="ＭＳ Ｐゴシック" pitchFamily="1" charset="-128"/>
              </a:rPr>
              <a:t>attack, but with greater volume and complexity. We discuss appropriate defenses</a:t>
            </a:r>
          </a:p>
          <a:p>
            <a:r>
              <a:rPr lang="en-US" dirty="0" smtClean="0">
                <a:latin typeface="Arial" pitchFamily="1" charset="0"/>
                <a:ea typeface="ＭＳ Ｐゴシック" pitchFamily="1" charset="-128"/>
                <a:cs typeface="ＭＳ Ｐゴシック" pitchFamily="1" charset="-128"/>
              </a:rPr>
              <a:t>and responses in Sections 7.5 and 7.6 .</a:t>
            </a:r>
            <a:endParaRPr lang="en-US" dirty="0" smtClean="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73338720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0634896B-19CF-3D4C-9D8B-10795AD910D4}" type="slidenum">
              <a:rPr lang="en-AU">
                <a:latin typeface="Arial" pitchFamily="1" charset="0"/>
              </a:rPr>
              <a:pPr/>
              <a:t>68</a:t>
            </a:fld>
            <a:endParaRPr lang="en-AU">
              <a:latin typeface="Arial" pitchFamily="1"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r>
              <a:rPr lang="en-US" dirty="0" smtClean="0">
                <a:latin typeface="Arial" pitchFamily="1" charset="0"/>
                <a:ea typeface="ＭＳ Ｐゴシック" pitchFamily="1" charset="-128"/>
                <a:cs typeface="ＭＳ Ｐゴシック" pitchFamily="1" charset="-128"/>
              </a:rPr>
              <a:t>While the attacker could command each zombie individually, more generally</a:t>
            </a:r>
          </a:p>
          <a:p>
            <a:r>
              <a:rPr lang="en-US" dirty="0" smtClean="0">
                <a:latin typeface="Arial" pitchFamily="1" charset="0"/>
                <a:ea typeface="ＭＳ Ｐゴシック" pitchFamily="1" charset="-128"/>
                <a:cs typeface="ＭＳ Ｐゴシック" pitchFamily="1" charset="-128"/>
              </a:rPr>
              <a:t>a control hierarchy is used. A small number of systems act as handlers controlling a</a:t>
            </a:r>
          </a:p>
          <a:p>
            <a:r>
              <a:rPr lang="en-US" dirty="0" smtClean="0">
                <a:latin typeface="Arial" pitchFamily="1" charset="0"/>
                <a:ea typeface="ＭＳ Ｐゴシック" pitchFamily="1" charset="-128"/>
                <a:cs typeface="ＭＳ Ｐゴシック" pitchFamily="1" charset="-128"/>
              </a:rPr>
              <a:t>much larger number of agent systems, as shown in Figure 7.4 . There are a number of</a:t>
            </a:r>
          </a:p>
          <a:p>
            <a:r>
              <a:rPr lang="en-US" dirty="0" smtClean="0">
                <a:latin typeface="Arial" pitchFamily="1" charset="0"/>
                <a:ea typeface="ＭＳ Ｐゴシック" pitchFamily="1" charset="-128"/>
                <a:cs typeface="ＭＳ Ｐゴシック" pitchFamily="1" charset="-128"/>
              </a:rPr>
              <a:t>advantages to this arrangement. The attacker can send a single command to a handler,</a:t>
            </a:r>
          </a:p>
          <a:p>
            <a:r>
              <a:rPr lang="en-US" dirty="0" smtClean="0">
                <a:latin typeface="Arial" pitchFamily="1" charset="0"/>
                <a:ea typeface="ＭＳ Ｐゴシック" pitchFamily="1" charset="-128"/>
                <a:cs typeface="ＭＳ Ｐゴシック" pitchFamily="1" charset="-128"/>
              </a:rPr>
              <a:t>which then automatically forwards it to all the agents under its control. Automated</a:t>
            </a:r>
          </a:p>
          <a:p>
            <a:r>
              <a:rPr lang="en-US" dirty="0" smtClean="0">
                <a:latin typeface="Arial" pitchFamily="1" charset="0"/>
                <a:ea typeface="ＭＳ Ｐゴシック" pitchFamily="1" charset="-128"/>
                <a:cs typeface="ＭＳ Ｐゴシック" pitchFamily="1" charset="-128"/>
              </a:rPr>
              <a:t>infection tools can also be used to scan for and compromise suitable zombie systems,</a:t>
            </a:r>
          </a:p>
          <a:p>
            <a:r>
              <a:rPr lang="en-US" dirty="0" smtClean="0">
                <a:latin typeface="Arial" pitchFamily="1" charset="0"/>
                <a:ea typeface="ＭＳ Ｐゴシック" pitchFamily="1" charset="-128"/>
                <a:cs typeface="ＭＳ Ｐゴシック" pitchFamily="1" charset="-128"/>
              </a:rPr>
              <a:t>as we discuss in Chapter 6 . Once the agent software is uploaded to a newly compromised</a:t>
            </a:r>
          </a:p>
          <a:p>
            <a:r>
              <a:rPr lang="en-US" dirty="0" smtClean="0">
                <a:latin typeface="Arial" pitchFamily="1" charset="0"/>
                <a:ea typeface="ＭＳ Ｐゴシック" pitchFamily="1" charset="-128"/>
                <a:cs typeface="ＭＳ Ｐゴシック" pitchFamily="1" charset="-128"/>
              </a:rPr>
              <a:t>system, it can contact one or more handlers to automatically notify them of its</a:t>
            </a:r>
          </a:p>
          <a:p>
            <a:r>
              <a:rPr lang="en-US" dirty="0" smtClean="0">
                <a:latin typeface="Arial" pitchFamily="1" charset="0"/>
                <a:ea typeface="ＭＳ Ｐゴシック" pitchFamily="1" charset="-128"/>
                <a:cs typeface="ＭＳ Ｐゴシック" pitchFamily="1" charset="-128"/>
              </a:rPr>
              <a:t>availability. By this means, the attacker can automatically grow suitable botnets.</a:t>
            </a:r>
          </a:p>
          <a:p>
            <a:endParaRPr lang="en-US" dirty="0" smtClean="0">
              <a:latin typeface="Arial" pitchFamily="1" charset="0"/>
              <a:ea typeface="ＭＳ Ｐゴシック" pitchFamily="1" charset="-128"/>
              <a:cs typeface="ＭＳ Ｐゴシック" pitchFamily="1"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One of the earliest and best-known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DDoS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tools is Tribe Flood Network</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(TFN), written by the hacker known as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Mixter</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 original variant from the 1990s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exploited Sun Solaris systems. It was later rewritten as Tribe Flood Network 2000</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(TFN2K) and could run on UNIX, Solaris, and Windows NT systems. TFN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TFN2K use a version of the two-layer command hierarchy shown in Figure 7.4.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agent was a Trojan program that was copied to and run on compromised, zombie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systems. It was capable of implementing ICMP flood, SYN flood, UDP flood,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ICMP amplification forms of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DoS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attacks. TFN did not spoof source addresses 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attack packets. Rather it relied on a large number of compromised systems,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the layered command structure, to obscure the path back to the attacker.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agent also implemented some other rootkit functions as we describe in Chapter 6.</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handler was simply a command-line program run on some compromised systems.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attacker accessed these systems using any suitable mechanism giving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shell access, and then ran the handler program with the desired options. Each handler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could control a large number of agent systems, identified using a supplied list.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Communications between the handler and its agents was encrypted and could be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intermixed with a number of decoy packets. This hindered attempts to monitor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analyze the control traffic. Both these communications and the attacks themselves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could be sent via randomized TCP, UDP, and ICMP packets. This tool demonstrates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typical capabilities of a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DDoS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 system.</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Many other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DDoS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tools have been developed since. Instead of using dedicated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handler programs, many now use an IRC  or similar instant messaging server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program, or web-based HTTP servers, to manage communications with the agents.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Many of these more recent tools also use cryptographic mechanisms to authenticate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agents to the handlers, in order to hinder analysis of command traffic.</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best defense against being an unwitting participant in a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DDoS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 is 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prevent your systems from being compromised. This requires good system security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practices and keeping the operating systems and applications on such systems current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patched.</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For the target of a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DDoS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 the response is the same as for any flooding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attack, but with greater volume and complexity. We discuss appropriate defenses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responses in Sections 7.5 and 7.6.</a:t>
            </a:r>
            <a:endParaRPr lang="en-US" dirty="0" smtClean="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247651185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85000" lnSpcReduction="10000"/>
          </a:bodyPr>
          <a:lstStyle/>
          <a:p>
            <a:pPr>
              <a:defRPr/>
            </a:pPr>
            <a:r>
              <a:rPr lang="en-US" dirty="0" smtClean="0"/>
              <a:t>Voice over IP (VoIP) telephony is now widely deployed over the Internet. The standard</a:t>
            </a:r>
          </a:p>
          <a:p>
            <a:pPr>
              <a:defRPr/>
            </a:pPr>
            <a:r>
              <a:rPr lang="en-US" dirty="0" smtClean="0"/>
              <a:t>protocol used for call setup in VoIP is the Session Initiation Protocol (SIP).</a:t>
            </a:r>
          </a:p>
          <a:p>
            <a:pPr>
              <a:defRPr/>
            </a:pPr>
            <a:r>
              <a:rPr lang="en-US" dirty="0" smtClean="0"/>
              <a:t>SIP is a text-based protocol with a syntax similar to that of HTTP. There are two</a:t>
            </a:r>
          </a:p>
          <a:p>
            <a:pPr>
              <a:defRPr/>
            </a:pPr>
            <a:r>
              <a:rPr lang="en-US" dirty="0" smtClean="0"/>
              <a:t>different types of SIP messages: requests and responses. Figure 7.5 is a simplified</a:t>
            </a:r>
          </a:p>
          <a:p>
            <a:pPr>
              <a:defRPr/>
            </a:pPr>
            <a:r>
              <a:rPr lang="en-US" dirty="0" smtClean="0"/>
              <a:t>illustration of the operation of the SIP INVITE message, used to establish a media</a:t>
            </a:r>
          </a:p>
          <a:p>
            <a:pPr>
              <a:defRPr/>
            </a:pPr>
            <a:r>
              <a:rPr lang="en-US" dirty="0" smtClean="0"/>
              <a:t>session between user agents. In this case, Alice’s user agent runs on a computer, and</a:t>
            </a:r>
          </a:p>
          <a:p>
            <a:pPr>
              <a:defRPr/>
            </a:pPr>
            <a:r>
              <a:rPr lang="en-US" dirty="0" smtClean="0"/>
              <a:t>Bob’s user agent runs on a cell phone. Alice’s user agent is configured to communicate</a:t>
            </a:r>
          </a:p>
          <a:p>
            <a:pPr>
              <a:defRPr/>
            </a:pPr>
            <a:r>
              <a:rPr lang="en-US" dirty="0" smtClean="0"/>
              <a:t>with a proxy server (the outbound server) in its domain and begins by sending</a:t>
            </a:r>
          </a:p>
          <a:p>
            <a:pPr>
              <a:defRPr/>
            </a:pPr>
            <a:r>
              <a:rPr lang="en-US" dirty="0" smtClean="0"/>
              <a:t>an INVITE SIP request to the proxy server that indicates its desire to invite Bob’s</a:t>
            </a:r>
          </a:p>
          <a:p>
            <a:pPr>
              <a:defRPr/>
            </a:pPr>
            <a:r>
              <a:rPr lang="en-US" dirty="0" smtClean="0"/>
              <a:t>user agent into a session. The proxy server uses a DNS server to get the address</a:t>
            </a:r>
          </a:p>
          <a:p>
            <a:pPr>
              <a:defRPr/>
            </a:pPr>
            <a:r>
              <a:rPr lang="en-US" dirty="0" smtClean="0"/>
              <a:t>of Bob’s proxy server, and then forwards the INVITE request to that server. The</a:t>
            </a:r>
          </a:p>
          <a:p>
            <a:pPr>
              <a:defRPr/>
            </a:pPr>
            <a:r>
              <a:rPr lang="en-US" dirty="0" smtClean="0"/>
              <a:t>server then forwards the request to Bob’s user agent, causing Bob’s phone to ring.</a:t>
            </a:r>
          </a:p>
          <a:p>
            <a:pPr>
              <a:defRPr/>
            </a:pPr>
            <a:endParaRPr lang="en-US" dirty="0" smtClean="0"/>
          </a:p>
          <a:p>
            <a:pPr>
              <a:defRPr/>
            </a:pPr>
            <a:r>
              <a:rPr lang="en-US" altLang="zh-CN" dirty="0" smtClean="0"/>
              <a:t>A SIP flood attack exploits the fact that a single INVITE request triggers considerable</a:t>
            </a:r>
          </a:p>
          <a:p>
            <a:pPr>
              <a:defRPr/>
            </a:pPr>
            <a:r>
              <a:rPr lang="en-US" altLang="zh-CN" dirty="0" smtClean="0"/>
              <a:t>resource consumption. The attacker can flood a SIP proxy with numerous</a:t>
            </a:r>
          </a:p>
          <a:p>
            <a:pPr>
              <a:defRPr/>
            </a:pPr>
            <a:r>
              <a:rPr lang="en-US" altLang="zh-CN" dirty="0" smtClean="0"/>
              <a:t>INVITE requests with spoofed IP addresses, or alternately a </a:t>
            </a:r>
            <a:r>
              <a:rPr lang="en-US" altLang="zh-CN" dirty="0" err="1" smtClean="0"/>
              <a:t>DDoS</a:t>
            </a:r>
            <a:r>
              <a:rPr lang="en-US" altLang="zh-CN" dirty="0" smtClean="0"/>
              <a:t> attack using a</a:t>
            </a:r>
          </a:p>
          <a:p>
            <a:pPr>
              <a:defRPr/>
            </a:pPr>
            <a:r>
              <a:rPr lang="en-US" altLang="zh-CN" dirty="0" smtClean="0"/>
              <a:t>botnet to generate numerous INVITE request. This </a:t>
            </a:r>
            <a:r>
              <a:rPr lang="en-US" dirty="0" smtClean="0"/>
              <a:t>attack puts a load on the SIP</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proxy servers in two ways. First, their server resources are depleted in processing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INVITE requests. Second, their network capacity is consumed. Call receivers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are also victims of this attack. A target system will be flooded with forged VoIP</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calls, making the system unavailable for legitimate incoming calls.</a:t>
            </a:r>
            <a:endParaRPr lang="en-US" dirty="0"/>
          </a:p>
        </p:txBody>
      </p:sp>
      <p:sp>
        <p:nvSpPr>
          <p:cNvPr id="43012" name="Slide Number Placeholder 3"/>
          <p:cNvSpPr>
            <a:spLocks noGrp="1"/>
          </p:cNvSpPr>
          <p:nvPr>
            <p:ph type="sldNum" sz="quarter" idx="5"/>
          </p:nvPr>
        </p:nvSpPr>
        <p:spPr>
          <a:noFill/>
        </p:spPr>
        <p:txBody>
          <a:bodyPr/>
          <a:lstStyle/>
          <a:p>
            <a:fld id="{3213E3C9-DDA6-464D-BB3C-BD4B96EBFF9C}" type="slidenum">
              <a:rPr lang="en-AU" smtClean="0">
                <a:latin typeface="Arial" pitchFamily="1" charset="0"/>
              </a:rPr>
              <a:pPr/>
              <a:t>69</a:t>
            </a:fld>
            <a:endParaRPr lang="en-AU" smtClean="0">
              <a:latin typeface="Arial" pitchFamily="1" charset="0"/>
            </a:endParaRPr>
          </a:p>
        </p:txBody>
      </p:sp>
    </p:spTree>
    <p:extLst>
      <p:ext uri="{BB962C8B-B14F-4D97-AF65-F5344CB8AC3E}">
        <p14:creationId xmlns:p14="http://schemas.microsoft.com/office/powerpoint/2010/main" val="137535987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34CF0AA2-916D-D340-803E-C824F9B0B80B}" type="slidenum">
              <a:rPr lang="en-AU">
                <a:latin typeface="Arial" pitchFamily="1" charset="0"/>
              </a:rPr>
              <a:pPr/>
              <a:t>70</a:t>
            </a:fld>
            <a:endParaRPr lang="en-AU">
              <a:latin typeface="Arial" pitchFamily="1" charset="0"/>
            </a:endParaRPr>
          </a:p>
        </p:txBody>
      </p:sp>
      <p:sp>
        <p:nvSpPr>
          <p:cNvPr id="47107" name="Rectangle 1026"/>
          <p:cNvSpPr>
            <a:spLocks noGrp="1" noRot="1" noChangeAspect="1" noChangeArrowheads="1" noTextEdit="1"/>
          </p:cNvSpPr>
          <p:nvPr>
            <p:ph type="sldImg"/>
          </p:nvPr>
        </p:nvSpPr>
        <p:spPr>
          <a:ln/>
        </p:spPr>
      </p:sp>
      <p:sp>
        <p:nvSpPr>
          <p:cNvPr id="47108" name="Rectangle 1027"/>
          <p:cNvSpPr>
            <a:spLocks noGrp="1" noChangeArrowheads="1"/>
          </p:cNvSpPr>
          <p:nvPr>
            <p:ph type="body" idx="1"/>
          </p:nvPr>
        </p:nvSpPr>
        <p:spPr>
          <a:noFill/>
          <a:ln/>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 contrast to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DDoS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attacks, where the intermediaries are compromised systems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running the attacker’s programs, reflector and amplifier attacks use network systems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functioning normally. The attacker sends a network packet with a spoofed source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address to a service running on some network server. The server responds to this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packet, sending it to the spoofed source address that belongs to the actual attack</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target. If the attacker sends a number of requests to a number of servers, all with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same spoofed source address, the resulting flood of responses can overwhelm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target’s network link. The fact that normal server systems are being used as intermediaries,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that their handling of the packets is entirely conventional, means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these attacks can be easier to deploy and harder to trace back to the actual attacker.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There are two basic variants of this type of attack: the simple reflection attack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amplification attack.</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reflection attack  is a direct implementation of this type of attack. The attacker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sends packets to a known service on the intermediary with a spoofed source address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the actual target system. When the intermediary responds, the response is sent 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target. Effectively this reflects the attack off the intermediary, which is termed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reflector, and is why this is called a reflection attack.</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Ideally the attacker would like to use a service that created a larger response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packet than the original request. This allows the attacker to convert a lower volume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stream of packets from the originating system into a higher volume of packet data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from the intermediary directed at the target. Common UDP services are often used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for this purpose. Originally the echo service was a favored choice, although it does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not create a larger response packet. However, any generally accessible UDP service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could be used for this type of attack. The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chargen</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DNS, SNMP, or ISAKMP6</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services have all been exploited in this manner, in part because they can be made 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generate larger response packets directed at the target.</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intermediary systems are often chosen to be high-capacity network servers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or routers with very good network connections. This means they can generate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high volumes of traffic if necessary, and if not, the attack traffic can be obscured 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normal high volumes of traffic flowing through them. If the attacker spreads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attack over a number of intermediaries in a cyclic manner, then the attack traffic</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flow may well not be easily distinguished from the other traffic flowing from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system. This, combined with the use of spoofed source addresses, greatly increases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difficulty of any attempt to trace the packet flows back to the attacker’s system.</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Another variant of reflection attack uses TCP SYN packets and exploits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normal three-way handshake used to establish a TCP connection. The attacker sends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number of SYN packets with spoofed source addresses to the chosen intermediaries.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 turn the intermediaries respond with a SYN-ACK packet to the spoofed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source address, which is actually the target system. The attacker uses this attack</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with a number of intermediaries. The aim is to generate high enough volumes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packets to flood the link to the target system. The target system will respond with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RST packet for any that get through, but by then the attack has already succeeded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 overwhelming the target’s network link.</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This attack variant is a flooding attack that differs from the SYN spoofing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attack we discussed earlier in this chapter. The goal is to flood the network link</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the target, not to exhaust its network handling resources. Indeed, the attacker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would usually take care to limit the volume of traffic to any particular intermediary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ensure that it is not overwhelmed by, or even notices, this traffic. This is both</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because its continued correct functioning is an essential component of this attack,</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as is limiting the chance of the attacker’s actions being detected. The 2002 attack on</a:t>
            </a:r>
          </a:p>
          <a:p>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GRC.com</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was of this form. It used connection requests to the BGP routing service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on core routers as the primary intermediaries. These generated sufficient response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traffic to completely block normal access to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GRC.com</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However, as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GRC.com</a:t>
            </a:r>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discovered,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once this traffic was blocked, a range of other services, on other intermediaries,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were also being used. GRC noted in its report on this attack that “you</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know you’re in trouble when packet floods are competing to flood you.”</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Any generally accessible TCP service can be used in this type of attack. Given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large number of servers available on the Internet, including many well-known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servers with very high capacity network links, there are many possible intermediaries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that can be used. What makes this attack even more effective is that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individual TCP connection requests are indistinguishable from normal connection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requests directed to the server. It is only if they are running some form of intrusion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detection system that detects the large numbers of failed connection requests from</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one system that this attack might be detected and possibly blocked. If the attacker is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using a number of intermediaries, then it is very likely that even if some detect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block the attack, many others will not, and the attack will still succeed.</a:t>
            </a:r>
            <a:endParaRPr lang="en-US" dirty="0" smtClean="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3244027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eaLnBrk="1" hangingPunct="1">
              <a:defRPr/>
            </a:pPr>
            <a:r>
              <a:rPr lang="en-US" sz="1200" kern="1200" dirty="0" smtClean="0">
                <a:solidFill>
                  <a:schemeClr val="tx1"/>
                </a:solidFill>
                <a:latin typeface="Arial" pitchFamily="-108" charset="0"/>
                <a:ea typeface="ＭＳ Ｐゴシック" pitchFamily="33" charset="-128"/>
                <a:cs typeface="ＭＳ Ｐゴシック" pitchFamily="33" charset="-128"/>
              </a:rPr>
              <a:t>An important element in many computer security services and applications is the</a:t>
            </a:r>
          </a:p>
          <a:p>
            <a:pPr eaLnBrk="1" hangingPunct="1">
              <a:defRPr/>
            </a:pPr>
            <a:r>
              <a:rPr lang="en-US" sz="1200" kern="1200" dirty="0" smtClean="0">
                <a:solidFill>
                  <a:schemeClr val="tx1"/>
                </a:solidFill>
                <a:latin typeface="Arial" pitchFamily="-108" charset="0"/>
                <a:ea typeface="ＭＳ Ｐゴシック" pitchFamily="33" charset="-128"/>
                <a:cs typeface="ＭＳ Ｐゴシック" pitchFamily="33" charset="-128"/>
              </a:rPr>
              <a:t>use of cryptographic algorithms. This chapter provides an overview of the various</a:t>
            </a:r>
          </a:p>
          <a:p>
            <a:pPr eaLnBrk="1" hangingPunct="1">
              <a:defRPr/>
            </a:pPr>
            <a:r>
              <a:rPr lang="en-US" sz="1200" kern="1200" dirty="0" smtClean="0">
                <a:solidFill>
                  <a:schemeClr val="tx1"/>
                </a:solidFill>
                <a:latin typeface="Arial" pitchFamily="-108" charset="0"/>
                <a:ea typeface="ＭＳ Ｐゴシック" pitchFamily="33" charset="-128"/>
                <a:cs typeface="ＭＳ Ｐゴシック" pitchFamily="33" charset="-128"/>
              </a:rPr>
              <a:t>types of algorithms, together with a discussion of their applicability. For each type</a:t>
            </a:r>
          </a:p>
          <a:p>
            <a:pPr eaLnBrk="1" hangingPunct="1">
              <a:defRPr/>
            </a:pPr>
            <a:r>
              <a:rPr lang="en-US" sz="1200" kern="1200" dirty="0" smtClean="0">
                <a:solidFill>
                  <a:schemeClr val="tx1"/>
                </a:solidFill>
                <a:latin typeface="Arial" pitchFamily="-108" charset="0"/>
                <a:ea typeface="ＭＳ Ｐゴシック" pitchFamily="33" charset="-128"/>
                <a:cs typeface="ＭＳ Ｐゴシック" pitchFamily="33" charset="-128"/>
              </a:rPr>
              <a:t>of algorithm, we introduce the most important standardized algorithms in common</a:t>
            </a:r>
          </a:p>
          <a:p>
            <a:pPr eaLnBrk="1" hangingPunct="1">
              <a:defRPr/>
            </a:pPr>
            <a:r>
              <a:rPr lang="en-US" sz="1200" kern="1200" dirty="0" smtClean="0">
                <a:solidFill>
                  <a:schemeClr val="tx1"/>
                </a:solidFill>
                <a:latin typeface="Arial" pitchFamily="-108" charset="0"/>
                <a:ea typeface="ＭＳ Ｐゴシック" pitchFamily="33" charset="-128"/>
                <a:cs typeface="ＭＳ Ｐゴシック" pitchFamily="33" charset="-128"/>
              </a:rPr>
              <a:t>use. For the technical details of the algorithms themselves, see Part Four.</a:t>
            </a:r>
          </a:p>
          <a:p>
            <a:pPr eaLnBrk="1" hangingPunct="1">
              <a:defRPr/>
            </a:pPr>
            <a:endParaRPr lang="en-US" sz="1200" kern="1200" dirty="0" smtClean="0">
              <a:solidFill>
                <a:schemeClr val="tx1"/>
              </a:solidFill>
              <a:latin typeface="Arial" pitchFamily="-108" charset="0"/>
              <a:ea typeface="ＭＳ Ｐゴシック" pitchFamily="33" charset="-128"/>
              <a:cs typeface="ＭＳ Ｐゴシック" pitchFamily="33" charset="-128"/>
            </a:endParaRPr>
          </a:p>
          <a:p>
            <a:pPr eaLnBrk="1" hangingPunct="1">
              <a:defRPr/>
            </a:pPr>
            <a:r>
              <a:rPr lang="en-US" sz="1200" kern="1200" dirty="0" smtClean="0">
                <a:solidFill>
                  <a:schemeClr val="tx1"/>
                </a:solidFill>
                <a:latin typeface="Arial" pitchFamily="-108" charset="0"/>
                <a:ea typeface="ＭＳ Ｐゴシック" pitchFamily="33" charset="-128"/>
                <a:cs typeface="ＭＳ Ｐゴシック" pitchFamily="33" charset="-128"/>
              </a:rPr>
              <a:t>We begin with symmetric encryption, which is used in the widest variety of</a:t>
            </a:r>
          </a:p>
          <a:p>
            <a:pPr eaLnBrk="1" hangingPunct="1">
              <a:defRPr/>
            </a:pPr>
            <a:r>
              <a:rPr lang="en-US" sz="1200" kern="1200" dirty="0" smtClean="0">
                <a:solidFill>
                  <a:schemeClr val="tx1"/>
                </a:solidFill>
                <a:latin typeface="Arial" pitchFamily="-108" charset="0"/>
                <a:ea typeface="ＭＳ Ｐゴシック" pitchFamily="33" charset="-128"/>
                <a:cs typeface="ＭＳ Ｐゴシック" pitchFamily="33" charset="-128"/>
              </a:rPr>
              <a:t>contexts, primarily to provide confidentiality. Next, we examine secure hash functions</a:t>
            </a:r>
          </a:p>
          <a:p>
            <a:pPr eaLnBrk="1" hangingPunct="1">
              <a:defRPr/>
            </a:pPr>
            <a:r>
              <a:rPr lang="en-US" sz="1200" kern="1200" dirty="0" smtClean="0">
                <a:solidFill>
                  <a:schemeClr val="tx1"/>
                </a:solidFill>
                <a:latin typeface="Arial" pitchFamily="-108" charset="0"/>
                <a:ea typeface="ＭＳ Ｐゴシック" pitchFamily="33" charset="-128"/>
                <a:cs typeface="ＭＳ Ｐゴシック" pitchFamily="33" charset="-128"/>
              </a:rPr>
              <a:t>and discuss their use in message authentication. The next section examines</a:t>
            </a:r>
          </a:p>
          <a:p>
            <a:pPr eaLnBrk="1" hangingPunct="1">
              <a:defRPr/>
            </a:pPr>
            <a:r>
              <a:rPr lang="en-US" sz="1200" kern="1200" dirty="0" smtClean="0">
                <a:solidFill>
                  <a:schemeClr val="tx1"/>
                </a:solidFill>
                <a:latin typeface="Arial" pitchFamily="-108" charset="0"/>
                <a:ea typeface="ＭＳ Ｐゴシック" pitchFamily="33" charset="-128"/>
                <a:cs typeface="ＭＳ Ｐゴシック" pitchFamily="33" charset="-128"/>
              </a:rPr>
              <a:t>public-key encryption, also known as asymmetric encryption. We then discuss the</a:t>
            </a:r>
          </a:p>
          <a:p>
            <a:pPr eaLnBrk="1" hangingPunct="1">
              <a:defRPr/>
            </a:pPr>
            <a:r>
              <a:rPr lang="en-US" sz="1200" kern="1200" dirty="0" smtClean="0">
                <a:solidFill>
                  <a:schemeClr val="tx1"/>
                </a:solidFill>
                <a:latin typeface="Arial" pitchFamily="-108" charset="0"/>
                <a:ea typeface="ＭＳ Ｐゴシック" pitchFamily="33" charset="-128"/>
                <a:cs typeface="ＭＳ Ｐゴシック" pitchFamily="33" charset="-128"/>
              </a:rPr>
              <a:t>two most important applications of public-key encryption, namely digital signatures</a:t>
            </a:r>
          </a:p>
          <a:p>
            <a:pPr eaLnBrk="1" hangingPunct="1">
              <a:defRPr/>
            </a:pPr>
            <a:r>
              <a:rPr lang="en-US" sz="1200" kern="1200" dirty="0" smtClean="0">
                <a:solidFill>
                  <a:schemeClr val="tx1"/>
                </a:solidFill>
                <a:latin typeface="Arial" pitchFamily="-108" charset="0"/>
                <a:ea typeface="ＭＳ Ｐゴシック" pitchFamily="33" charset="-128"/>
                <a:cs typeface="ＭＳ Ｐゴシック" pitchFamily="33" charset="-128"/>
              </a:rPr>
              <a:t>and key management. In the case of digital signatures, asymmetric encryption and</a:t>
            </a:r>
          </a:p>
          <a:p>
            <a:pPr eaLnBrk="1" hangingPunct="1">
              <a:defRPr/>
            </a:pPr>
            <a:r>
              <a:rPr lang="en-US" sz="1200" kern="1200" dirty="0" smtClean="0">
                <a:solidFill>
                  <a:schemeClr val="tx1"/>
                </a:solidFill>
                <a:latin typeface="Arial" pitchFamily="-108" charset="0"/>
                <a:ea typeface="ＭＳ Ｐゴシック" pitchFamily="33" charset="-128"/>
                <a:cs typeface="ＭＳ Ｐゴシック" pitchFamily="33" charset="-128"/>
              </a:rPr>
              <a:t>secure hash functions are combined to produce an extremely useful tool.</a:t>
            </a:r>
          </a:p>
          <a:p>
            <a:pPr eaLnBrk="1" hangingPunct="1">
              <a:defRPr/>
            </a:pPr>
            <a:endParaRPr lang="en-US" sz="1200" kern="1200" dirty="0" smtClean="0">
              <a:solidFill>
                <a:schemeClr val="tx1"/>
              </a:solidFill>
              <a:latin typeface="Arial" pitchFamily="-108" charset="0"/>
              <a:ea typeface="ＭＳ Ｐゴシック" pitchFamily="33" charset="-128"/>
              <a:cs typeface="ＭＳ Ｐゴシック" pitchFamily="33" charset="-128"/>
            </a:endParaRPr>
          </a:p>
          <a:p>
            <a:pPr eaLnBrk="1" hangingPunct="1">
              <a:defRPr/>
            </a:pPr>
            <a:r>
              <a:rPr lang="en-US" sz="1200" kern="1200" dirty="0" smtClean="0">
                <a:solidFill>
                  <a:schemeClr val="tx1"/>
                </a:solidFill>
                <a:latin typeface="Arial" pitchFamily="-108" charset="0"/>
                <a:ea typeface="ＭＳ Ｐゴシック" pitchFamily="33" charset="-128"/>
                <a:cs typeface="ＭＳ Ｐゴシック" pitchFamily="33" charset="-128"/>
              </a:rPr>
              <a:t>Finally, in this chapter we provide an example of an application area for cryptographic</a:t>
            </a:r>
          </a:p>
          <a:p>
            <a:pPr eaLnBrk="1" hangingPunct="1">
              <a:defRPr/>
            </a:pPr>
            <a:r>
              <a:rPr lang="en-US" sz="1200" kern="1200" dirty="0" smtClean="0">
                <a:solidFill>
                  <a:schemeClr val="tx1"/>
                </a:solidFill>
                <a:latin typeface="Arial" pitchFamily="-108" charset="0"/>
                <a:ea typeface="ＭＳ Ｐゴシック" pitchFamily="33" charset="-128"/>
                <a:cs typeface="ＭＳ Ｐゴシック" pitchFamily="33" charset="-128"/>
              </a:rPr>
              <a:t>algorithms by looking at the encryption of stored data.</a:t>
            </a:r>
          </a:p>
          <a:p>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solidFill>
                  <a:srgbClr val="000000"/>
                </a:solidFill>
              </a:rPr>
              <a:pPr/>
              <a:t>7</a:t>
            </a:fld>
            <a:endParaRPr lang="en-AU" dirty="0">
              <a:solidFill>
                <a:srgbClr val="000000"/>
              </a:solidFill>
            </a:endParaRPr>
          </a:p>
        </p:txBody>
      </p:sp>
    </p:spTree>
    <p:extLst>
      <p:ext uri="{BB962C8B-B14F-4D97-AF65-F5344CB8AC3E}">
        <p14:creationId xmlns:p14="http://schemas.microsoft.com/office/powerpoint/2010/main" val="14481363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88CC063B-E955-F54D-8C58-187C953DB97B}" type="slidenum">
              <a:rPr lang="en-AU">
                <a:latin typeface="Arial" pitchFamily="1" charset="0"/>
              </a:rPr>
              <a:pPr/>
              <a:t>71</a:t>
            </a:fld>
            <a:endParaRPr lang="en-AU">
              <a:latin typeface="Arial" pitchFamily="1"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 further variation of the reflector attack establishes a self-contained loop</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between the intermediary and the target system. Both systems act as reflectors.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Figure 7.6 shows this type of attack. The upper part of the figure shows normal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Domain Name System operation.7  The DNS client sends a query from its UDP</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port 1792 to the server’s DNS port 53 to obtain the IP address of a domain name.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DNS server sends a UDP response packet including the IP address. The lower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part of the figure shows a reflection attack using DNS. The attacker sends a query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the DNS server with a spoofed IP source address of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j.k.l.m</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this is the IP address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the target. The attacker uses port 7, which is usually associated with echo,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reflector service. The DNS server then sends a response to the victim of the attack,</a:t>
            </a:r>
          </a:p>
          <a:p>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j.k.l.m</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addressed to port 7. If the victim is offering the echo service, it may create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packet that echoes the received data back to the DNS server. This can cause a loop</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between the DNS server and the victim</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if the DNS server responds to the packets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sent by the victim. Most reflector attacks can be prevented through network-based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host-based firewall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rulesets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that reject suspicious combinations of source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destination ports.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While very effective if possible, this type of attack is fairly easy to filter for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because the combinations of service ports used should never occur in normal network</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operation.</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When implementing any of these reflection attacks, the attacker could use just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one system as the original source of packets. This suffices, particularly if a service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is used that generates larger response packets than those originally sent to the intermediary.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Alternatively, multiple systems might be used to generate higher volumes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traffic to be reflected and to further obscure the path back to the attacker. Typically a botnet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would be used in this case.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Another characteristic of reflection attacks is the lack of backscatter traffic.</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 both direct flooding attacks and SYN spoofing attacks, the use of spoofed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source addresses results in response packets being scattered across the Internet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thus detectable. This allows security researchers to estimate the volumes of such</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attacks. In reflection attacks, the spoofed source address directs all the packets at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desired target and any responses to the intermediary. There is no generally visible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side effect of these attacks, making them much harder to quantify. Evidence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them is only available from either the targeted systems and their ISPs or the intermediary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systems. In either case, specific instrumentation and monitoring would be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needed to collect this evidence.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Fundamental to the success of reflection attacks is the ability to create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spoofed-source packets. If filters are in place that block spoofed-source packets, as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described in (RFC 2827), then these attacks are simply not possible. This is the most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basic, fundamental defense against such attacks. This is not the case with either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SYN spoofing or flooding attacks (distributed or not). They can succeed using real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source addresses, with the consequences already noted.</a:t>
            </a:r>
            <a:endParaRPr lang="en-US" dirty="0" smtClean="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60262669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8CEF1CAB-6C86-374B-B001-E68EB7DC73CF}" type="slidenum">
              <a:rPr lang="en-AU">
                <a:latin typeface="Arial" pitchFamily="1" charset="0"/>
              </a:rPr>
              <a:pPr/>
              <a:t>72</a:t>
            </a:fld>
            <a:endParaRPr lang="en-AU">
              <a:latin typeface="Arial" pitchFamily="1"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r>
              <a:rPr lang="en-US" dirty="0" smtClean="0">
                <a:latin typeface="Arial" pitchFamily="1" charset="0"/>
                <a:ea typeface="ＭＳ Ｐゴシック" pitchFamily="1" charset="-128"/>
                <a:cs typeface="ＭＳ Ｐゴシック" pitchFamily="1" charset="-128"/>
              </a:rPr>
              <a:t>Amplification attacks are a variant of reflector attacks and also involve sending a</a:t>
            </a:r>
          </a:p>
          <a:p>
            <a:r>
              <a:rPr lang="en-US" dirty="0" smtClean="0">
                <a:latin typeface="Arial" pitchFamily="1" charset="0"/>
                <a:ea typeface="ＭＳ Ｐゴシック" pitchFamily="1" charset="-128"/>
                <a:cs typeface="ＭＳ Ｐゴシック" pitchFamily="1" charset="-128"/>
              </a:rPr>
              <a:t>packet with a spoofed source address for the target system to intermediaries. They</a:t>
            </a:r>
          </a:p>
          <a:p>
            <a:r>
              <a:rPr lang="en-US" dirty="0" smtClean="0">
                <a:latin typeface="Arial" pitchFamily="1" charset="0"/>
                <a:ea typeface="ＭＳ Ｐゴシック" pitchFamily="1" charset="-128"/>
                <a:cs typeface="ＭＳ Ｐゴシック" pitchFamily="1" charset="-128"/>
              </a:rPr>
              <a:t>differ in generating multiple response packets for each original packet sent. This can</a:t>
            </a:r>
          </a:p>
          <a:p>
            <a:r>
              <a:rPr lang="en-US" dirty="0" smtClean="0">
                <a:latin typeface="Arial" pitchFamily="1" charset="0"/>
                <a:ea typeface="ＭＳ Ｐゴシック" pitchFamily="1" charset="-128"/>
                <a:cs typeface="ＭＳ Ｐゴシック" pitchFamily="1" charset="-128"/>
              </a:rPr>
              <a:t>be achieved by directing the original request to the broadcast address for some network.</a:t>
            </a:r>
          </a:p>
          <a:p>
            <a:r>
              <a:rPr lang="en-US" dirty="0" smtClean="0">
                <a:latin typeface="Arial" pitchFamily="1" charset="0"/>
                <a:ea typeface="ＭＳ Ｐゴシック" pitchFamily="1" charset="-128"/>
                <a:cs typeface="ＭＳ Ｐゴシック" pitchFamily="1" charset="-128"/>
              </a:rPr>
              <a:t>As a result, all hosts on that network can potentially respond to the request,</a:t>
            </a:r>
          </a:p>
          <a:p>
            <a:r>
              <a:rPr lang="en-US" dirty="0" smtClean="0">
                <a:latin typeface="Arial" pitchFamily="1" charset="0"/>
                <a:ea typeface="ＭＳ Ｐゴシック" pitchFamily="1" charset="-128"/>
                <a:cs typeface="ＭＳ Ｐゴシック" pitchFamily="1" charset="-128"/>
              </a:rPr>
              <a:t>generating a flood of responses as shown in Figure 7.7 . It is only necessary to use</a:t>
            </a:r>
          </a:p>
          <a:p>
            <a:r>
              <a:rPr lang="en-US" dirty="0" smtClean="0">
                <a:latin typeface="Arial" pitchFamily="1" charset="0"/>
                <a:ea typeface="ＭＳ Ｐゴシック" pitchFamily="1" charset="-128"/>
                <a:cs typeface="ＭＳ Ｐゴシック" pitchFamily="1" charset="-128"/>
              </a:rPr>
              <a:t>a service handled by large numbers of hosts on the intermediate network. A ping</a:t>
            </a:r>
          </a:p>
          <a:p>
            <a:r>
              <a:rPr lang="en-US" dirty="0" smtClean="0">
                <a:latin typeface="Arial" pitchFamily="1" charset="0"/>
                <a:ea typeface="ＭＳ Ｐゴシック" pitchFamily="1" charset="-128"/>
                <a:cs typeface="ＭＳ Ｐゴシック" pitchFamily="1" charset="-128"/>
              </a:rPr>
              <a:t>flood using ICMP echo request packets was a common choice, since this service</a:t>
            </a:r>
          </a:p>
          <a:p>
            <a:r>
              <a:rPr lang="en-US" dirty="0" smtClean="0">
                <a:latin typeface="Arial" pitchFamily="1" charset="0"/>
                <a:ea typeface="ＭＳ Ｐゴシック" pitchFamily="1" charset="-128"/>
                <a:cs typeface="ＭＳ Ｐゴシック" pitchFamily="1" charset="-128"/>
              </a:rPr>
              <a:t>is a fundamental component of TCP/IP implementations and was often allowed</a:t>
            </a:r>
          </a:p>
          <a:p>
            <a:r>
              <a:rPr lang="en-US" dirty="0" smtClean="0">
                <a:latin typeface="Arial" pitchFamily="1" charset="0"/>
                <a:ea typeface="ＭＳ Ｐゴシック" pitchFamily="1" charset="-128"/>
                <a:cs typeface="ＭＳ Ｐゴシック" pitchFamily="1" charset="-128"/>
              </a:rPr>
              <a:t>into networks. The well-known </a:t>
            </a:r>
            <a:r>
              <a:rPr lang="en-US" i="1" dirty="0" err="1" smtClean="0">
                <a:latin typeface="Arial" pitchFamily="1" charset="0"/>
                <a:ea typeface="ＭＳ Ｐゴシック" pitchFamily="1" charset="-128"/>
                <a:cs typeface="ＭＳ Ｐゴシック" pitchFamily="1" charset="-128"/>
              </a:rPr>
              <a:t>smurf</a:t>
            </a:r>
            <a:r>
              <a:rPr lang="en-US" i="1" dirty="0" smtClean="0">
                <a:latin typeface="Arial" pitchFamily="1" charset="0"/>
                <a:ea typeface="ＭＳ Ｐゴシック" pitchFamily="1" charset="-128"/>
                <a:cs typeface="ＭＳ Ｐゴシック" pitchFamily="1" charset="-128"/>
              </a:rPr>
              <a:t> </a:t>
            </a:r>
            <a:r>
              <a:rPr lang="en-US" i="1" dirty="0" err="1" smtClean="0">
                <a:latin typeface="Arial" pitchFamily="1" charset="0"/>
                <a:ea typeface="ＭＳ Ｐゴシック" pitchFamily="1" charset="-128"/>
                <a:cs typeface="ＭＳ Ｐゴシック" pitchFamily="1" charset="-128"/>
              </a:rPr>
              <a:t>DoS</a:t>
            </a:r>
            <a:r>
              <a:rPr lang="en-US" i="1" dirty="0" smtClean="0">
                <a:latin typeface="Arial" pitchFamily="1" charset="0"/>
                <a:ea typeface="ＭＳ Ｐゴシック" pitchFamily="1" charset="-128"/>
                <a:cs typeface="ＭＳ Ｐゴシック" pitchFamily="1" charset="-128"/>
              </a:rPr>
              <a:t> program used this mechanism and was</a:t>
            </a:r>
          </a:p>
          <a:p>
            <a:r>
              <a:rPr lang="en-US" dirty="0" smtClean="0">
                <a:latin typeface="Arial" pitchFamily="1" charset="0"/>
                <a:ea typeface="ＭＳ Ｐゴシック" pitchFamily="1" charset="-128"/>
                <a:cs typeface="ＭＳ Ｐゴシック" pitchFamily="1" charset="-128"/>
              </a:rPr>
              <a:t>widely popular for some time. Another possibility is to use a suitable UDP service,</a:t>
            </a:r>
          </a:p>
          <a:p>
            <a:r>
              <a:rPr lang="en-US" dirty="0" smtClean="0">
                <a:latin typeface="Arial" pitchFamily="1" charset="0"/>
                <a:ea typeface="ＭＳ Ｐゴシック" pitchFamily="1" charset="-128"/>
                <a:cs typeface="ＭＳ Ｐゴシック" pitchFamily="1" charset="-128"/>
              </a:rPr>
              <a:t>such as the echo service. The </a:t>
            </a:r>
            <a:r>
              <a:rPr lang="en-US" i="1" dirty="0" err="1" smtClean="0">
                <a:latin typeface="Arial" pitchFamily="1" charset="0"/>
                <a:ea typeface="ＭＳ Ｐゴシック" pitchFamily="1" charset="-128"/>
                <a:cs typeface="ＭＳ Ｐゴシック" pitchFamily="1" charset="-128"/>
              </a:rPr>
              <a:t>fraggle</a:t>
            </a:r>
            <a:r>
              <a:rPr lang="en-US" i="1" dirty="0" smtClean="0">
                <a:latin typeface="Arial" pitchFamily="1" charset="0"/>
                <a:ea typeface="ＭＳ Ｐゴシック" pitchFamily="1" charset="-128"/>
                <a:cs typeface="ＭＳ Ｐゴシック" pitchFamily="1" charset="-128"/>
              </a:rPr>
              <a:t> program implemented this variant. Note that</a:t>
            </a:r>
          </a:p>
          <a:p>
            <a:r>
              <a:rPr lang="en-US" dirty="0" smtClean="0">
                <a:latin typeface="Arial" pitchFamily="1" charset="0"/>
                <a:ea typeface="ＭＳ Ｐゴシック" pitchFamily="1" charset="-128"/>
                <a:cs typeface="ＭＳ Ｐゴシック" pitchFamily="1" charset="-128"/>
              </a:rPr>
              <a:t>TCP services cannot be used in this type of attack; because they are connection</a:t>
            </a:r>
          </a:p>
          <a:p>
            <a:r>
              <a:rPr lang="en-US" dirty="0" smtClean="0">
                <a:latin typeface="Arial" pitchFamily="1" charset="0"/>
                <a:ea typeface="ＭＳ Ｐゴシック" pitchFamily="1" charset="-128"/>
                <a:cs typeface="ＭＳ Ｐゴシック" pitchFamily="1" charset="-128"/>
              </a:rPr>
              <a:t>oriented, they cannot be directed at a broadcast address. Broadcasts are inherently</a:t>
            </a:r>
          </a:p>
          <a:p>
            <a:r>
              <a:rPr lang="en-US" dirty="0" smtClean="0">
                <a:latin typeface="Arial" pitchFamily="1" charset="0"/>
                <a:ea typeface="ＭＳ Ｐゴシック" pitchFamily="1" charset="-128"/>
                <a:cs typeface="ＭＳ Ｐゴシック" pitchFamily="1" charset="-128"/>
              </a:rPr>
              <a:t>connectionless.</a:t>
            </a:r>
          </a:p>
          <a:p>
            <a:endParaRPr lang="en-US" dirty="0" smtClean="0">
              <a:latin typeface="Arial" pitchFamily="1" charset="0"/>
              <a:ea typeface="ＭＳ Ｐゴシック" pitchFamily="1" charset="-128"/>
              <a:cs typeface="ＭＳ Ｐゴシック" pitchFamily="1" charset="-128"/>
            </a:endParaRPr>
          </a:p>
          <a:p>
            <a:r>
              <a:rPr lang="en-US" dirty="0" smtClean="0">
                <a:latin typeface="Arial" pitchFamily="1" charset="0"/>
                <a:ea typeface="ＭＳ Ｐゴシック" pitchFamily="1" charset="-128"/>
                <a:cs typeface="ＭＳ Ｐゴシック" pitchFamily="1" charset="-128"/>
              </a:rPr>
              <a:t>The best additional defense against this form of attack is to not allow directed</a:t>
            </a:r>
          </a:p>
          <a:p>
            <a:r>
              <a:rPr lang="en-US" dirty="0" smtClean="0">
                <a:latin typeface="Arial" pitchFamily="1" charset="0"/>
                <a:ea typeface="ＭＳ Ｐゴシック" pitchFamily="1" charset="-128"/>
                <a:cs typeface="ＭＳ Ｐゴシック" pitchFamily="1" charset="-128"/>
              </a:rPr>
              <a:t>broadcasts to be routed into a network from outside. Indeed, this is another longstanding</a:t>
            </a:r>
          </a:p>
          <a:p>
            <a:r>
              <a:rPr lang="en-US" dirty="0" smtClean="0">
                <a:latin typeface="Arial" pitchFamily="1" charset="0"/>
                <a:ea typeface="ＭＳ Ｐゴシック" pitchFamily="1" charset="-128"/>
                <a:cs typeface="ＭＳ Ｐゴシック" pitchFamily="1" charset="-128"/>
              </a:rPr>
              <a:t>security recommendation, unfortunately about as widely implemented as</a:t>
            </a:r>
          </a:p>
          <a:p>
            <a:r>
              <a:rPr lang="en-US" dirty="0" smtClean="0">
                <a:latin typeface="Arial" pitchFamily="1" charset="0"/>
                <a:ea typeface="ＭＳ Ｐゴシック" pitchFamily="1" charset="-128"/>
                <a:cs typeface="ＭＳ Ｐゴシック" pitchFamily="1" charset="-128"/>
              </a:rPr>
              <a:t>that for blocking spoofed source addresses. If these forms of filtering are in place,</a:t>
            </a:r>
          </a:p>
          <a:p>
            <a:r>
              <a:rPr lang="en-US" dirty="0" smtClean="0">
                <a:latin typeface="Arial" pitchFamily="1" charset="0"/>
                <a:ea typeface="ＭＳ Ｐゴシック" pitchFamily="1" charset="-128"/>
                <a:cs typeface="ＭＳ Ｐゴシック" pitchFamily="1" charset="-128"/>
              </a:rPr>
              <a:t>these attacks cannot succeed. Another defense is to limit network services like echo</a:t>
            </a:r>
          </a:p>
          <a:p>
            <a:r>
              <a:rPr lang="en-US" dirty="0" smtClean="0">
                <a:latin typeface="Arial" pitchFamily="1" charset="0"/>
                <a:ea typeface="ＭＳ Ｐゴシック" pitchFamily="1" charset="-128"/>
                <a:cs typeface="ＭＳ Ｐゴシック" pitchFamily="1" charset="-128"/>
              </a:rPr>
              <a:t>and ping from being accessed from outside an organization. This restricts which</a:t>
            </a:r>
          </a:p>
          <a:p>
            <a:r>
              <a:rPr lang="en-US" dirty="0" smtClean="0">
                <a:latin typeface="Arial" pitchFamily="1" charset="0"/>
                <a:ea typeface="ＭＳ Ｐゴシック" pitchFamily="1" charset="-128"/>
                <a:cs typeface="ＭＳ Ｐゴシック" pitchFamily="1" charset="-128"/>
              </a:rPr>
              <a:t>services could be used in these attacks, at a cost in ease of analyzing some legitimate</a:t>
            </a:r>
          </a:p>
          <a:p>
            <a:r>
              <a:rPr lang="en-US" dirty="0" smtClean="0">
                <a:latin typeface="Arial" pitchFamily="1" charset="0"/>
                <a:ea typeface="ＭＳ Ｐゴシック" pitchFamily="1" charset="-128"/>
                <a:cs typeface="ＭＳ Ｐゴシック" pitchFamily="1" charset="-128"/>
              </a:rPr>
              <a:t>network problems.</a:t>
            </a:r>
          </a:p>
          <a:p>
            <a:endParaRPr lang="en-US" dirty="0" smtClean="0">
              <a:latin typeface="Arial" pitchFamily="1" charset="0"/>
              <a:ea typeface="ＭＳ Ｐゴシック" pitchFamily="1" charset="-128"/>
              <a:cs typeface="ＭＳ Ｐゴシック" pitchFamily="1" charset="-128"/>
            </a:endParaRPr>
          </a:p>
          <a:p>
            <a:r>
              <a:rPr lang="en-US" dirty="0" smtClean="0">
                <a:latin typeface="Arial" pitchFamily="1" charset="0"/>
                <a:ea typeface="ＭＳ Ｐゴシック" pitchFamily="1" charset="-128"/>
                <a:cs typeface="ＭＳ Ｐゴシック" pitchFamily="1" charset="-128"/>
              </a:rPr>
              <a:t>Attackers scan the Internet looking for well-connected networks that do allow</a:t>
            </a:r>
          </a:p>
          <a:p>
            <a:r>
              <a:rPr lang="en-US" dirty="0" smtClean="0">
                <a:latin typeface="Arial" pitchFamily="1" charset="0"/>
                <a:ea typeface="ＭＳ Ｐゴシック" pitchFamily="1" charset="-128"/>
                <a:cs typeface="ＭＳ Ｐゴシック" pitchFamily="1" charset="-128"/>
              </a:rPr>
              <a:t>directed broadcasts and that implement suitable services attackers can reflect off.</a:t>
            </a:r>
          </a:p>
          <a:p>
            <a:r>
              <a:rPr lang="en-US" dirty="0" smtClean="0">
                <a:latin typeface="Arial" pitchFamily="1" charset="0"/>
                <a:ea typeface="ＭＳ Ｐゴシック" pitchFamily="1" charset="-128"/>
                <a:cs typeface="ＭＳ Ｐゴシック" pitchFamily="1" charset="-128"/>
              </a:rPr>
              <a:t>These lists are traded and used to implement such attacks.</a:t>
            </a:r>
            <a:endParaRPr lang="en-US" dirty="0" smtClean="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239506125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7A63CE31-1446-D74D-AAD4-67FA58C406FE}" type="slidenum">
              <a:rPr lang="en-AU">
                <a:latin typeface="Arial" pitchFamily="1" charset="0"/>
              </a:rPr>
              <a:pPr/>
              <a:t>73</a:t>
            </a:fld>
            <a:endParaRPr lang="en-AU">
              <a:latin typeface="Arial" pitchFamily="1"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r>
              <a:rPr lang="en-US" dirty="0" smtClean="0">
                <a:latin typeface="Arial" pitchFamily="1" charset="0"/>
                <a:ea typeface="ＭＳ Ｐゴシック" pitchFamily="1" charset="-128"/>
                <a:cs typeface="ＭＳ Ｐゴシック" pitchFamily="1" charset="-128"/>
              </a:rPr>
              <a:t>In addition to the DNS reflection attack discussed previously, a further variant of an</a:t>
            </a:r>
          </a:p>
          <a:p>
            <a:r>
              <a:rPr lang="en-US" dirty="0" smtClean="0">
                <a:latin typeface="Arial" pitchFamily="1" charset="0"/>
                <a:ea typeface="ＭＳ Ｐゴシック" pitchFamily="1" charset="-128"/>
                <a:cs typeface="ＭＳ Ｐゴシック" pitchFamily="1" charset="-128"/>
              </a:rPr>
              <a:t>amplification attack uses packets directed at a legitimate DNS server as the intermediary</a:t>
            </a:r>
          </a:p>
          <a:p>
            <a:r>
              <a:rPr lang="en-US" dirty="0" smtClean="0">
                <a:latin typeface="Arial" pitchFamily="1" charset="0"/>
                <a:ea typeface="ＭＳ Ｐゴシック" pitchFamily="1" charset="-128"/>
                <a:cs typeface="ＭＳ Ｐゴシック" pitchFamily="1" charset="-128"/>
              </a:rPr>
              <a:t>system. Attackers gain attack amplification by exploiting the behavior of the</a:t>
            </a:r>
          </a:p>
          <a:p>
            <a:r>
              <a:rPr lang="en-US" dirty="0" smtClean="0">
                <a:latin typeface="Arial" pitchFamily="1" charset="0"/>
                <a:ea typeface="ＭＳ Ｐゴシック" pitchFamily="1" charset="-128"/>
                <a:cs typeface="ＭＳ Ｐゴシック" pitchFamily="1" charset="-128"/>
              </a:rPr>
              <a:t>DNS protocol to convert a small request into a much larger response. This contrasts</a:t>
            </a:r>
          </a:p>
          <a:p>
            <a:r>
              <a:rPr lang="en-US" dirty="0" smtClean="0">
                <a:latin typeface="Arial" pitchFamily="1" charset="0"/>
                <a:ea typeface="ＭＳ Ｐゴシック" pitchFamily="1" charset="-128"/>
                <a:cs typeface="ＭＳ Ｐゴシック" pitchFamily="1" charset="-128"/>
              </a:rPr>
              <a:t>with the original amplifier attacks, which use responses from multiple systems to a</a:t>
            </a:r>
          </a:p>
          <a:p>
            <a:r>
              <a:rPr lang="en-US" dirty="0" smtClean="0">
                <a:latin typeface="Arial" pitchFamily="1" charset="0"/>
                <a:ea typeface="ＭＳ Ｐゴシック" pitchFamily="1" charset="-128"/>
                <a:cs typeface="ＭＳ Ｐゴシック" pitchFamily="1" charset="-128"/>
              </a:rPr>
              <a:t>single request to gain amplification. Using the classic DNS protocol, a 60-byte UDP</a:t>
            </a:r>
          </a:p>
          <a:p>
            <a:r>
              <a:rPr lang="en-US" dirty="0" smtClean="0">
                <a:latin typeface="Arial" pitchFamily="1" charset="0"/>
                <a:ea typeface="ＭＳ Ｐゴシック" pitchFamily="1" charset="-128"/>
                <a:cs typeface="ＭＳ Ｐゴシック" pitchFamily="1" charset="-128"/>
              </a:rPr>
              <a:t>request packet can easily result in a 512-byte UDP response, the maximum traditionally</a:t>
            </a:r>
          </a:p>
          <a:p>
            <a:r>
              <a:rPr lang="en-US" dirty="0" smtClean="0">
                <a:latin typeface="Arial" pitchFamily="1" charset="0"/>
                <a:ea typeface="ＭＳ Ｐゴシック" pitchFamily="1" charset="-128"/>
                <a:cs typeface="ＭＳ Ｐゴシック" pitchFamily="1" charset="-128"/>
              </a:rPr>
              <a:t>allowed. All that is needed is a name server with DNS records large enough for</a:t>
            </a:r>
          </a:p>
          <a:p>
            <a:r>
              <a:rPr lang="en-US" dirty="0" smtClean="0">
                <a:latin typeface="Arial" pitchFamily="1" charset="0"/>
                <a:ea typeface="ＭＳ Ｐゴシック" pitchFamily="1" charset="-128"/>
                <a:cs typeface="ＭＳ Ｐゴシック" pitchFamily="1" charset="-128"/>
              </a:rPr>
              <a:t>this to occur.</a:t>
            </a:r>
          </a:p>
          <a:p>
            <a:endParaRPr lang="en-US" dirty="0" smtClean="0">
              <a:latin typeface="Arial" pitchFamily="1" charset="0"/>
              <a:ea typeface="ＭＳ Ｐゴシック" pitchFamily="1" charset="-128"/>
              <a:cs typeface="ＭＳ Ｐゴシック" pitchFamily="1" charset="-128"/>
            </a:endParaRPr>
          </a:p>
          <a:p>
            <a:r>
              <a:rPr lang="en-US" dirty="0" smtClean="0">
                <a:latin typeface="Arial" pitchFamily="1" charset="0"/>
                <a:ea typeface="ＭＳ Ｐゴシック" pitchFamily="1" charset="-128"/>
                <a:cs typeface="ＭＳ Ｐゴシック" pitchFamily="1" charset="-128"/>
              </a:rPr>
              <a:t>These attacks have been seen for several years. More recently, the DNS</a:t>
            </a:r>
          </a:p>
          <a:p>
            <a:r>
              <a:rPr lang="en-US" dirty="0" smtClean="0">
                <a:latin typeface="Arial" pitchFamily="1" charset="0"/>
                <a:ea typeface="ＭＳ Ｐゴシック" pitchFamily="1" charset="-128"/>
                <a:cs typeface="ＭＳ Ｐゴシック" pitchFamily="1" charset="-128"/>
              </a:rPr>
              <a:t>protocol has been extended to allow much larger responses of over 4000 bytes to</a:t>
            </a:r>
          </a:p>
          <a:p>
            <a:r>
              <a:rPr lang="en-US" dirty="0" smtClean="0">
                <a:latin typeface="Arial" pitchFamily="1" charset="0"/>
                <a:ea typeface="ＭＳ Ｐゴシック" pitchFamily="1" charset="-128"/>
                <a:cs typeface="ＭＳ Ｐゴシック" pitchFamily="1" charset="-128"/>
              </a:rPr>
              <a:t>support extended DNS features such as IPv6, security, and others. By targeting</a:t>
            </a:r>
          </a:p>
          <a:p>
            <a:r>
              <a:rPr lang="en-US" dirty="0" smtClean="0">
                <a:latin typeface="Arial" pitchFamily="1" charset="0"/>
                <a:ea typeface="ＭＳ Ｐゴシック" pitchFamily="1" charset="-128"/>
                <a:cs typeface="ＭＳ Ｐゴシック" pitchFamily="1" charset="-128"/>
              </a:rPr>
              <a:t>servers that support the extended DNS protocol, significantly greater amplification</a:t>
            </a:r>
          </a:p>
          <a:p>
            <a:r>
              <a:rPr lang="en-US" dirty="0" smtClean="0">
                <a:latin typeface="Arial" pitchFamily="1" charset="0"/>
                <a:ea typeface="ＭＳ Ｐゴシック" pitchFamily="1" charset="-128"/>
                <a:cs typeface="ＭＳ Ｐゴシック" pitchFamily="1" charset="-128"/>
              </a:rPr>
              <a:t>can be achieved than with the classic DNS protocol.</a:t>
            </a:r>
          </a:p>
          <a:p>
            <a:endParaRPr lang="en-US" dirty="0" smtClean="0">
              <a:latin typeface="Arial" pitchFamily="1" charset="0"/>
              <a:ea typeface="ＭＳ Ｐゴシック" pitchFamily="1" charset="-128"/>
              <a:cs typeface="ＭＳ Ｐゴシック" pitchFamily="1" charset="-128"/>
            </a:endParaRPr>
          </a:p>
          <a:p>
            <a:r>
              <a:rPr lang="en-US" dirty="0" smtClean="0">
                <a:latin typeface="Arial" pitchFamily="1" charset="0"/>
                <a:ea typeface="ＭＳ Ｐゴシック" pitchFamily="1" charset="-128"/>
                <a:cs typeface="ＭＳ Ｐゴシック" pitchFamily="1" charset="-128"/>
              </a:rPr>
              <a:t>In this attack, a selection of suitable DNS servers with good network connections</a:t>
            </a:r>
          </a:p>
          <a:p>
            <a:r>
              <a:rPr lang="en-US" dirty="0" smtClean="0">
                <a:latin typeface="Arial" pitchFamily="1" charset="0"/>
                <a:ea typeface="ＭＳ Ｐゴシック" pitchFamily="1" charset="-128"/>
                <a:cs typeface="ＭＳ Ｐゴシック" pitchFamily="1" charset="-128"/>
              </a:rPr>
              <a:t>are chosen. The attacker creates a series of DNS requests containing</a:t>
            </a:r>
          </a:p>
          <a:p>
            <a:r>
              <a:rPr lang="en-US" dirty="0" smtClean="0">
                <a:latin typeface="Arial" pitchFamily="1" charset="0"/>
                <a:ea typeface="ＭＳ Ｐゴシック" pitchFamily="1" charset="-128"/>
                <a:cs typeface="ＭＳ Ｐゴシック" pitchFamily="1" charset="-128"/>
              </a:rPr>
              <a:t>the spoofed source address of the target system. These are directed at a number</a:t>
            </a:r>
          </a:p>
          <a:p>
            <a:r>
              <a:rPr lang="en-US" dirty="0" smtClean="0">
                <a:latin typeface="Arial" pitchFamily="1" charset="0"/>
                <a:ea typeface="ＭＳ Ｐゴシック" pitchFamily="1" charset="-128"/>
                <a:cs typeface="ＭＳ Ｐゴシック" pitchFamily="1" charset="-128"/>
              </a:rPr>
              <a:t>of the selected name servers. The servers respond to these requests, sending the</a:t>
            </a:r>
          </a:p>
          <a:p>
            <a:r>
              <a:rPr lang="en-US" dirty="0" smtClean="0">
                <a:latin typeface="Arial" pitchFamily="1" charset="0"/>
                <a:ea typeface="ＭＳ Ｐゴシック" pitchFamily="1" charset="-128"/>
                <a:cs typeface="ＭＳ Ｐゴシック" pitchFamily="1" charset="-128"/>
              </a:rPr>
              <a:t>replies to the spoofed source, which appears to them to be the legitimate requesting</a:t>
            </a:r>
          </a:p>
          <a:p>
            <a:r>
              <a:rPr lang="en-US" dirty="0" smtClean="0">
                <a:latin typeface="Arial" pitchFamily="1" charset="0"/>
                <a:ea typeface="ＭＳ Ｐゴシック" pitchFamily="1" charset="-128"/>
                <a:cs typeface="ＭＳ Ｐゴシック" pitchFamily="1" charset="-128"/>
              </a:rPr>
              <a:t>system. The target is then flooded with their responses. Because of the amplification</a:t>
            </a:r>
          </a:p>
          <a:p>
            <a:r>
              <a:rPr lang="en-US" dirty="0" smtClean="0">
                <a:latin typeface="Arial" pitchFamily="1" charset="0"/>
                <a:ea typeface="ＭＳ Ｐゴシック" pitchFamily="1" charset="-128"/>
                <a:cs typeface="ＭＳ Ｐゴシック" pitchFamily="1" charset="-128"/>
              </a:rPr>
              <a:t>achieved, the attacker need only generate a moderate flow of packets to</a:t>
            </a:r>
          </a:p>
          <a:p>
            <a:r>
              <a:rPr lang="en-US" dirty="0" smtClean="0">
                <a:latin typeface="Arial" pitchFamily="1" charset="0"/>
                <a:ea typeface="ＭＳ Ｐゴシック" pitchFamily="1" charset="-128"/>
                <a:cs typeface="ＭＳ Ｐゴシック" pitchFamily="1" charset="-128"/>
              </a:rPr>
              <a:t>cause a larger, amplified flow to flood and overflow the link to the target system.</a:t>
            </a:r>
          </a:p>
          <a:p>
            <a:r>
              <a:rPr lang="en-US" dirty="0" smtClean="0">
                <a:latin typeface="Arial" pitchFamily="1" charset="0"/>
                <a:ea typeface="ＭＳ Ｐゴシック" pitchFamily="1" charset="-128"/>
                <a:cs typeface="ＭＳ Ｐゴシック" pitchFamily="1" charset="-128"/>
              </a:rPr>
              <a:t>Intermediate systems will also experience significant loads. By using a number of</a:t>
            </a:r>
          </a:p>
          <a:p>
            <a:r>
              <a:rPr lang="en-US" dirty="0" smtClean="0">
                <a:latin typeface="Arial" pitchFamily="1" charset="0"/>
                <a:ea typeface="ＭＳ Ｐゴシック" pitchFamily="1" charset="-128"/>
                <a:cs typeface="ＭＳ Ｐゴシック" pitchFamily="1" charset="-128"/>
              </a:rPr>
              <a:t>high-capacity, well-connected systems, the attacker can ensure that intermediate</a:t>
            </a:r>
          </a:p>
          <a:p>
            <a:r>
              <a:rPr lang="en-US" dirty="0" smtClean="0">
                <a:latin typeface="Arial" pitchFamily="1" charset="0"/>
                <a:ea typeface="ＭＳ Ｐゴシック" pitchFamily="1" charset="-128"/>
                <a:cs typeface="ＭＳ Ｐゴシック" pitchFamily="1" charset="-128"/>
              </a:rPr>
              <a:t>systems are not overloaded, allowing the attack to proceed.</a:t>
            </a:r>
          </a:p>
          <a:p>
            <a:endParaRPr lang="en-US" dirty="0" smtClean="0">
              <a:latin typeface="Arial" pitchFamily="1" charset="0"/>
              <a:ea typeface="ＭＳ Ｐゴシック" pitchFamily="1" charset="-128"/>
              <a:cs typeface="ＭＳ Ｐゴシック" pitchFamily="1" charset="-128"/>
            </a:endParaRPr>
          </a:p>
          <a:p>
            <a:r>
              <a:rPr lang="en-US" dirty="0" smtClean="0">
                <a:latin typeface="Arial" pitchFamily="1" charset="0"/>
                <a:ea typeface="ＭＳ Ｐゴシック" pitchFamily="1" charset="-128"/>
                <a:cs typeface="ＭＳ Ｐゴシック" pitchFamily="1" charset="-128"/>
              </a:rPr>
              <a:t>A further variant of this attack exploits recursive DNS name servers. This is</a:t>
            </a:r>
          </a:p>
          <a:p>
            <a:r>
              <a:rPr lang="en-US" dirty="0" smtClean="0">
                <a:latin typeface="Arial" pitchFamily="1" charset="0"/>
                <a:ea typeface="ＭＳ Ｐゴシック" pitchFamily="1" charset="-128"/>
                <a:cs typeface="ＭＳ Ｐゴシック" pitchFamily="1" charset="-128"/>
              </a:rPr>
              <a:t>a basic feature of the DNS protocol that permits a DNS name server to query a</a:t>
            </a:r>
          </a:p>
          <a:p>
            <a:r>
              <a:rPr lang="en-US" dirty="0" smtClean="0">
                <a:latin typeface="Arial" pitchFamily="1" charset="0"/>
                <a:ea typeface="ＭＳ Ｐゴシック" pitchFamily="1" charset="-128"/>
                <a:cs typeface="ＭＳ Ｐゴシック" pitchFamily="1" charset="-128"/>
              </a:rPr>
              <a:t>number of other servers to resolve a query for its clients. The intention was that this</a:t>
            </a:r>
          </a:p>
          <a:p>
            <a:r>
              <a:rPr lang="en-US" dirty="0" smtClean="0">
                <a:latin typeface="Arial" pitchFamily="1" charset="0"/>
                <a:ea typeface="ＭＳ Ｐゴシック" pitchFamily="1" charset="-128"/>
                <a:cs typeface="ＭＳ Ｐゴシック" pitchFamily="1" charset="-128"/>
              </a:rPr>
              <a:t>feature is used to support local clients only. However, many DNS systems support</a:t>
            </a:r>
          </a:p>
          <a:p>
            <a:r>
              <a:rPr lang="en-US" dirty="0" smtClean="0">
                <a:latin typeface="Arial" pitchFamily="1" charset="0"/>
                <a:ea typeface="ＭＳ Ｐゴシック" pitchFamily="1" charset="-128"/>
                <a:cs typeface="ＭＳ Ｐゴシック" pitchFamily="1" charset="-128"/>
              </a:rPr>
              <a:t>recursion by default for any requests. They are known as open recursive DNS servers.</a:t>
            </a:r>
          </a:p>
          <a:p>
            <a:r>
              <a:rPr lang="en-US" dirty="0" smtClean="0">
                <a:latin typeface="Arial" pitchFamily="1" charset="0"/>
                <a:ea typeface="ＭＳ Ｐゴシック" pitchFamily="1" charset="-128"/>
                <a:cs typeface="ＭＳ Ｐゴシック" pitchFamily="1" charset="-128"/>
              </a:rPr>
              <a:t>Attackers may exploit such servers for a number of DNS-based attacks, including</a:t>
            </a:r>
          </a:p>
          <a:p>
            <a:r>
              <a:rPr lang="en-US" dirty="0" smtClean="0">
                <a:latin typeface="Arial" pitchFamily="1" charset="0"/>
                <a:ea typeface="ＭＳ Ｐゴシック" pitchFamily="1" charset="-128"/>
                <a:cs typeface="ＭＳ Ｐゴシック" pitchFamily="1" charset="-128"/>
              </a:rPr>
              <a:t>the DNS amplification </a:t>
            </a:r>
            <a:r>
              <a:rPr lang="en-US" dirty="0" err="1" smtClean="0">
                <a:latin typeface="Arial" pitchFamily="1" charset="0"/>
                <a:ea typeface="ＭＳ Ｐゴシック" pitchFamily="1" charset="-128"/>
                <a:cs typeface="ＭＳ Ｐゴシック" pitchFamily="1" charset="-128"/>
              </a:rPr>
              <a:t>DoS</a:t>
            </a:r>
            <a:r>
              <a:rPr lang="en-US" dirty="0" smtClean="0">
                <a:latin typeface="Arial" pitchFamily="1" charset="0"/>
                <a:ea typeface="ＭＳ Ｐゴシック" pitchFamily="1" charset="-128"/>
                <a:cs typeface="ＭＳ Ｐゴシック" pitchFamily="1" charset="-128"/>
              </a:rPr>
              <a:t> attack. In this variant, the attacker targets a number</a:t>
            </a:r>
          </a:p>
          <a:p>
            <a:r>
              <a:rPr lang="en-US" dirty="0" smtClean="0">
                <a:latin typeface="Arial" pitchFamily="1" charset="0"/>
                <a:ea typeface="ＭＳ Ｐゴシック" pitchFamily="1" charset="-128"/>
                <a:cs typeface="ＭＳ Ｐゴシック" pitchFamily="1" charset="-128"/>
              </a:rPr>
              <a:t>of open recursive DNS servers. The name information being used for the attack</a:t>
            </a:r>
          </a:p>
          <a:p>
            <a:r>
              <a:rPr lang="en-US" dirty="0" smtClean="0">
                <a:latin typeface="Arial" pitchFamily="1" charset="0"/>
                <a:ea typeface="ＭＳ Ｐゴシック" pitchFamily="1" charset="-128"/>
                <a:cs typeface="ＭＳ Ｐゴシック" pitchFamily="1" charset="-128"/>
              </a:rPr>
              <a:t>need not reside on these servers, but can be sourced from anywhere on the Internet.</a:t>
            </a:r>
          </a:p>
          <a:p>
            <a:r>
              <a:rPr lang="en-US" dirty="0" smtClean="0">
                <a:latin typeface="Arial" pitchFamily="1" charset="0"/>
                <a:ea typeface="ＭＳ Ｐゴシック" pitchFamily="1" charset="-128"/>
                <a:cs typeface="ＭＳ Ｐゴシック" pitchFamily="1" charset="-128"/>
              </a:rPr>
              <a:t>The results are directed at the desired target using spoofed source addresses.</a:t>
            </a:r>
          </a:p>
          <a:p>
            <a:endParaRPr lang="en-US" dirty="0" smtClean="0">
              <a:latin typeface="Arial" pitchFamily="1" charset="0"/>
              <a:ea typeface="ＭＳ Ｐゴシック" pitchFamily="1" charset="-128"/>
              <a:cs typeface="ＭＳ Ｐゴシック" pitchFamily="1"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Like all the reflection-based attacks, the basic defense against these is 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prevent the use of spoofed source addresses. Appropriate configuration of DNS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servers, in particular limiting recursive responses to internal client systems only, as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described in RFC 5358, can restrict some variants of this attack.</a:t>
            </a:r>
            <a:endParaRPr lang="en-US" dirty="0" smtClean="0">
              <a:latin typeface="Arial"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414063207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1D6A4A4-889B-2141-87D8-037A9ABFAF66}" type="slidenum">
              <a:rPr lang="en-AU">
                <a:latin typeface="Arial" pitchFamily="1" charset="0"/>
              </a:rPr>
              <a:pPr/>
              <a:t>74</a:t>
            </a:fld>
            <a:endParaRPr lang="en-AU">
              <a:latin typeface="Arial" pitchFamily="1" charset="0"/>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r>
              <a:rPr lang="en-US" b="0" dirty="0" smtClean="0">
                <a:latin typeface="Arial" pitchFamily="1" charset="0"/>
                <a:ea typeface="ＭＳ Ｐゴシック" pitchFamily="1" charset="-128"/>
                <a:cs typeface="ＭＳ Ｐゴシック" pitchFamily="1" charset="-128"/>
              </a:rPr>
              <a:t>There are a number of steps that can be taken both to limit the consequences of</a:t>
            </a:r>
          </a:p>
          <a:p>
            <a:r>
              <a:rPr lang="en-US" b="0" dirty="0" smtClean="0">
                <a:latin typeface="Arial" pitchFamily="1" charset="0"/>
                <a:ea typeface="ＭＳ Ｐゴシック" pitchFamily="1" charset="-128"/>
                <a:cs typeface="ＭＳ Ｐゴシック" pitchFamily="1" charset="-128"/>
              </a:rPr>
              <a:t>being the target of a </a:t>
            </a:r>
            <a:r>
              <a:rPr lang="en-US" b="0" dirty="0" err="1" smtClean="0">
                <a:latin typeface="Arial" pitchFamily="1" charset="0"/>
                <a:ea typeface="ＭＳ Ｐゴシック" pitchFamily="1" charset="-128"/>
                <a:cs typeface="ＭＳ Ｐゴシック" pitchFamily="1" charset="-128"/>
              </a:rPr>
              <a:t>DoS</a:t>
            </a:r>
            <a:r>
              <a:rPr lang="en-US" b="0" dirty="0" smtClean="0">
                <a:latin typeface="Arial" pitchFamily="1" charset="0"/>
                <a:ea typeface="ＭＳ Ｐゴシック" pitchFamily="1" charset="-128"/>
                <a:cs typeface="ＭＳ Ｐゴシック" pitchFamily="1" charset="-128"/>
              </a:rPr>
              <a:t> attack and to limit the chance of your systems being compromised</a:t>
            </a:r>
          </a:p>
          <a:p>
            <a:r>
              <a:rPr lang="en-US" b="0" dirty="0" smtClean="0">
                <a:latin typeface="Arial" pitchFamily="1" charset="0"/>
                <a:ea typeface="ＭＳ Ｐゴシック" pitchFamily="1" charset="-128"/>
                <a:cs typeface="ＭＳ Ｐゴシック" pitchFamily="1" charset="-128"/>
              </a:rPr>
              <a:t>and then used to launch </a:t>
            </a:r>
            <a:r>
              <a:rPr lang="en-US" b="0" dirty="0" err="1" smtClean="0">
                <a:latin typeface="Arial" pitchFamily="1" charset="0"/>
                <a:ea typeface="ＭＳ Ｐゴシック" pitchFamily="1" charset="-128"/>
                <a:cs typeface="ＭＳ Ｐゴシック" pitchFamily="1" charset="-128"/>
              </a:rPr>
              <a:t>DoS</a:t>
            </a:r>
            <a:r>
              <a:rPr lang="en-US" b="0" dirty="0" smtClean="0">
                <a:latin typeface="Arial" pitchFamily="1" charset="0"/>
                <a:ea typeface="ＭＳ Ｐゴシック" pitchFamily="1" charset="-128"/>
                <a:cs typeface="ＭＳ Ｐゴシック" pitchFamily="1" charset="-128"/>
              </a:rPr>
              <a:t> attacks. It is important to recognize that</a:t>
            </a:r>
          </a:p>
          <a:p>
            <a:r>
              <a:rPr lang="en-US" b="0" dirty="0" smtClean="0">
                <a:latin typeface="Arial" pitchFamily="1" charset="0"/>
                <a:ea typeface="ＭＳ Ｐゴシック" pitchFamily="1" charset="-128"/>
                <a:cs typeface="ＭＳ Ｐゴシック" pitchFamily="1" charset="-128"/>
              </a:rPr>
              <a:t>these attacks cannot be prevented entirely. In particular, if an attacker can direct a</a:t>
            </a:r>
          </a:p>
          <a:p>
            <a:r>
              <a:rPr lang="en-US" b="0" dirty="0" smtClean="0">
                <a:latin typeface="Arial" pitchFamily="1" charset="0"/>
                <a:ea typeface="ＭＳ Ｐゴシック" pitchFamily="1" charset="-128"/>
                <a:cs typeface="ＭＳ Ｐゴシック" pitchFamily="1" charset="-128"/>
              </a:rPr>
              <a:t>large enough volume of legitimate traffic to your system, then there is a high chance</a:t>
            </a:r>
          </a:p>
          <a:p>
            <a:r>
              <a:rPr lang="en-US" b="0" dirty="0" smtClean="0">
                <a:latin typeface="Arial" pitchFamily="1" charset="0"/>
                <a:ea typeface="ＭＳ Ｐゴシック" pitchFamily="1" charset="-128"/>
                <a:cs typeface="ＭＳ Ｐゴシック" pitchFamily="1" charset="-128"/>
              </a:rPr>
              <a:t>this will overwhelm your system’s network connection, and thus limit legitimate</a:t>
            </a:r>
          </a:p>
          <a:p>
            <a:r>
              <a:rPr lang="en-US" b="0" dirty="0" smtClean="0">
                <a:latin typeface="Arial" pitchFamily="1" charset="0"/>
                <a:ea typeface="ＭＳ Ｐゴシック" pitchFamily="1" charset="-128"/>
                <a:cs typeface="ＭＳ Ｐゴシック" pitchFamily="1" charset="-128"/>
              </a:rPr>
              <a:t>traffic requests from other users. Indeed, this sometimes occurs by accident as a</a:t>
            </a:r>
          </a:p>
          <a:p>
            <a:r>
              <a:rPr lang="en-US" b="0" dirty="0" smtClean="0">
                <a:latin typeface="Arial" pitchFamily="1" charset="0"/>
                <a:ea typeface="ＭＳ Ｐゴシック" pitchFamily="1" charset="-128"/>
                <a:cs typeface="ＭＳ Ｐゴシック" pitchFamily="1" charset="-128"/>
              </a:rPr>
              <a:t>result of high publicity about a specific site. Classically, a posting to the well-known</a:t>
            </a:r>
          </a:p>
          <a:p>
            <a:r>
              <a:rPr lang="en-US" b="0" dirty="0" smtClean="0">
                <a:latin typeface="Arial" pitchFamily="1" charset="0"/>
                <a:ea typeface="ＭＳ Ｐゴシック" pitchFamily="1" charset="-128"/>
                <a:cs typeface="ＭＳ Ｐゴシック" pitchFamily="1" charset="-128"/>
              </a:rPr>
              <a:t>Slashdot news aggregation site often results in overload of the referenced server</a:t>
            </a:r>
          </a:p>
          <a:p>
            <a:r>
              <a:rPr lang="en-US" b="0" dirty="0" smtClean="0">
                <a:latin typeface="Arial" pitchFamily="1" charset="0"/>
                <a:ea typeface="ＭＳ Ｐゴシック" pitchFamily="1" charset="-128"/>
                <a:cs typeface="ＭＳ Ｐゴシック" pitchFamily="1" charset="-128"/>
              </a:rPr>
              <a:t>system. Similarly, when popular sporting events like the Olympics or Soccer World</a:t>
            </a:r>
          </a:p>
          <a:p>
            <a:r>
              <a:rPr lang="en-US" b="0" dirty="0" smtClean="0">
                <a:latin typeface="Arial" pitchFamily="1" charset="0"/>
                <a:ea typeface="ＭＳ Ｐゴシック" pitchFamily="1" charset="-128"/>
                <a:cs typeface="ＭＳ Ｐゴシック" pitchFamily="1" charset="-128"/>
              </a:rPr>
              <a:t>Cup matches occur, sites reporting on them experience very high traffic levels. This</a:t>
            </a:r>
          </a:p>
          <a:p>
            <a:r>
              <a:rPr lang="en-US" b="0" dirty="0" smtClean="0">
                <a:latin typeface="Arial" pitchFamily="1" charset="0"/>
                <a:ea typeface="ＭＳ Ｐゴシック" pitchFamily="1" charset="-128"/>
                <a:cs typeface="ＭＳ Ｐゴシック" pitchFamily="1" charset="-128"/>
              </a:rPr>
              <a:t>has led to the terms </a:t>
            </a:r>
            <a:r>
              <a:rPr lang="en-US" b="0" i="1" dirty="0" err="1" smtClean="0">
                <a:latin typeface="Arial" pitchFamily="1" charset="0"/>
                <a:ea typeface="ＭＳ Ｐゴシック" pitchFamily="1" charset="-128"/>
                <a:cs typeface="ＭＳ Ｐゴシック" pitchFamily="1" charset="-128"/>
              </a:rPr>
              <a:t>slashdotted</a:t>
            </a:r>
            <a:r>
              <a:rPr lang="en-US" b="0" i="1" dirty="0" smtClean="0">
                <a:latin typeface="Arial" pitchFamily="1" charset="0"/>
                <a:ea typeface="ＭＳ Ｐゴシック" pitchFamily="1" charset="-128"/>
                <a:cs typeface="ＭＳ Ｐゴシック" pitchFamily="1" charset="-128"/>
              </a:rPr>
              <a:t> , flash crowd , or flash event being used to describe</a:t>
            </a:r>
          </a:p>
          <a:p>
            <a:r>
              <a:rPr lang="en-US" b="0" dirty="0" smtClean="0">
                <a:latin typeface="Arial" pitchFamily="1" charset="0"/>
                <a:ea typeface="ＭＳ Ｐゴシック" pitchFamily="1" charset="-128"/>
                <a:cs typeface="ＭＳ Ｐゴシック" pitchFamily="1" charset="-128"/>
              </a:rPr>
              <a:t>such occurrences. There is very little that can be done to prevent this type of either</a:t>
            </a:r>
          </a:p>
          <a:p>
            <a:r>
              <a:rPr lang="en-US" b="0" dirty="0" smtClean="0">
                <a:latin typeface="Arial" pitchFamily="1" charset="0"/>
                <a:ea typeface="ＭＳ Ｐゴシック" pitchFamily="1" charset="-128"/>
                <a:cs typeface="ＭＳ Ｐゴシック" pitchFamily="1" charset="-128"/>
              </a:rPr>
              <a:t>accidental or deliberate overload without also compromising network performance.</a:t>
            </a:r>
          </a:p>
          <a:p>
            <a:r>
              <a:rPr lang="en-US" b="0" dirty="0" smtClean="0">
                <a:latin typeface="Arial" pitchFamily="1" charset="0"/>
                <a:ea typeface="ＭＳ Ｐゴシック" pitchFamily="1" charset="-128"/>
                <a:cs typeface="ＭＳ Ｐゴシック" pitchFamily="1" charset="-128"/>
              </a:rPr>
              <a:t>The provision of significant excess network bandwidth and replicated distributed</a:t>
            </a:r>
          </a:p>
          <a:p>
            <a:r>
              <a:rPr lang="en-US" b="0" dirty="0" smtClean="0">
                <a:latin typeface="Arial" pitchFamily="1" charset="0"/>
                <a:ea typeface="ＭＳ Ｐゴシック" pitchFamily="1" charset="-128"/>
                <a:cs typeface="ＭＳ Ｐゴシック" pitchFamily="1" charset="-128"/>
              </a:rPr>
              <a:t>servers is the usual response, particularly when the overload is anticipated. This is</a:t>
            </a:r>
          </a:p>
          <a:p>
            <a:r>
              <a:rPr lang="en-US" b="0" dirty="0" smtClean="0">
                <a:latin typeface="Arial" pitchFamily="1" charset="0"/>
                <a:ea typeface="ＭＳ Ｐゴシック" pitchFamily="1" charset="-128"/>
                <a:cs typeface="ＭＳ Ｐゴシック" pitchFamily="1" charset="-128"/>
              </a:rPr>
              <a:t>regularly done for popular sporting sites. However, this response does have a significant</a:t>
            </a:r>
          </a:p>
          <a:p>
            <a:r>
              <a:rPr lang="en-US" b="0" dirty="0" smtClean="0">
                <a:latin typeface="Arial" pitchFamily="1" charset="0"/>
                <a:ea typeface="ＭＳ Ｐゴシック" pitchFamily="1" charset="-128"/>
                <a:cs typeface="ＭＳ Ｐゴシック" pitchFamily="1" charset="-128"/>
              </a:rPr>
              <a:t>implementation cost.</a:t>
            </a:r>
          </a:p>
          <a:p>
            <a:endParaRPr lang="en-US" b="0" dirty="0" smtClean="0">
              <a:latin typeface="Arial" pitchFamily="1" charset="0"/>
              <a:ea typeface="ＭＳ Ｐゴシック" pitchFamily="1" charset="-128"/>
              <a:cs typeface="ＭＳ Ｐゴシック" pitchFamily="1" charset="-128"/>
            </a:endParaRPr>
          </a:p>
          <a:p>
            <a:r>
              <a:rPr lang="en-US" b="0" dirty="0" smtClean="0">
                <a:latin typeface="Arial" pitchFamily="1" charset="0"/>
                <a:ea typeface="ＭＳ Ｐゴシック" pitchFamily="1" charset="-128"/>
                <a:cs typeface="ＭＳ Ｐゴシック" pitchFamily="1" charset="-128"/>
              </a:rPr>
              <a:t>In general, there are four lines of defense against </a:t>
            </a:r>
            <a:r>
              <a:rPr lang="en-US" b="0" dirty="0" err="1" smtClean="0">
                <a:latin typeface="Arial" pitchFamily="1" charset="0"/>
                <a:ea typeface="ＭＳ Ｐゴシック" pitchFamily="1" charset="-128"/>
                <a:cs typeface="ＭＳ Ｐゴシック" pitchFamily="1" charset="-128"/>
              </a:rPr>
              <a:t>DDoS</a:t>
            </a:r>
            <a:r>
              <a:rPr lang="en-US" b="0" dirty="0" smtClean="0">
                <a:latin typeface="Arial" pitchFamily="1" charset="0"/>
                <a:ea typeface="ＭＳ Ｐゴシック" pitchFamily="1" charset="-128"/>
                <a:cs typeface="ＭＳ Ｐゴシック" pitchFamily="1" charset="-128"/>
              </a:rPr>
              <a:t> attacks [PENG07,</a:t>
            </a:r>
          </a:p>
          <a:p>
            <a:r>
              <a:rPr lang="en-US" b="0" dirty="0" smtClean="0">
                <a:latin typeface="Arial" pitchFamily="1" charset="0"/>
                <a:ea typeface="ＭＳ Ｐゴシック" pitchFamily="1" charset="-128"/>
                <a:cs typeface="ＭＳ Ｐゴシック" pitchFamily="1" charset="-128"/>
              </a:rPr>
              <a:t>CHAN02]:</a:t>
            </a:r>
          </a:p>
          <a:p>
            <a:endParaRPr lang="en-US" b="0" dirty="0" smtClean="0">
              <a:latin typeface="Arial" pitchFamily="1" charset="0"/>
              <a:ea typeface="ＭＳ Ｐゴシック" pitchFamily="1" charset="-128"/>
              <a:cs typeface="ＭＳ Ｐゴシック" pitchFamily="1" charset="-128"/>
            </a:endParaRPr>
          </a:p>
          <a:p>
            <a:r>
              <a:rPr lang="en-US" b="0" dirty="0" smtClean="0">
                <a:latin typeface="Arial" pitchFamily="1" charset="0"/>
                <a:ea typeface="ＭＳ Ｐゴシック" pitchFamily="1" charset="-128"/>
                <a:cs typeface="ＭＳ Ｐゴシック" pitchFamily="1" charset="-128"/>
              </a:rPr>
              <a:t>• Attack prevention and preemption (before the attack): These mechanisms</a:t>
            </a:r>
          </a:p>
          <a:p>
            <a:r>
              <a:rPr lang="en-US" b="0" dirty="0" smtClean="0">
                <a:latin typeface="Arial" pitchFamily="1" charset="0"/>
                <a:ea typeface="ＭＳ Ｐゴシック" pitchFamily="1" charset="-128"/>
                <a:cs typeface="ＭＳ Ｐゴシック" pitchFamily="1" charset="-128"/>
              </a:rPr>
              <a:t>enable the victim to endure attack attempts without denying service to legitimate</a:t>
            </a:r>
          </a:p>
          <a:p>
            <a:r>
              <a:rPr lang="en-US" b="0" dirty="0" smtClean="0">
                <a:latin typeface="Arial" pitchFamily="1" charset="0"/>
                <a:ea typeface="ＭＳ Ｐゴシック" pitchFamily="1" charset="-128"/>
                <a:cs typeface="ＭＳ Ｐゴシック" pitchFamily="1" charset="-128"/>
              </a:rPr>
              <a:t>clients. Techniques include enforcing policies for resource consumption</a:t>
            </a:r>
          </a:p>
          <a:p>
            <a:r>
              <a:rPr lang="en-US" b="0" dirty="0" smtClean="0">
                <a:latin typeface="Arial" pitchFamily="1" charset="0"/>
                <a:ea typeface="ＭＳ Ｐゴシック" pitchFamily="1" charset="-128"/>
                <a:cs typeface="ＭＳ Ｐゴシック" pitchFamily="1" charset="-128"/>
              </a:rPr>
              <a:t>and providing backup resources available on demand. In addition, prevention</a:t>
            </a:r>
          </a:p>
          <a:p>
            <a:r>
              <a:rPr lang="en-US" b="0" dirty="0" smtClean="0">
                <a:latin typeface="Arial" pitchFamily="1" charset="0"/>
                <a:ea typeface="ＭＳ Ｐゴシック" pitchFamily="1" charset="-128"/>
                <a:cs typeface="ＭＳ Ｐゴシック" pitchFamily="1" charset="-128"/>
              </a:rPr>
              <a:t>mechanisms modify systems and protocols on the Internet to reduce the</a:t>
            </a:r>
          </a:p>
          <a:p>
            <a:r>
              <a:rPr lang="en-US" b="0" dirty="0" smtClean="0">
                <a:latin typeface="Arial" pitchFamily="1" charset="0"/>
                <a:ea typeface="ＭＳ Ｐゴシック" pitchFamily="1" charset="-128"/>
                <a:cs typeface="ＭＳ Ｐゴシック" pitchFamily="1" charset="-128"/>
              </a:rPr>
              <a:t>possibility of </a:t>
            </a:r>
            <a:r>
              <a:rPr lang="en-US" b="0" dirty="0" err="1" smtClean="0">
                <a:latin typeface="Arial" pitchFamily="1" charset="0"/>
                <a:ea typeface="ＭＳ Ｐゴシック" pitchFamily="1" charset="-128"/>
                <a:cs typeface="ＭＳ Ｐゴシック" pitchFamily="1" charset="-128"/>
              </a:rPr>
              <a:t>DDoS</a:t>
            </a:r>
            <a:r>
              <a:rPr lang="en-US" b="0" dirty="0" smtClean="0">
                <a:latin typeface="Arial" pitchFamily="1" charset="0"/>
                <a:ea typeface="ＭＳ Ｐゴシック" pitchFamily="1" charset="-128"/>
                <a:cs typeface="ＭＳ Ｐゴシック" pitchFamily="1" charset="-128"/>
              </a:rPr>
              <a:t> attacks.</a:t>
            </a:r>
          </a:p>
          <a:p>
            <a:endParaRPr lang="en-US" b="0" dirty="0" smtClean="0">
              <a:latin typeface="Arial" pitchFamily="1" charset="0"/>
              <a:ea typeface="ＭＳ Ｐゴシック" pitchFamily="1" charset="-128"/>
              <a:cs typeface="ＭＳ Ｐゴシック" pitchFamily="1" charset="-128"/>
            </a:endParaRPr>
          </a:p>
          <a:p>
            <a:r>
              <a:rPr lang="en-US" b="0" dirty="0" smtClean="0">
                <a:latin typeface="Arial" pitchFamily="1" charset="0"/>
                <a:ea typeface="ＭＳ Ｐゴシック" pitchFamily="1" charset="-128"/>
                <a:cs typeface="ＭＳ Ｐゴシック" pitchFamily="1" charset="-128"/>
              </a:rPr>
              <a:t>• Attack detection and filtering (during the attack): These mechanisms attempt</a:t>
            </a:r>
          </a:p>
          <a:p>
            <a:r>
              <a:rPr lang="en-US" b="0" dirty="0" smtClean="0">
                <a:latin typeface="Arial" pitchFamily="1" charset="0"/>
                <a:ea typeface="ＭＳ Ｐゴシック" pitchFamily="1" charset="-128"/>
                <a:cs typeface="ＭＳ Ｐゴシック" pitchFamily="1" charset="-128"/>
              </a:rPr>
              <a:t>to detect the attack as it begins and respond immediately. This minimizes the</a:t>
            </a:r>
          </a:p>
          <a:p>
            <a:r>
              <a:rPr lang="en-US" b="0" dirty="0" smtClean="0">
                <a:latin typeface="Arial" pitchFamily="1" charset="0"/>
                <a:ea typeface="ＭＳ Ｐゴシック" pitchFamily="1" charset="-128"/>
                <a:cs typeface="ＭＳ Ｐゴシック" pitchFamily="1" charset="-128"/>
              </a:rPr>
              <a:t>impact of the attack on the target. Detection involves looking for suspicious</a:t>
            </a:r>
          </a:p>
          <a:p>
            <a:r>
              <a:rPr lang="en-US" b="0" dirty="0" smtClean="0">
                <a:latin typeface="Arial" pitchFamily="1" charset="0"/>
                <a:ea typeface="ＭＳ Ｐゴシック" pitchFamily="1" charset="-128"/>
                <a:cs typeface="ＭＳ Ｐゴシック" pitchFamily="1" charset="-128"/>
              </a:rPr>
              <a:t>patterns of behavior. Response involves filtering out packets likely to be part</a:t>
            </a:r>
          </a:p>
          <a:p>
            <a:r>
              <a:rPr lang="en-US" b="0" dirty="0" smtClean="0">
                <a:latin typeface="Arial" pitchFamily="1" charset="0"/>
                <a:ea typeface="ＭＳ Ｐゴシック" pitchFamily="1" charset="-128"/>
                <a:cs typeface="ＭＳ Ｐゴシック" pitchFamily="1" charset="-128"/>
              </a:rPr>
              <a:t>of the attack.</a:t>
            </a:r>
          </a:p>
          <a:p>
            <a:endParaRPr lang="en-US" b="0" dirty="0" smtClean="0">
              <a:latin typeface="Arial" pitchFamily="1" charset="0"/>
              <a:ea typeface="ＭＳ Ｐゴシック" pitchFamily="1" charset="-128"/>
              <a:cs typeface="ＭＳ Ｐゴシック" pitchFamily="1" charset="-128"/>
            </a:endParaRPr>
          </a:p>
          <a:p>
            <a:r>
              <a:rPr lang="en-US" b="0" dirty="0" smtClean="0">
                <a:latin typeface="Arial" pitchFamily="1" charset="0"/>
                <a:ea typeface="ＭＳ Ｐゴシック" pitchFamily="1" charset="-128"/>
                <a:cs typeface="ＭＳ Ｐゴシック" pitchFamily="1" charset="-128"/>
              </a:rPr>
              <a:t>• Attack source </a:t>
            </a:r>
            <a:r>
              <a:rPr lang="en-US" b="0" dirty="0" err="1" smtClean="0">
                <a:latin typeface="Arial" pitchFamily="1" charset="0"/>
                <a:ea typeface="ＭＳ Ｐゴシック" pitchFamily="1" charset="-128"/>
                <a:cs typeface="ＭＳ Ｐゴシック" pitchFamily="1" charset="-128"/>
              </a:rPr>
              <a:t>traceback</a:t>
            </a:r>
            <a:r>
              <a:rPr lang="en-US" b="0" dirty="0" smtClean="0">
                <a:latin typeface="Arial" pitchFamily="1" charset="0"/>
                <a:ea typeface="ＭＳ Ｐゴシック" pitchFamily="1" charset="-128"/>
                <a:cs typeface="ＭＳ Ｐゴシック" pitchFamily="1" charset="-128"/>
              </a:rPr>
              <a:t> and identification (during and after the attack): This</a:t>
            </a:r>
          </a:p>
          <a:p>
            <a:r>
              <a:rPr lang="en-US" b="0" dirty="0" smtClean="0">
                <a:latin typeface="Arial" pitchFamily="1" charset="0"/>
                <a:ea typeface="ＭＳ Ｐゴシック" pitchFamily="1" charset="-128"/>
                <a:cs typeface="ＭＳ Ｐゴシック" pitchFamily="1" charset="-128"/>
              </a:rPr>
              <a:t>is an attempt to identify the source of the attack as a first step in preventing</a:t>
            </a:r>
          </a:p>
          <a:p>
            <a:r>
              <a:rPr lang="en-US" b="0" dirty="0" smtClean="0">
                <a:latin typeface="Arial" pitchFamily="1" charset="0"/>
                <a:ea typeface="ＭＳ Ｐゴシック" pitchFamily="1" charset="-128"/>
                <a:cs typeface="ＭＳ Ｐゴシック" pitchFamily="1" charset="-128"/>
              </a:rPr>
              <a:t>future attacks. However, this method typically does not yield results fast</a:t>
            </a:r>
          </a:p>
          <a:p>
            <a:r>
              <a:rPr lang="en-US" b="0" dirty="0" smtClean="0">
                <a:latin typeface="Arial" pitchFamily="1" charset="0"/>
                <a:ea typeface="ＭＳ Ｐゴシック" pitchFamily="1" charset="-128"/>
                <a:cs typeface="ＭＳ Ｐゴシック" pitchFamily="1" charset="-128"/>
              </a:rPr>
              <a:t>enough, if at all, to mitigate an ongoing attack.</a:t>
            </a:r>
          </a:p>
          <a:p>
            <a:endParaRPr lang="en-US" b="0" dirty="0" smtClean="0">
              <a:latin typeface="Arial" pitchFamily="1" charset="0"/>
              <a:ea typeface="ＭＳ Ｐゴシック" pitchFamily="1" charset="-128"/>
              <a:cs typeface="ＭＳ Ｐゴシック" pitchFamily="1" charset="-128"/>
            </a:endParaRPr>
          </a:p>
          <a:p>
            <a:r>
              <a:rPr lang="en-US" b="0" dirty="0" smtClean="0">
                <a:latin typeface="Arial" pitchFamily="1" charset="0"/>
                <a:ea typeface="ＭＳ Ｐゴシック" pitchFamily="1" charset="-128"/>
                <a:cs typeface="ＭＳ Ｐゴシック" pitchFamily="1" charset="-128"/>
              </a:rPr>
              <a:t>• Attack reaction (after the attack): This is an attempt to eliminate or curtail the</a:t>
            </a:r>
          </a:p>
          <a:p>
            <a:r>
              <a:rPr lang="en-US" b="0" dirty="0" smtClean="0">
                <a:latin typeface="Arial" pitchFamily="1" charset="0"/>
                <a:ea typeface="ＭＳ Ｐゴシック" pitchFamily="1" charset="-128"/>
                <a:cs typeface="ＭＳ Ｐゴシック" pitchFamily="1" charset="-128"/>
              </a:rPr>
              <a:t>effects of an attack.</a:t>
            </a:r>
          </a:p>
          <a:p>
            <a:endParaRPr lang="en-US" b="0" dirty="0" smtClean="0">
              <a:latin typeface="Arial" pitchFamily="1" charset="0"/>
              <a:ea typeface="ＭＳ Ｐゴシック" pitchFamily="1" charset="-128"/>
              <a:cs typeface="ＭＳ Ｐゴシック" pitchFamily="1" charset="-128"/>
            </a:endParaRPr>
          </a:p>
          <a:p>
            <a:r>
              <a:rPr lang="en-US" b="0" dirty="0" smtClean="0">
                <a:latin typeface="Arial" pitchFamily="1" charset="0"/>
                <a:ea typeface="ＭＳ Ｐゴシック" pitchFamily="1" charset="-128"/>
                <a:cs typeface="ＭＳ Ｐゴシック" pitchFamily="1" charset="-128"/>
              </a:rPr>
              <a:t>We discuss the first of these lines of defense in this section and consider the</a:t>
            </a:r>
          </a:p>
          <a:p>
            <a:r>
              <a:rPr lang="en-US" b="0" dirty="0" smtClean="0">
                <a:latin typeface="Arial" pitchFamily="1" charset="0"/>
                <a:ea typeface="ＭＳ Ｐゴシック" pitchFamily="1" charset="-128"/>
                <a:cs typeface="ＭＳ Ｐゴシック" pitchFamily="1" charset="-128"/>
              </a:rPr>
              <a:t>remaining three in Section 7.7 .</a:t>
            </a:r>
            <a:endParaRPr lang="en-US" b="0" dirty="0" smtClean="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69582397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itchFamily="-110" charset="0"/>
                <a:ea typeface="+mn-ea"/>
                <a:cs typeface="+mn-cs"/>
              </a:rPr>
              <a:t>A significant security problem for networked systems is hostile, or at least unwanted,</a:t>
            </a:r>
          </a:p>
          <a:p>
            <a:r>
              <a:rPr lang="en-US" sz="1200" kern="1200" baseline="0" dirty="0" smtClean="0">
                <a:solidFill>
                  <a:schemeClr val="tx1"/>
                </a:solidFill>
                <a:latin typeface="Arial" pitchFamily="-110" charset="0"/>
                <a:ea typeface="+mn-ea"/>
                <a:cs typeface="+mn-cs"/>
              </a:rPr>
              <a:t>trespass by users or software. User trespass can take the form of unauthorized logon</a:t>
            </a:r>
          </a:p>
          <a:p>
            <a:r>
              <a:rPr lang="en-US" sz="1200" kern="1200" baseline="0" dirty="0" smtClean="0">
                <a:solidFill>
                  <a:schemeClr val="tx1"/>
                </a:solidFill>
                <a:latin typeface="Arial" pitchFamily="-110" charset="0"/>
                <a:ea typeface="+mn-ea"/>
                <a:cs typeface="+mn-cs"/>
              </a:rPr>
              <a:t>to a machine or, in the case of an authorized user, acquisition of privileges or performance</a:t>
            </a:r>
          </a:p>
          <a:p>
            <a:r>
              <a:rPr lang="en-US" sz="1200" kern="1200" baseline="0" dirty="0" smtClean="0">
                <a:solidFill>
                  <a:schemeClr val="tx1"/>
                </a:solidFill>
                <a:latin typeface="Arial" pitchFamily="-110" charset="0"/>
                <a:ea typeface="+mn-ea"/>
                <a:cs typeface="+mn-cs"/>
              </a:rPr>
              <a:t>of actions beyond those that have been authorized. Software trespass can</a:t>
            </a:r>
          </a:p>
          <a:p>
            <a:r>
              <a:rPr lang="en-US" sz="1200" kern="1200" baseline="0" dirty="0" smtClean="0">
                <a:solidFill>
                  <a:schemeClr val="tx1"/>
                </a:solidFill>
                <a:latin typeface="Arial" pitchFamily="-110" charset="0"/>
                <a:ea typeface="+mn-ea"/>
                <a:cs typeface="+mn-cs"/>
              </a:rPr>
              <a:t>take the form of a virus, worm, or Trojan horse.</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This chapter covers the subject of intruders. We discuss other forms of attack</a:t>
            </a:r>
          </a:p>
          <a:p>
            <a:r>
              <a:rPr lang="en-US" sz="1200" kern="1200" baseline="0" dirty="0" smtClean="0">
                <a:solidFill>
                  <a:schemeClr val="tx1"/>
                </a:solidFill>
                <a:latin typeface="Arial" pitchFamily="-110" charset="0"/>
                <a:ea typeface="+mn-ea"/>
                <a:cs typeface="+mn-cs"/>
              </a:rPr>
              <a:t>in subsequent chapters. First, we examine the nature of the intrusion attack and</a:t>
            </a:r>
          </a:p>
          <a:p>
            <a:r>
              <a:rPr lang="en-US" sz="1200" kern="1200" baseline="0" dirty="0" smtClean="0">
                <a:solidFill>
                  <a:schemeClr val="tx1"/>
                </a:solidFill>
                <a:latin typeface="Arial" pitchFamily="-110" charset="0"/>
                <a:ea typeface="+mn-ea"/>
                <a:cs typeface="+mn-cs"/>
              </a:rPr>
              <a:t>then look at strategies detecting intrusions.</a:t>
            </a:r>
            <a:endParaRPr lang="en-US" dirty="0" smtClean="0"/>
          </a:p>
          <a:p>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solidFill>
                  <a:srgbClr val="000000"/>
                </a:solidFill>
              </a:rPr>
              <a:pPr/>
              <a:t>75</a:t>
            </a:fld>
            <a:endParaRPr lang="en-AU" dirty="0">
              <a:solidFill>
                <a:srgbClr val="000000"/>
              </a:solidFill>
            </a:endParaRPr>
          </a:p>
        </p:txBody>
      </p:sp>
    </p:spTree>
    <p:extLst>
      <p:ext uri="{BB962C8B-B14F-4D97-AF65-F5344CB8AC3E}">
        <p14:creationId xmlns:p14="http://schemas.microsoft.com/office/powerpoint/2010/main" val="23819641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643B0D-ABF9-2546-9544-615A4E177BF7}" type="slidenum">
              <a:rPr lang="en-AU"/>
              <a:pPr/>
              <a:t>76</a:t>
            </a:fld>
            <a:endParaRPr lang="en-AU" dirty="0"/>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An IDS comprises three logical components: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Sensors : Sensors are responsible for collecting data. The input for a sensor</a:t>
            </a:r>
          </a:p>
          <a:p>
            <a:r>
              <a:rPr lang="en-US" sz="1200" b="0" i="0" u="none" strike="noStrike" kern="1200" baseline="0" dirty="0" smtClean="0">
                <a:solidFill>
                  <a:schemeClr val="tx1"/>
                </a:solidFill>
                <a:latin typeface="Arial" pitchFamily="-110" charset="0"/>
                <a:ea typeface="+mn-ea"/>
                <a:cs typeface="+mn-cs"/>
              </a:rPr>
              <a:t>may be any part of a system that could contain evidence of an intrusion. Types</a:t>
            </a:r>
          </a:p>
          <a:p>
            <a:r>
              <a:rPr lang="en-US" sz="1200" b="0" i="0" u="none" strike="noStrike" kern="1200" baseline="0" dirty="0" smtClean="0">
                <a:solidFill>
                  <a:schemeClr val="tx1"/>
                </a:solidFill>
                <a:latin typeface="Arial" pitchFamily="-110" charset="0"/>
                <a:ea typeface="+mn-ea"/>
                <a:cs typeface="+mn-cs"/>
              </a:rPr>
              <a:t>of input to a sensor includes network packets, log files, and system call traces.</a:t>
            </a:r>
          </a:p>
          <a:p>
            <a:r>
              <a:rPr lang="en-US" sz="1200" b="0" i="0" u="none" strike="noStrike" kern="1200" baseline="0" dirty="0" smtClean="0">
                <a:solidFill>
                  <a:schemeClr val="tx1"/>
                </a:solidFill>
                <a:latin typeface="Arial" pitchFamily="-110" charset="0"/>
                <a:ea typeface="+mn-ea"/>
                <a:cs typeface="+mn-cs"/>
              </a:rPr>
              <a:t>Sensors collect and forward this information to the analyzer.</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Analyzers : Analyzers receive input from one or more sensors or from other</a:t>
            </a:r>
          </a:p>
          <a:p>
            <a:r>
              <a:rPr lang="en-US" sz="1200" b="0" i="0" u="none" strike="noStrike" kern="1200" baseline="0" dirty="0" smtClean="0">
                <a:solidFill>
                  <a:schemeClr val="tx1"/>
                </a:solidFill>
                <a:latin typeface="Arial" pitchFamily="-110" charset="0"/>
                <a:ea typeface="+mn-ea"/>
                <a:cs typeface="+mn-cs"/>
              </a:rPr>
              <a:t>analyzers. The analyzer is responsible for determining if an intrusion has</a:t>
            </a:r>
          </a:p>
          <a:p>
            <a:r>
              <a:rPr lang="en-US" sz="1200" b="0" i="0" u="none" strike="noStrike" kern="1200" baseline="0" dirty="0" smtClean="0">
                <a:solidFill>
                  <a:schemeClr val="tx1"/>
                </a:solidFill>
                <a:latin typeface="Arial" pitchFamily="-110" charset="0"/>
                <a:ea typeface="+mn-ea"/>
                <a:cs typeface="+mn-cs"/>
              </a:rPr>
              <a:t>occurred. The output of this component is an indication that an intrusion has</a:t>
            </a:r>
          </a:p>
          <a:p>
            <a:r>
              <a:rPr lang="en-US" sz="1200" b="0" i="0" u="none" strike="noStrike" kern="1200" baseline="0" dirty="0" smtClean="0">
                <a:solidFill>
                  <a:schemeClr val="tx1"/>
                </a:solidFill>
                <a:latin typeface="Arial" pitchFamily="-110" charset="0"/>
                <a:ea typeface="+mn-ea"/>
                <a:cs typeface="+mn-cs"/>
              </a:rPr>
              <a:t>occurred. The output may include evidence supporting the conclusion that an</a:t>
            </a:r>
          </a:p>
          <a:p>
            <a:r>
              <a:rPr lang="en-US" sz="1200" b="0" i="0" u="none" strike="noStrike" kern="1200" baseline="0" dirty="0" smtClean="0">
                <a:solidFill>
                  <a:schemeClr val="tx1"/>
                </a:solidFill>
                <a:latin typeface="Arial" pitchFamily="-110" charset="0"/>
                <a:ea typeface="+mn-ea"/>
                <a:cs typeface="+mn-cs"/>
              </a:rPr>
              <a:t>intrusion occurred. The analyzer may provide guidance about what actions</a:t>
            </a:r>
          </a:p>
          <a:p>
            <a:r>
              <a:rPr lang="en-US" sz="1200" b="0" i="0" u="none" strike="noStrike" kern="1200" baseline="0" dirty="0" smtClean="0">
                <a:solidFill>
                  <a:schemeClr val="tx1"/>
                </a:solidFill>
                <a:latin typeface="Arial" pitchFamily="-110" charset="0"/>
                <a:ea typeface="+mn-ea"/>
                <a:cs typeface="+mn-cs"/>
              </a:rPr>
              <a:t>to take as a result of the intrusion. The sensor inputs may also be stored for</a:t>
            </a:r>
          </a:p>
          <a:p>
            <a:r>
              <a:rPr lang="en-US" sz="1200" b="0" i="0" u="none" strike="noStrike" kern="1200" baseline="0" dirty="0" smtClean="0">
                <a:solidFill>
                  <a:schemeClr val="tx1"/>
                </a:solidFill>
                <a:latin typeface="Arial" pitchFamily="-110" charset="0"/>
                <a:ea typeface="+mn-ea"/>
                <a:cs typeface="+mn-cs"/>
              </a:rPr>
              <a:t>future analysis and review in a storage or database component.</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User interface: The user interface to an IDS enables a user to view output</a:t>
            </a:r>
          </a:p>
          <a:p>
            <a:r>
              <a:rPr lang="en-US" sz="1200" b="0" i="0" u="none" strike="noStrike" kern="1200" baseline="0" dirty="0" smtClean="0">
                <a:solidFill>
                  <a:schemeClr val="tx1"/>
                </a:solidFill>
                <a:latin typeface="Arial" pitchFamily="-110" charset="0"/>
                <a:ea typeface="+mn-ea"/>
                <a:cs typeface="+mn-cs"/>
              </a:rPr>
              <a:t>from the system or control the behavior of the system. In some systems, the</a:t>
            </a:r>
          </a:p>
          <a:p>
            <a:r>
              <a:rPr lang="en-US" sz="1200" b="0" i="0" u="none" strike="noStrike" kern="1200" baseline="0" dirty="0" smtClean="0">
                <a:solidFill>
                  <a:schemeClr val="tx1"/>
                </a:solidFill>
                <a:latin typeface="Arial" pitchFamily="-110" charset="0"/>
                <a:ea typeface="+mn-ea"/>
                <a:cs typeface="+mn-cs"/>
              </a:rPr>
              <a:t>user interface may equate to a manager, director, or console component.</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An IDS may use a single sensor and analyzer, such as a classic HIDS on a host</a:t>
            </a:r>
          </a:p>
          <a:p>
            <a:r>
              <a:rPr lang="en-US" sz="1200" b="0" i="0" u="none" strike="noStrike" kern="1200" baseline="0" dirty="0" smtClean="0">
                <a:solidFill>
                  <a:schemeClr val="tx1"/>
                </a:solidFill>
                <a:latin typeface="Arial" pitchFamily="-110" charset="0"/>
                <a:ea typeface="+mn-ea"/>
                <a:cs typeface="+mn-cs"/>
              </a:rPr>
              <a:t>or NIDS in a firewall device. More sophisticated IDSs can use multiple sensors,</a:t>
            </a:r>
          </a:p>
          <a:p>
            <a:r>
              <a:rPr lang="en-US" sz="1200" b="0" i="0" u="none" strike="noStrike" kern="1200" baseline="0" dirty="0" smtClean="0">
                <a:solidFill>
                  <a:schemeClr val="tx1"/>
                </a:solidFill>
                <a:latin typeface="Arial" pitchFamily="-110" charset="0"/>
                <a:ea typeface="+mn-ea"/>
                <a:cs typeface="+mn-cs"/>
              </a:rPr>
              <a:t>across a range of host and network devices, sending information to a </a:t>
            </a:r>
            <a:r>
              <a:rPr lang="en-US" sz="1200" b="0" i="0" u="none" strike="noStrike" kern="1200" baseline="0" dirty="0" err="1" smtClean="0">
                <a:solidFill>
                  <a:schemeClr val="tx1"/>
                </a:solidFill>
                <a:latin typeface="Arial" pitchFamily="-110" charset="0"/>
                <a:ea typeface="+mn-ea"/>
                <a:cs typeface="+mn-cs"/>
              </a:rPr>
              <a:t>centralised</a:t>
            </a:r>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analyzer and user interface in a distributed architecture.</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IDSs are often classified based on the source and type of data analyzed, as: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Host-based IDS (HIDS): Monitors the characteristics of a single host and the</a:t>
            </a:r>
          </a:p>
          <a:p>
            <a:r>
              <a:rPr lang="en-US" sz="1200" b="0" i="0" u="none" strike="noStrike" kern="1200" baseline="0" dirty="0" smtClean="0">
                <a:solidFill>
                  <a:schemeClr val="tx1"/>
                </a:solidFill>
                <a:latin typeface="Arial" pitchFamily="-110" charset="0"/>
                <a:ea typeface="+mn-ea"/>
                <a:cs typeface="+mn-cs"/>
              </a:rPr>
              <a:t>events occurring within that host, such as process identifiers and the system</a:t>
            </a:r>
          </a:p>
          <a:p>
            <a:r>
              <a:rPr lang="en-US" sz="1200" b="0" i="0" u="none" strike="noStrike" kern="1200" baseline="0" dirty="0" smtClean="0">
                <a:solidFill>
                  <a:schemeClr val="tx1"/>
                </a:solidFill>
                <a:latin typeface="Arial" pitchFamily="-110" charset="0"/>
                <a:ea typeface="+mn-ea"/>
                <a:cs typeface="+mn-cs"/>
              </a:rPr>
              <a:t>calls they make, for evidence of suspicious activity.</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Network-based IDS (NIDS): Monitors network traffic for particular network</a:t>
            </a:r>
          </a:p>
          <a:p>
            <a:r>
              <a:rPr lang="en-US" sz="1200" b="0" i="0" u="none" strike="noStrike" kern="1200" baseline="0" dirty="0" smtClean="0">
                <a:solidFill>
                  <a:schemeClr val="tx1"/>
                </a:solidFill>
                <a:latin typeface="Arial" pitchFamily="-110" charset="0"/>
                <a:ea typeface="+mn-ea"/>
                <a:cs typeface="+mn-cs"/>
              </a:rPr>
              <a:t>segments or devices and analyzes network, transport, and application protocols</a:t>
            </a:r>
          </a:p>
          <a:p>
            <a:r>
              <a:rPr lang="en-US" sz="1200" b="0" i="0" u="none" strike="noStrike" kern="1200" baseline="0" dirty="0" smtClean="0">
                <a:solidFill>
                  <a:schemeClr val="tx1"/>
                </a:solidFill>
                <a:latin typeface="Arial" pitchFamily="-110" charset="0"/>
                <a:ea typeface="+mn-ea"/>
                <a:cs typeface="+mn-cs"/>
              </a:rPr>
              <a:t>to identify suspicious activity.</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Distributed or hybrid IDS: Combines information from a number of sensors,</a:t>
            </a:r>
          </a:p>
          <a:p>
            <a:r>
              <a:rPr lang="en-US" sz="1200" b="0" i="0" u="none" strike="noStrike" kern="1200" baseline="0" dirty="0" smtClean="0">
                <a:solidFill>
                  <a:schemeClr val="tx1"/>
                </a:solidFill>
                <a:latin typeface="Arial" pitchFamily="-110" charset="0"/>
                <a:ea typeface="+mn-ea"/>
                <a:cs typeface="+mn-cs"/>
              </a:rPr>
              <a:t>often both host and network-based, in a central analyzer that is able to better</a:t>
            </a:r>
          </a:p>
          <a:p>
            <a:r>
              <a:rPr lang="en-US" sz="1200" b="0" i="0" u="none" strike="noStrike" kern="1200" baseline="0" dirty="0" smtClean="0">
                <a:solidFill>
                  <a:schemeClr val="tx1"/>
                </a:solidFill>
                <a:latin typeface="Arial" pitchFamily="-110" charset="0"/>
                <a:ea typeface="+mn-ea"/>
                <a:cs typeface="+mn-cs"/>
              </a:rPr>
              <a:t>identify and respond to intrusion activity.</a:t>
            </a:r>
            <a:endParaRPr lang="en-US" dirty="0">
              <a:latin typeface="Times New Roman" pitchFamily="-110" charset="0"/>
            </a:endParaRPr>
          </a:p>
        </p:txBody>
      </p:sp>
    </p:spTree>
    <p:extLst>
      <p:ext uri="{BB962C8B-B14F-4D97-AF65-F5344CB8AC3E}">
        <p14:creationId xmlns:p14="http://schemas.microsoft.com/office/powerpoint/2010/main" val="312881756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25D1EF-DBD4-DA41-B032-D1E1F22334C3}" type="slidenum">
              <a:rPr lang="en-AU"/>
              <a:pPr/>
              <a:t>77</a:t>
            </a:fld>
            <a:endParaRPr lang="en-AU" dirty="0"/>
          </a:p>
        </p:txBody>
      </p:sp>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Authentication facilities, access control facilities, and firewalls all play a role in</a:t>
            </a:r>
          </a:p>
          <a:p>
            <a:r>
              <a:rPr lang="en-US" sz="1200" b="0" i="0" u="none" strike="noStrike" kern="1200" baseline="0" dirty="0" smtClean="0">
                <a:solidFill>
                  <a:schemeClr val="tx1"/>
                </a:solidFill>
                <a:latin typeface="Arial" pitchFamily="-110" charset="0"/>
                <a:ea typeface="+mn-ea"/>
                <a:cs typeface="+mn-cs"/>
              </a:rPr>
              <a:t>countering intrusions. Another line of defense is intrusion detection, and this has</a:t>
            </a:r>
          </a:p>
          <a:p>
            <a:r>
              <a:rPr lang="en-US" sz="1200" b="0" i="0" u="none" strike="noStrike" kern="1200" baseline="0" dirty="0" smtClean="0">
                <a:solidFill>
                  <a:schemeClr val="tx1"/>
                </a:solidFill>
                <a:latin typeface="Arial" pitchFamily="-110" charset="0"/>
                <a:ea typeface="+mn-ea"/>
                <a:cs typeface="+mn-cs"/>
              </a:rPr>
              <a:t>been the focus of much research in recent years. This interest is motivated by a</a:t>
            </a:r>
          </a:p>
          <a:p>
            <a:r>
              <a:rPr lang="en-US" sz="1200" b="0" i="0" u="none" strike="noStrike" kern="1200" baseline="0" dirty="0" smtClean="0">
                <a:solidFill>
                  <a:schemeClr val="tx1"/>
                </a:solidFill>
                <a:latin typeface="Arial" pitchFamily="-110" charset="0"/>
                <a:ea typeface="+mn-ea"/>
                <a:cs typeface="+mn-cs"/>
              </a:rPr>
              <a:t>number of considerations, including the following:</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1.  If an intrusion is detected quickly enough, the intruder can be identified and</a:t>
            </a:r>
          </a:p>
          <a:p>
            <a:r>
              <a:rPr lang="en-US" sz="1200" b="0" i="0" u="none" strike="noStrike" kern="1200" baseline="0" dirty="0" smtClean="0">
                <a:solidFill>
                  <a:schemeClr val="tx1"/>
                </a:solidFill>
                <a:latin typeface="Arial" pitchFamily="-110" charset="0"/>
                <a:ea typeface="+mn-ea"/>
                <a:cs typeface="+mn-cs"/>
              </a:rPr>
              <a:t>ejected from the system before any damage is done or any data are compromised.</a:t>
            </a:r>
          </a:p>
          <a:p>
            <a:r>
              <a:rPr lang="en-US" sz="1200" b="0" i="0" u="none" strike="noStrike" kern="1200" baseline="0" dirty="0" smtClean="0">
                <a:solidFill>
                  <a:schemeClr val="tx1"/>
                </a:solidFill>
                <a:latin typeface="Arial" pitchFamily="-110" charset="0"/>
                <a:ea typeface="+mn-ea"/>
                <a:cs typeface="+mn-cs"/>
              </a:rPr>
              <a:t>Even if the detection is not sufficiently timely to preempt the intruder,</a:t>
            </a:r>
          </a:p>
          <a:p>
            <a:r>
              <a:rPr lang="en-US" sz="1200" b="0" i="0" u="none" strike="noStrike" kern="1200" baseline="0" dirty="0" smtClean="0">
                <a:solidFill>
                  <a:schemeClr val="tx1"/>
                </a:solidFill>
                <a:latin typeface="Arial" pitchFamily="-110" charset="0"/>
                <a:ea typeface="+mn-ea"/>
                <a:cs typeface="+mn-cs"/>
              </a:rPr>
              <a:t>the sooner that the intrusion is detected, the less the amount of damage and</a:t>
            </a:r>
          </a:p>
          <a:p>
            <a:r>
              <a:rPr lang="en-US" sz="1200" b="0" i="0" u="none" strike="noStrike" kern="1200" baseline="0" dirty="0" smtClean="0">
                <a:solidFill>
                  <a:schemeClr val="tx1"/>
                </a:solidFill>
                <a:latin typeface="Arial" pitchFamily="-110" charset="0"/>
                <a:ea typeface="+mn-ea"/>
                <a:cs typeface="+mn-cs"/>
              </a:rPr>
              <a:t>the more quickly that recovery can be achieved.</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2.  An effective IDS can serve as a deterrent, thus acting to prevent intrusions.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3.  Intrusion detection enables the collection of information about intrusion techniques</a:t>
            </a:r>
          </a:p>
          <a:p>
            <a:r>
              <a:rPr lang="en-US" sz="1200" b="0" i="0" u="none" strike="noStrike" kern="1200" baseline="0" dirty="0" smtClean="0">
                <a:solidFill>
                  <a:schemeClr val="tx1"/>
                </a:solidFill>
                <a:latin typeface="Arial" pitchFamily="-110" charset="0"/>
                <a:ea typeface="+mn-ea"/>
                <a:cs typeface="+mn-cs"/>
              </a:rPr>
              <a:t>that can be used to strengthen intrusion prevention measures.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Intrusion detection is based on the assumption that the behavior of the intruder</a:t>
            </a:r>
          </a:p>
          <a:p>
            <a:r>
              <a:rPr lang="en-US" sz="1200" b="0" i="0" u="none" strike="noStrike" kern="1200" baseline="0" dirty="0" smtClean="0">
                <a:solidFill>
                  <a:schemeClr val="tx1"/>
                </a:solidFill>
                <a:latin typeface="Arial" pitchFamily="-110" charset="0"/>
                <a:ea typeface="+mn-ea"/>
                <a:cs typeface="+mn-cs"/>
              </a:rPr>
              <a:t>differs from that of a legitimate user in ways that can be quantified. Of course, we</a:t>
            </a:r>
          </a:p>
          <a:p>
            <a:r>
              <a:rPr lang="en-US" sz="1200" b="0" i="0" u="none" strike="noStrike" kern="1200" baseline="0" dirty="0" smtClean="0">
                <a:solidFill>
                  <a:schemeClr val="tx1"/>
                </a:solidFill>
                <a:latin typeface="Arial" pitchFamily="-110" charset="0"/>
                <a:ea typeface="+mn-ea"/>
                <a:cs typeface="+mn-cs"/>
              </a:rPr>
              <a:t>cannot expect that there will be a crisp, exact distinction between an attack by an</a:t>
            </a:r>
          </a:p>
          <a:p>
            <a:r>
              <a:rPr lang="en-US" sz="1200" b="0" i="0" u="none" strike="noStrike" kern="1200" baseline="0" dirty="0" smtClean="0">
                <a:solidFill>
                  <a:schemeClr val="tx1"/>
                </a:solidFill>
                <a:latin typeface="Arial" pitchFamily="-110" charset="0"/>
                <a:ea typeface="+mn-ea"/>
                <a:cs typeface="+mn-cs"/>
              </a:rPr>
              <a:t>intruder and the normal use of resources by an authorized user. Rather, we must</a:t>
            </a:r>
          </a:p>
          <a:p>
            <a:r>
              <a:rPr lang="en-US" sz="1200" b="0" i="0" u="none" strike="noStrike" kern="1200" baseline="0" dirty="0" smtClean="0">
                <a:solidFill>
                  <a:schemeClr val="tx1"/>
                </a:solidFill>
                <a:latin typeface="Arial" pitchFamily="-110" charset="0"/>
                <a:ea typeface="+mn-ea"/>
                <a:cs typeface="+mn-cs"/>
              </a:rPr>
              <a:t>expect that there will be some overlap.</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Figure 8.1 suggests, in abstract terms, the nature of the task confronting the</a:t>
            </a:r>
          </a:p>
          <a:p>
            <a:r>
              <a:rPr lang="en-US" sz="1200" b="0" i="0" u="none" strike="noStrike" kern="1200" baseline="0" dirty="0" smtClean="0">
                <a:solidFill>
                  <a:schemeClr val="tx1"/>
                </a:solidFill>
                <a:latin typeface="Arial" pitchFamily="-110" charset="0"/>
                <a:ea typeface="+mn-ea"/>
                <a:cs typeface="+mn-cs"/>
              </a:rPr>
              <a:t>designer of an IDS. Although the typical behavior of an intruder differs from the</a:t>
            </a:r>
          </a:p>
          <a:p>
            <a:r>
              <a:rPr lang="en-US" sz="1200" b="0" i="0" u="none" strike="noStrike" kern="1200" baseline="0" dirty="0" smtClean="0">
                <a:solidFill>
                  <a:schemeClr val="tx1"/>
                </a:solidFill>
                <a:latin typeface="Arial" pitchFamily="-110" charset="0"/>
                <a:ea typeface="+mn-ea"/>
                <a:cs typeface="+mn-cs"/>
              </a:rPr>
              <a:t>typical behavior of an authorized user, there is an overlap in these behaviors. Thus,</a:t>
            </a:r>
          </a:p>
          <a:p>
            <a:r>
              <a:rPr lang="en-US" sz="1200" b="0" i="0" u="none" strike="noStrike" kern="1200" baseline="0" dirty="0" smtClean="0">
                <a:solidFill>
                  <a:schemeClr val="tx1"/>
                </a:solidFill>
                <a:latin typeface="Arial" pitchFamily="-110" charset="0"/>
                <a:ea typeface="+mn-ea"/>
                <a:cs typeface="+mn-cs"/>
              </a:rPr>
              <a:t>a loose interpretation of intruder behavior, which will catch more intruders, will</a:t>
            </a:r>
          </a:p>
          <a:p>
            <a:r>
              <a:rPr lang="en-US" sz="1200" b="0" i="0" u="none" strike="noStrike" kern="1200" baseline="0" dirty="0" smtClean="0">
                <a:solidFill>
                  <a:schemeClr val="tx1"/>
                </a:solidFill>
                <a:latin typeface="Arial" pitchFamily="-110" charset="0"/>
                <a:ea typeface="+mn-ea"/>
                <a:cs typeface="+mn-cs"/>
              </a:rPr>
              <a:t>also lead to a number of false positives , or false alarms, where authorized users are</a:t>
            </a:r>
          </a:p>
          <a:p>
            <a:r>
              <a:rPr lang="en-US" sz="1200" b="0" i="0" u="none" strike="noStrike" kern="1200" baseline="0" dirty="0" smtClean="0">
                <a:solidFill>
                  <a:schemeClr val="tx1"/>
                </a:solidFill>
                <a:latin typeface="Arial" pitchFamily="-110" charset="0"/>
                <a:ea typeface="+mn-ea"/>
                <a:cs typeface="+mn-cs"/>
              </a:rPr>
              <a:t>identified as intruders. On the other hand, an attempt to limit false positives by a</a:t>
            </a:r>
          </a:p>
          <a:p>
            <a:r>
              <a:rPr lang="en-US" sz="1200" b="0" i="0" u="none" strike="noStrike" kern="1200" baseline="0" dirty="0" smtClean="0">
                <a:solidFill>
                  <a:schemeClr val="tx1"/>
                </a:solidFill>
                <a:latin typeface="Arial" pitchFamily="-110" charset="0"/>
                <a:ea typeface="+mn-ea"/>
                <a:cs typeface="+mn-cs"/>
              </a:rPr>
              <a:t>tight interpretation of intruder behavior will lead to an increase in false negatives ,</a:t>
            </a:r>
          </a:p>
          <a:p>
            <a:r>
              <a:rPr lang="en-US" sz="1200" b="0" i="0" u="none" strike="noStrike" kern="1200" baseline="0" dirty="0" smtClean="0">
                <a:solidFill>
                  <a:schemeClr val="tx1"/>
                </a:solidFill>
                <a:latin typeface="Arial" pitchFamily="-110" charset="0"/>
                <a:ea typeface="+mn-ea"/>
                <a:cs typeface="+mn-cs"/>
              </a:rPr>
              <a:t>or intruders not identified as intruders. Thus, there is an element of compromise</a:t>
            </a:r>
          </a:p>
          <a:p>
            <a:r>
              <a:rPr lang="en-US" sz="1200" b="0" i="0" u="none" strike="noStrike" kern="1200" baseline="0" dirty="0" smtClean="0">
                <a:solidFill>
                  <a:schemeClr val="tx1"/>
                </a:solidFill>
                <a:latin typeface="Arial" pitchFamily="-110" charset="0"/>
                <a:ea typeface="+mn-ea"/>
                <a:cs typeface="+mn-cs"/>
              </a:rPr>
              <a:t> and art in the practice of intrusion detection. Ideally you want an IDS to have a high</a:t>
            </a:r>
          </a:p>
          <a:p>
            <a:r>
              <a:rPr lang="en-US" sz="1200" b="0" i="0" u="none" strike="noStrike" kern="1200" baseline="0" dirty="0" smtClean="0">
                <a:solidFill>
                  <a:schemeClr val="tx1"/>
                </a:solidFill>
                <a:latin typeface="Arial" pitchFamily="-110" charset="0"/>
                <a:ea typeface="+mn-ea"/>
                <a:cs typeface="+mn-cs"/>
              </a:rPr>
              <a:t>detection rate, that is, the ratio of detected to total attacks, while minimizing the</a:t>
            </a:r>
          </a:p>
          <a:p>
            <a:r>
              <a:rPr lang="en-US" sz="1200" b="0" i="0" u="none" strike="noStrike" kern="1200" baseline="0" dirty="0" smtClean="0">
                <a:solidFill>
                  <a:schemeClr val="tx1"/>
                </a:solidFill>
                <a:latin typeface="Arial" pitchFamily="-110" charset="0"/>
                <a:ea typeface="+mn-ea"/>
                <a:cs typeface="+mn-cs"/>
              </a:rPr>
              <a:t>false alarm rate, the ratio of incorrectly classified to total normal usage [LAZA05].</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In an important early study of intrusion [ANDE80], Anderson postulated</a:t>
            </a:r>
          </a:p>
          <a:p>
            <a:r>
              <a:rPr lang="en-US" sz="1200" b="0" i="0" u="none" strike="noStrike" kern="1200" baseline="0" dirty="0" smtClean="0">
                <a:solidFill>
                  <a:schemeClr val="tx1"/>
                </a:solidFill>
                <a:latin typeface="Arial" pitchFamily="-110" charset="0"/>
                <a:ea typeface="+mn-ea"/>
                <a:cs typeface="+mn-cs"/>
              </a:rPr>
              <a:t>that one could, with reasonable confidence, distinguish between an outside attacker</a:t>
            </a:r>
          </a:p>
          <a:p>
            <a:r>
              <a:rPr lang="en-US" sz="1200" b="0" i="0" u="none" strike="noStrike" kern="1200" baseline="0" dirty="0" smtClean="0">
                <a:solidFill>
                  <a:schemeClr val="tx1"/>
                </a:solidFill>
                <a:latin typeface="Arial" pitchFamily="-110" charset="0"/>
                <a:ea typeface="+mn-ea"/>
                <a:cs typeface="+mn-cs"/>
              </a:rPr>
              <a:t>and a legitimate user. Patterns of legitimate user behavior can be established by</a:t>
            </a:r>
          </a:p>
          <a:p>
            <a:r>
              <a:rPr lang="en-US" sz="1200" b="0" i="0" u="none" strike="noStrike" kern="1200" baseline="0" dirty="0" smtClean="0">
                <a:solidFill>
                  <a:schemeClr val="tx1"/>
                </a:solidFill>
                <a:latin typeface="Arial" pitchFamily="-110" charset="0"/>
                <a:ea typeface="+mn-ea"/>
                <a:cs typeface="+mn-cs"/>
              </a:rPr>
              <a:t>observing past history, and significant deviation from such patterns can be detected.</a:t>
            </a:r>
          </a:p>
          <a:p>
            <a:r>
              <a:rPr lang="en-US" sz="1200" b="0" i="0" u="none" strike="noStrike" kern="1200" baseline="0" dirty="0" smtClean="0">
                <a:solidFill>
                  <a:schemeClr val="tx1"/>
                </a:solidFill>
                <a:latin typeface="Arial" pitchFamily="-110" charset="0"/>
                <a:ea typeface="+mn-ea"/>
                <a:cs typeface="+mn-cs"/>
              </a:rPr>
              <a:t>Anderson suggests that the task of detecting an inside attacker (a legitimate user</a:t>
            </a:r>
          </a:p>
          <a:p>
            <a:r>
              <a:rPr lang="en-US" sz="1200" b="0" i="0" u="none" strike="noStrike" kern="1200" baseline="0" dirty="0" smtClean="0">
                <a:solidFill>
                  <a:schemeClr val="tx1"/>
                </a:solidFill>
                <a:latin typeface="Arial" pitchFamily="-110" charset="0"/>
                <a:ea typeface="+mn-ea"/>
                <a:cs typeface="+mn-cs"/>
              </a:rPr>
              <a:t>acting in an unauthorized fashion) is more difficult, in that the distinction between</a:t>
            </a:r>
          </a:p>
          <a:p>
            <a:r>
              <a:rPr lang="en-US" sz="1200" b="0" i="0" u="none" strike="noStrike" kern="1200" baseline="0" dirty="0" smtClean="0">
                <a:solidFill>
                  <a:schemeClr val="tx1"/>
                </a:solidFill>
                <a:latin typeface="Arial" pitchFamily="-110" charset="0"/>
                <a:ea typeface="+mn-ea"/>
                <a:cs typeface="+mn-cs"/>
              </a:rPr>
              <a:t>abnormal and normal behavior may be small. Anderson concluded that such violations</a:t>
            </a:r>
          </a:p>
          <a:p>
            <a:r>
              <a:rPr lang="en-US" sz="1200" b="0" i="0" u="none" strike="noStrike" kern="1200" baseline="0" dirty="0" smtClean="0">
                <a:solidFill>
                  <a:schemeClr val="tx1"/>
                </a:solidFill>
                <a:latin typeface="Arial" pitchFamily="-110" charset="0"/>
                <a:ea typeface="+mn-ea"/>
                <a:cs typeface="+mn-cs"/>
              </a:rPr>
              <a:t>would be undetectable solely through the search for anomalous behavior.</a:t>
            </a:r>
          </a:p>
          <a:p>
            <a:r>
              <a:rPr lang="en-US" sz="1200" b="0" i="0" u="none" strike="noStrike" kern="1200" baseline="0" dirty="0" smtClean="0">
                <a:solidFill>
                  <a:schemeClr val="tx1"/>
                </a:solidFill>
                <a:latin typeface="Arial" pitchFamily="-110" charset="0"/>
                <a:ea typeface="+mn-ea"/>
                <a:cs typeface="+mn-cs"/>
              </a:rPr>
              <a:t>However, insider behavior might nevertheless be detectable by intelligent definition</a:t>
            </a:r>
          </a:p>
          <a:p>
            <a:r>
              <a:rPr lang="en-US" sz="1200" b="0" i="0" u="none" strike="noStrike" kern="1200" baseline="0" dirty="0" smtClean="0">
                <a:solidFill>
                  <a:schemeClr val="tx1"/>
                </a:solidFill>
                <a:latin typeface="Arial" pitchFamily="-110" charset="0"/>
                <a:ea typeface="+mn-ea"/>
                <a:cs typeface="+mn-cs"/>
              </a:rPr>
              <a:t>of the class of conditions that suggest unauthorized use. These observations,</a:t>
            </a:r>
          </a:p>
          <a:p>
            <a:r>
              <a:rPr lang="en-US" sz="1200" b="0" i="0" u="none" strike="noStrike" kern="1200" baseline="0" dirty="0" smtClean="0">
                <a:solidFill>
                  <a:schemeClr val="tx1"/>
                </a:solidFill>
                <a:latin typeface="Arial" pitchFamily="-110" charset="0"/>
                <a:ea typeface="+mn-ea"/>
                <a:cs typeface="+mn-cs"/>
              </a:rPr>
              <a:t>which were made in 1980, remain true today.</a:t>
            </a:r>
          </a:p>
          <a:p>
            <a:endParaRPr lang="en-US" dirty="0">
              <a:latin typeface="Times New Roman" pitchFamily="-110" charset="0"/>
            </a:endParaRPr>
          </a:p>
        </p:txBody>
      </p:sp>
    </p:spTree>
    <p:extLst>
      <p:ext uri="{BB962C8B-B14F-4D97-AF65-F5344CB8AC3E}">
        <p14:creationId xmlns:p14="http://schemas.microsoft.com/office/powerpoint/2010/main" val="32650330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8CF25E-AE0F-3E4D-9BBA-F5E6F7140736}" type="slidenum">
              <a:rPr lang="en-AU"/>
              <a:pPr/>
              <a:t>78</a:t>
            </a:fld>
            <a:endParaRPr lang="en-AU" dirty="0"/>
          </a:p>
        </p:txBody>
      </p:sp>
      <p:sp>
        <p:nvSpPr>
          <p:cNvPr id="232450" name="Rectangle 2"/>
          <p:cNvSpPr>
            <a:spLocks noGrp="1" noRot="1" noChangeAspect="1" noChangeArrowheads="1" noTextEdit="1"/>
          </p:cNvSpPr>
          <p:nvPr>
            <p:ph type="sldImg"/>
          </p:nvPr>
        </p:nvSpPr>
        <p:spPr>
          <a:ln/>
        </p:spPr>
      </p:sp>
      <p:sp>
        <p:nvSpPr>
          <p:cNvPr id="232451"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To be of practical use, an IDS should detect a substantial percentage of intrusions</a:t>
            </a:r>
          </a:p>
          <a:p>
            <a:r>
              <a:rPr lang="en-US" sz="1200" b="0" i="0" u="none" strike="noStrike" kern="1200" baseline="0" dirty="0" smtClean="0">
                <a:solidFill>
                  <a:schemeClr val="tx1"/>
                </a:solidFill>
                <a:latin typeface="Arial" pitchFamily="-110" charset="0"/>
                <a:ea typeface="+mn-ea"/>
                <a:cs typeface="+mn-cs"/>
              </a:rPr>
              <a:t>while keeping the false alarm rate at an acceptable level. If only a modest</a:t>
            </a:r>
          </a:p>
          <a:p>
            <a:r>
              <a:rPr lang="en-US" sz="1200" b="0" i="0" u="none" strike="noStrike" kern="1200" baseline="0" dirty="0" smtClean="0">
                <a:solidFill>
                  <a:schemeClr val="tx1"/>
                </a:solidFill>
                <a:latin typeface="Arial" pitchFamily="-110" charset="0"/>
                <a:ea typeface="+mn-ea"/>
                <a:cs typeface="+mn-cs"/>
              </a:rPr>
              <a:t>percentage of actual intrusions are detected, the system provides a false sense of</a:t>
            </a:r>
          </a:p>
          <a:p>
            <a:r>
              <a:rPr lang="en-US" sz="1200" b="0" i="0" u="none" strike="noStrike" kern="1200" baseline="0" dirty="0" smtClean="0">
                <a:solidFill>
                  <a:schemeClr val="tx1"/>
                </a:solidFill>
                <a:latin typeface="Arial" pitchFamily="-110" charset="0"/>
                <a:ea typeface="+mn-ea"/>
                <a:cs typeface="+mn-cs"/>
              </a:rPr>
              <a:t>security. On the other hand, if the system frequently triggers an alert when there</a:t>
            </a:r>
          </a:p>
          <a:p>
            <a:r>
              <a:rPr lang="en-US" sz="1200" b="0" i="0" u="none" strike="noStrike" kern="1200" baseline="0" dirty="0" smtClean="0">
                <a:solidFill>
                  <a:schemeClr val="tx1"/>
                </a:solidFill>
                <a:latin typeface="Arial" pitchFamily="-110" charset="0"/>
                <a:ea typeface="+mn-ea"/>
                <a:cs typeface="+mn-cs"/>
              </a:rPr>
              <a:t>is no intrusion (a false alarm), then either system managers will begin to ignore the</a:t>
            </a:r>
          </a:p>
          <a:p>
            <a:r>
              <a:rPr lang="en-US" sz="1200" b="0" i="0" u="none" strike="noStrike" kern="1200" baseline="0" dirty="0" smtClean="0">
                <a:solidFill>
                  <a:schemeClr val="tx1"/>
                </a:solidFill>
                <a:latin typeface="Arial" pitchFamily="-110" charset="0"/>
                <a:ea typeface="+mn-ea"/>
                <a:cs typeface="+mn-cs"/>
              </a:rPr>
              <a:t>alarms, or much time will be wasted analyzing the false alarms.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Unfortunately, because of the nature of the probabilities involved, it is very</a:t>
            </a:r>
          </a:p>
          <a:p>
            <a:r>
              <a:rPr lang="en-US" sz="1200" b="0" i="0" u="none" strike="noStrike" kern="1200" baseline="0" dirty="0" smtClean="0">
                <a:solidFill>
                  <a:schemeClr val="tx1"/>
                </a:solidFill>
                <a:latin typeface="Arial" pitchFamily="-110" charset="0"/>
                <a:ea typeface="+mn-ea"/>
                <a:cs typeface="+mn-cs"/>
              </a:rPr>
              <a:t>difficult to meet the standard of high rate of detections with a low rate of false</a:t>
            </a:r>
          </a:p>
          <a:p>
            <a:r>
              <a:rPr lang="en-US" sz="1200" b="0" i="0" u="none" strike="noStrike" kern="1200" baseline="0" dirty="0" smtClean="0">
                <a:solidFill>
                  <a:schemeClr val="tx1"/>
                </a:solidFill>
                <a:latin typeface="Arial" pitchFamily="-110" charset="0"/>
                <a:ea typeface="+mn-ea"/>
                <a:cs typeface="+mn-cs"/>
              </a:rPr>
              <a:t>alarms. In general, if the actual numbers of intrusions is low compared to the number</a:t>
            </a:r>
          </a:p>
          <a:p>
            <a:r>
              <a:rPr lang="en-US" sz="1200" b="0" i="0" u="none" strike="noStrike" kern="1200" baseline="0" dirty="0" smtClean="0">
                <a:solidFill>
                  <a:schemeClr val="tx1"/>
                </a:solidFill>
                <a:latin typeface="Arial" pitchFamily="-110" charset="0"/>
                <a:ea typeface="+mn-ea"/>
                <a:cs typeface="+mn-cs"/>
              </a:rPr>
              <a:t>of legitimate uses of a system, then the false alarm rate will be high unless the</a:t>
            </a:r>
          </a:p>
          <a:p>
            <a:r>
              <a:rPr lang="en-US" sz="1200" b="0" i="0" u="none" strike="noStrike" kern="1200" baseline="0" dirty="0" smtClean="0">
                <a:solidFill>
                  <a:schemeClr val="tx1"/>
                </a:solidFill>
                <a:latin typeface="Arial" pitchFamily="-110" charset="0"/>
                <a:ea typeface="+mn-ea"/>
                <a:cs typeface="+mn-cs"/>
              </a:rPr>
              <a:t> test is extremely discriminating. This is an example of a phenomenon known as</a:t>
            </a:r>
          </a:p>
          <a:p>
            <a:r>
              <a:rPr lang="en-US" sz="1200" b="0" i="0" u="none" strike="noStrike" kern="1200" baseline="0" dirty="0" smtClean="0">
                <a:solidFill>
                  <a:schemeClr val="tx1"/>
                </a:solidFill>
                <a:latin typeface="Arial" pitchFamily="-110" charset="0"/>
                <a:ea typeface="+mn-ea"/>
                <a:cs typeface="+mn-cs"/>
              </a:rPr>
              <a:t>the base-rate fallacy . A study of existing IDSs, reported in [AXEL00], indicated</a:t>
            </a:r>
          </a:p>
          <a:p>
            <a:r>
              <a:rPr lang="en-US" sz="1200" b="0" i="0" u="none" strike="noStrike" kern="1200" baseline="0" dirty="0" smtClean="0">
                <a:solidFill>
                  <a:schemeClr val="tx1"/>
                </a:solidFill>
                <a:latin typeface="Arial" pitchFamily="-110" charset="0"/>
                <a:ea typeface="+mn-ea"/>
                <a:cs typeface="+mn-cs"/>
              </a:rPr>
              <a:t>that current systems have not overcome the problem of the base-rate fallacy. See</a:t>
            </a:r>
          </a:p>
          <a:p>
            <a:r>
              <a:rPr lang="en-US" sz="1200" b="0" i="0" u="none" strike="noStrike" kern="1200" baseline="0" dirty="0" smtClean="0">
                <a:solidFill>
                  <a:schemeClr val="tx1"/>
                </a:solidFill>
                <a:latin typeface="Arial" pitchFamily="-110" charset="0"/>
                <a:ea typeface="+mn-ea"/>
                <a:cs typeface="+mn-cs"/>
              </a:rPr>
              <a:t>Appendix J for a brief background on the mathematics of this problem.</a:t>
            </a:r>
            <a:endParaRPr lang="en-US" sz="1200" kern="1200" baseline="0" dirty="0" smtClean="0">
              <a:solidFill>
                <a:schemeClr val="tx1"/>
              </a:solidFill>
              <a:latin typeface="Arial" pitchFamily="-110" charset="0"/>
              <a:ea typeface="+mn-ea"/>
              <a:cs typeface="+mn-cs"/>
            </a:endParaRP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[BALA98] lists the following as desirable for an IDS. It must</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Run continually with minimal human supervision.</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Be fault tolerant in the sense that it must be able to recover from system</a:t>
            </a:r>
          </a:p>
          <a:p>
            <a:r>
              <a:rPr lang="en-US" sz="1200" kern="1200" baseline="0" dirty="0" smtClean="0">
                <a:solidFill>
                  <a:schemeClr val="tx1"/>
                </a:solidFill>
                <a:latin typeface="Arial" pitchFamily="-110" charset="0"/>
                <a:ea typeface="+mn-ea"/>
                <a:cs typeface="+mn-cs"/>
              </a:rPr>
              <a:t>crashes and reinitializations.</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Resist subversion. The IDS must be able to monitor itself and detect if it has</a:t>
            </a:r>
          </a:p>
          <a:p>
            <a:r>
              <a:rPr lang="en-US" sz="1200" kern="1200" baseline="0" dirty="0" smtClean="0">
                <a:solidFill>
                  <a:schemeClr val="tx1"/>
                </a:solidFill>
                <a:latin typeface="Arial" pitchFamily="-110" charset="0"/>
                <a:ea typeface="+mn-ea"/>
                <a:cs typeface="+mn-cs"/>
              </a:rPr>
              <a:t>been modified by an attacker.</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Impose a minimal overhead on the system where it is running.</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Be able to be configured according to the security policies of the system that is</a:t>
            </a:r>
          </a:p>
          <a:p>
            <a:r>
              <a:rPr lang="en-US" sz="1200" kern="1200" baseline="0" dirty="0" smtClean="0">
                <a:solidFill>
                  <a:schemeClr val="tx1"/>
                </a:solidFill>
                <a:latin typeface="Arial" pitchFamily="-110" charset="0"/>
                <a:ea typeface="+mn-ea"/>
                <a:cs typeface="+mn-cs"/>
              </a:rPr>
              <a:t>being monitored.</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Be able to adapt to changes in system and user behavior over time.</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Be able to scale to monitor a large number of hosts.</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Provide graceful degradation of service in the sense that if some components</a:t>
            </a:r>
          </a:p>
          <a:p>
            <a:r>
              <a:rPr lang="en-US" sz="1200" kern="1200" baseline="0" dirty="0" smtClean="0">
                <a:solidFill>
                  <a:schemeClr val="tx1"/>
                </a:solidFill>
                <a:latin typeface="Arial" pitchFamily="-110" charset="0"/>
                <a:ea typeface="+mn-ea"/>
                <a:cs typeface="+mn-cs"/>
              </a:rPr>
              <a:t>of the IDS stop working for any reason, the rest of them should be affected as</a:t>
            </a:r>
          </a:p>
          <a:p>
            <a:r>
              <a:rPr lang="en-US" sz="1200" kern="1200" baseline="0" dirty="0" smtClean="0">
                <a:solidFill>
                  <a:schemeClr val="tx1"/>
                </a:solidFill>
                <a:latin typeface="Arial" pitchFamily="-110" charset="0"/>
                <a:ea typeface="+mn-ea"/>
                <a:cs typeface="+mn-cs"/>
              </a:rPr>
              <a:t>little as possible.</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Allow dynamic reconfiguration; that is, the ability to reconfigure the IDS</a:t>
            </a:r>
          </a:p>
          <a:p>
            <a:r>
              <a:rPr lang="en-US" sz="1200" kern="1200" baseline="0" dirty="0" smtClean="0">
                <a:solidFill>
                  <a:schemeClr val="tx1"/>
                </a:solidFill>
                <a:latin typeface="Arial" pitchFamily="-110" charset="0"/>
                <a:ea typeface="+mn-ea"/>
                <a:cs typeface="+mn-cs"/>
              </a:rPr>
              <a:t>without having to restart it.</a:t>
            </a:r>
            <a:endParaRPr lang="en-US" dirty="0">
              <a:latin typeface="Times New Roman" pitchFamily="-110" charset="0"/>
            </a:endParaRPr>
          </a:p>
        </p:txBody>
      </p:sp>
    </p:spTree>
    <p:extLst>
      <p:ext uri="{BB962C8B-B14F-4D97-AF65-F5344CB8AC3E}">
        <p14:creationId xmlns:p14="http://schemas.microsoft.com/office/powerpoint/2010/main" val="278628201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0" i="0" u="none" strike="noStrike" kern="1200" baseline="0" dirty="0" smtClean="0">
                <a:solidFill>
                  <a:schemeClr val="tx1"/>
                </a:solidFill>
                <a:latin typeface="Arial" pitchFamily="-110" charset="0"/>
                <a:ea typeface="+mn-ea"/>
                <a:cs typeface="+mn-cs"/>
              </a:rPr>
              <a:t>IDSs typically use one of the following alternative approaches to analyze sensor</a:t>
            </a:r>
          </a:p>
          <a:p>
            <a:r>
              <a:rPr lang="en-US" sz="1200" b="0" i="0" u="none" strike="noStrike" kern="1200" baseline="0" dirty="0" smtClean="0">
                <a:solidFill>
                  <a:schemeClr val="tx1"/>
                </a:solidFill>
                <a:latin typeface="Arial" pitchFamily="-110" charset="0"/>
                <a:ea typeface="+mn-ea"/>
                <a:cs typeface="+mn-cs"/>
              </a:rPr>
              <a:t>data to detect intrusions: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1. Anomaly detection:  Involves the collection of data relating to the behavior</a:t>
            </a:r>
          </a:p>
          <a:p>
            <a:r>
              <a:rPr lang="en-US" sz="1200" b="0" i="0" u="none" strike="noStrike" kern="1200" baseline="0" dirty="0" smtClean="0">
                <a:solidFill>
                  <a:schemeClr val="tx1"/>
                </a:solidFill>
                <a:latin typeface="Arial" pitchFamily="-110" charset="0"/>
                <a:ea typeface="+mn-ea"/>
                <a:cs typeface="+mn-cs"/>
              </a:rPr>
              <a:t>of legitimate users over a period of time. Then current observed behavior is</a:t>
            </a:r>
          </a:p>
          <a:p>
            <a:r>
              <a:rPr lang="en-US" sz="1200" b="0" i="0" u="none" strike="noStrike" kern="1200" baseline="0" dirty="0" smtClean="0">
                <a:solidFill>
                  <a:schemeClr val="tx1"/>
                </a:solidFill>
                <a:latin typeface="Arial" pitchFamily="-110" charset="0"/>
                <a:ea typeface="+mn-ea"/>
                <a:cs typeface="+mn-cs"/>
              </a:rPr>
              <a:t>analyzed to determine with a high level of confidence whether this behavior is</a:t>
            </a:r>
          </a:p>
          <a:p>
            <a:r>
              <a:rPr lang="en-US" sz="1200" b="0" i="0" u="none" strike="noStrike" kern="1200" baseline="0" dirty="0" smtClean="0">
                <a:solidFill>
                  <a:schemeClr val="tx1"/>
                </a:solidFill>
                <a:latin typeface="Arial" pitchFamily="-110" charset="0"/>
                <a:ea typeface="+mn-ea"/>
                <a:cs typeface="+mn-cs"/>
              </a:rPr>
              <a:t>that of a legitimate user or alternatively that of an intruder.</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2. Signature or Heuristic detection:  Uses a set of known malicious data patterns</a:t>
            </a:r>
          </a:p>
          <a:p>
            <a:r>
              <a:rPr lang="en-US" sz="1200" b="0" i="0" u="none" strike="noStrike" kern="1200" baseline="0" dirty="0" smtClean="0">
                <a:solidFill>
                  <a:schemeClr val="tx1"/>
                </a:solidFill>
                <a:latin typeface="Arial" pitchFamily="-110" charset="0"/>
                <a:ea typeface="+mn-ea"/>
                <a:cs typeface="+mn-cs"/>
              </a:rPr>
              <a:t>(signatures) or attack rules (heuristics) that are compared with current behavior</a:t>
            </a:r>
          </a:p>
          <a:p>
            <a:r>
              <a:rPr lang="en-US" sz="1200" b="0" i="0" u="none" strike="noStrike" kern="1200" baseline="0" dirty="0" smtClean="0">
                <a:solidFill>
                  <a:schemeClr val="tx1"/>
                </a:solidFill>
                <a:latin typeface="Arial" pitchFamily="-110" charset="0"/>
                <a:ea typeface="+mn-ea"/>
                <a:cs typeface="+mn-cs"/>
              </a:rPr>
              <a:t>to decide if is that of an intruder. It is also known as misuse detection. This</a:t>
            </a:r>
          </a:p>
          <a:p>
            <a:r>
              <a:rPr lang="en-US" sz="1200" b="0" i="0" u="none" strike="noStrike" kern="1200" baseline="0" dirty="0" smtClean="0">
                <a:solidFill>
                  <a:schemeClr val="tx1"/>
                </a:solidFill>
                <a:latin typeface="Arial" pitchFamily="-110" charset="0"/>
                <a:ea typeface="+mn-ea"/>
                <a:cs typeface="+mn-cs"/>
              </a:rPr>
              <a:t>approach can only identify known attacks for which it has patterns or rules.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In essence, anomaly approaches aim to define normal, or expected, behavior, in</a:t>
            </a:r>
          </a:p>
          <a:p>
            <a:r>
              <a:rPr lang="en-US" sz="1200" b="0" i="0" u="none" strike="noStrike" kern="1200" baseline="0" dirty="0" smtClean="0">
                <a:solidFill>
                  <a:schemeClr val="tx1"/>
                </a:solidFill>
                <a:latin typeface="Arial" pitchFamily="-110" charset="0"/>
                <a:ea typeface="+mn-ea"/>
                <a:cs typeface="+mn-cs"/>
              </a:rPr>
              <a:t>order to identify malicious or unauthorized behavior. Signature or heuristic-based</a:t>
            </a:r>
          </a:p>
          <a:p>
            <a:r>
              <a:rPr lang="en-US" sz="1200" b="0" i="0" u="none" strike="noStrike" kern="1200" baseline="0" dirty="0" smtClean="0">
                <a:solidFill>
                  <a:schemeClr val="tx1"/>
                </a:solidFill>
                <a:latin typeface="Arial" pitchFamily="-110" charset="0"/>
                <a:ea typeface="+mn-ea"/>
                <a:cs typeface="+mn-cs"/>
              </a:rPr>
              <a:t>approaches directly define malicious or unauthorized behavior. They can quickly</a:t>
            </a:r>
          </a:p>
          <a:p>
            <a:r>
              <a:rPr lang="en-US" sz="1200" b="0" i="0" u="none" strike="noStrike" kern="1200" baseline="0" dirty="0" smtClean="0">
                <a:solidFill>
                  <a:schemeClr val="tx1"/>
                </a:solidFill>
                <a:latin typeface="Arial" pitchFamily="-110" charset="0"/>
                <a:ea typeface="+mn-ea"/>
                <a:cs typeface="+mn-cs"/>
              </a:rPr>
              <a:t>and efficiently identify known attacks. However only anomaly detection is able to</a:t>
            </a:r>
          </a:p>
          <a:p>
            <a:r>
              <a:rPr lang="en-US" sz="1200" b="0" i="0" u="none" strike="noStrike" kern="1200" baseline="0" dirty="0" smtClean="0">
                <a:solidFill>
                  <a:schemeClr val="tx1"/>
                </a:solidFill>
                <a:latin typeface="Arial" pitchFamily="-110" charset="0"/>
                <a:ea typeface="+mn-ea"/>
                <a:cs typeface="+mn-cs"/>
              </a:rPr>
              <a:t>detect unknown, zero-day attacks, as it starts with known good behavior and identifies</a:t>
            </a:r>
          </a:p>
          <a:p>
            <a:r>
              <a:rPr lang="en-US" sz="1200" b="0" i="0" u="none" strike="noStrike" kern="1200" baseline="0" dirty="0" smtClean="0">
                <a:solidFill>
                  <a:schemeClr val="tx1"/>
                </a:solidFill>
                <a:latin typeface="Arial" pitchFamily="-110" charset="0"/>
                <a:ea typeface="+mn-ea"/>
                <a:cs typeface="+mn-cs"/>
              </a:rPr>
              <a:t>anomalies to it. Given this advantage, clearly anomaly detection would be the</a:t>
            </a:r>
          </a:p>
          <a:p>
            <a:r>
              <a:rPr lang="en-US" sz="1200" b="0" i="0" u="none" strike="noStrike" kern="1200" baseline="0" dirty="0" smtClean="0">
                <a:solidFill>
                  <a:schemeClr val="tx1"/>
                </a:solidFill>
                <a:latin typeface="Arial" pitchFamily="-110" charset="0"/>
                <a:ea typeface="+mn-ea"/>
                <a:cs typeface="+mn-cs"/>
              </a:rPr>
              <a:t>preferred approach, were it not for the difficulty in collecting and analyzing the data</a:t>
            </a:r>
          </a:p>
          <a:p>
            <a:r>
              <a:rPr lang="en-US" sz="1200" b="0" i="0" u="none" strike="noStrike" kern="1200" baseline="0" dirty="0" smtClean="0">
                <a:solidFill>
                  <a:schemeClr val="tx1"/>
                </a:solidFill>
                <a:latin typeface="Arial" pitchFamily="-110" charset="0"/>
                <a:ea typeface="+mn-ea"/>
                <a:cs typeface="+mn-cs"/>
              </a:rPr>
              <a:t>required, and the high level of false alarms, as we discuss in the following sections.</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79</a:t>
            </a:fld>
            <a:endParaRPr lang="en-AU" dirty="0"/>
          </a:p>
        </p:txBody>
      </p:sp>
    </p:spTree>
    <p:extLst>
      <p:ext uri="{BB962C8B-B14F-4D97-AF65-F5344CB8AC3E}">
        <p14:creationId xmlns:p14="http://schemas.microsoft.com/office/powerpoint/2010/main" val="369264495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The anomaly detection approach involves first developing a model of legitimate</a:t>
            </a:r>
          </a:p>
          <a:p>
            <a:r>
              <a:rPr lang="en-US" sz="1200" b="0" i="0" u="none" strike="noStrike" kern="1200" baseline="0" dirty="0" smtClean="0">
                <a:solidFill>
                  <a:schemeClr val="tx1"/>
                </a:solidFill>
                <a:latin typeface="Arial" pitchFamily="-110" charset="0"/>
                <a:ea typeface="+mn-ea"/>
                <a:cs typeface="+mn-cs"/>
              </a:rPr>
              <a:t>user behavior by collecting and processing sensor data from the normal operation</a:t>
            </a:r>
          </a:p>
          <a:p>
            <a:r>
              <a:rPr lang="en-US" sz="1200" b="0" i="0" u="none" strike="noStrike" kern="1200" baseline="0" dirty="0" smtClean="0">
                <a:solidFill>
                  <a:schemeClr val="tx1"/>
                </a:solidFill>
                <a:latin typeface="Arial" pitchFamily="-110" charset="0"/>
                <a:ea typeface="+mn-ea"/>
                <a:cs typeface="+mn-cs"/>
              </a:rPr>
              <a:t>of the monitored system in a training phase. This may occur at distinct times, or</a:t>
            </a:r>
          </a:p>
          <a:p>
            <a:r>
              <a:rPr lang="en-US" sz="1200" b="0" i="0" u="none" strike="noStrike" kern="1200" baseline="0" dirty="0" smtClean="0">
                <a:solidFill>
                  <a:schemeClr val="tx1"/>
                </a:solidFill>
                <a:latin typeface="Arial" pitchFamily="-110" charset="0"/>
                <a:ea typeface="+mn-ea"/>
                <a:cs typeface="+mn-cs"/>
              </a:rPr>
              <a:t>there may be a continuous process of monitoring and evolving the model over time.</a:t>
            </a:r>
          </a:p>
          <a:p>
            <a:r>
              <a:rPr lang="en-US" sz="1200" b="0" i="0" u="none" strike="noStrike" kern="1200" baseline="0" dirty="0" smtClean="0">
                <a:solidFill>
                  <a:schemeClr val="tx1"/>
                </a:solidFill>
                <a:latin typeface="Arial" pitchFamily="-110" charset="0"/>
                <a:ea typeface="+mn-ea"/>
                <a:cs typeface="+mn-cs"/>
              </a:rPr>
              <a:t>Once this model exists, current observed behavior is compared with the model in</a:t>
            </a:r>
          </a:p>
          <a:p>
            <a:r>
              <a:rPr lang="en-US" sz="1200" b="0" i="0" u="none" strike="noStrike" kern="1200" baseline="0" dirty="0" smtClean="0">
                <a:solidFill>
                  <a:schemeClr val="tx1"/>
                </a:solidFill>
                <a:latin typeface="Arial" pitchFamily="-110" charset="0"/>
                <a:ea typeface="+mn-ea"/>
                <a:cs typeface="+mn-cs"/>
              </a:rPr>
              <a:t>order to classify it as either legitimate or anomalous activity in a detection phase.</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A variety of classification approaches are used, which [GARC09] broadly categorized</a:t>
            </a:r>
          </a:p>
          <a:p>
            <a:r>
              <a:rPr lang="en-US" sz="1200" b="0" i="0" u="none" strike="noStrike" kern="1200" baseline="0" dirty="0" smtClean="0">
                <a:solidFill>
                  <a:schemeClr val="tx1"/>
                </a:solidFill>
                <a:latin typeface="Arial" pitchFamily="-110" charset="0"/>
                <a:ea typeface="+mn-ea"/>
                <a:cs typeface="+mn-cs"/>
              </a:rPr>
              <a:t>as: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Statistical:  Analysis of the observed behavior using univariate, multivariate,</a:t>
            </a:r>
          </a:p>
          <a:p>
            <a:r>
              <a:rPr lang="en-US" sz="1200" b="0" i="0" u="none" strike="noStrike" kern="1200" baseline="0" dirty="0" smtClean="0">
                <a:solidFill>
                  <a:schemeClr val="tx1"/>
                </a:solidFill>
                <a:latin typeface="Arial" pitchFamily="-110" charset="0"/>
                <a:ea typeface="+mn-ea"/>
                <a:cs typeface="+mn-cs"/>
              </a:rPr>
              <a:t>or time-series models of observed metrics.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Knowledge based:  Approaches use an expert system that classifies observed</a:t>
            </a:r>
          </a:p>
          <a:p>
            <a:r>
              <a:rPr lang="en-US" sz="1200" b="0" i="0" u="none" strike="noStrike" kern="1200" baseline="0" dirty="0" smtClean="0">
                <a:solidFill>
                  <a:schemeClr val="tx1"/>
                </a:solidFill>
                <a:latin typeface="Arial" pitchFamily="-110" charset="0"/>
                <a:ea typeface="+mn-ea"/>
                <a:cs typeface="+mn-cs"/>
              </a:rPr>
              <a:t>behavior according to a set of rules that model legitimate behavior.</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Machine-learning:  Approaches automatically determine a suitable classification</a:t>
            </a:r>
          </a:p>
          <a:p>
            <a:r>
              <a:rPr lang="en-US" sz="1200" b="0" i="0" u="none" strike="noStrike" kern="1200" baseline="0" dirty="0" smtClean="0">
                <a:solidFill>
                  <a:schemeClr val="tx1"/>
                </a:solidFill>
                <a:latin typeface="Arial" pitchFamily="-110" charset="0"/>
                <a:ea typeface="+mn-ea"/>
                <a:cs typeface="+mn-cs"/>
              </a:rPr>
              <a:t>model from the training data using data mining techniques.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They also note two key issues that affect the relative performance of these alternatives,</a:t>
            </a:r>
          </a:p>
          <a:p>
            <a:r>
              <a:rPr lang="en-US" sz="1200" b="0" i="0" u="none" strike="noStrike" kern="1200" baseline="0" dirty="0" smtClean="0">
                <a:solidFill>
                  <a:schemeClr val="tx1"/>
                </a:solidFill>
                <a:latin typeface="Arial" pitchFamily="-110" charset="0"/>
                <a:ea typeface="+mn-ea"/>
                <a:cs typeface="+mn-cs"/>
              </a:rPr>
              <a:t>being the efficiency and cost of the detection process.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The monitored data is first parameterized into desired standard metrics that</a:t>
            </a:r>
          </a:p>
          <a:p>
            <a:r>
              <a:rPr lang="en-US" sz="1200" b="0" i="0" u="none" strike="noStrike" kern="1200" baseline="0" dirty="0" smtClean="0">
                <a:solidFill>
                  <a:schemeClr val="tx1"/>
                </a:solidFill>
                <a:latin typeface="Arial" pitchFamily="-110" charset="0"/>
                <a:ea typeface="+mn-ea"/>
                <a:cs typeface="+mn-cs"/>
              </a:rPr>
              <a:t>will then be analyzed. This step ensures that data gathered from a variety of possible</a:t>
            </a:r>
          </a:p>
          <a:p>
            <a:r>
              <a:rPr lang="en-US" sz="1200" b="0" i="0" u="none" strike="noStrike" kern="1200" baseline="0" dirty="0" smtClean="0">
                <a:solidFill>
                  <a:schemeClr val="tx1"/>
                </a:solidFill>
                <a:latin typeface="Arial" pitchFamily="-110" charset="0"/>
                <a:ea typeface="+mn-ea"/>
                <a:cs typeface="+mn-cs"/>
              </a:rPr>
              <a:t>sources is provided in standard form for analysis.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Statistical approaches use the captured sensor data to develop a statistical</a:t>
            </a:r>
          </a:p>
          <a:p>
            <a:r>
              <a:rPr lang="en-US" sz="1200" b="0" i="0" u="none" strike="noStrike" kern="1200" baseline="0" dirty="0" smtClean="0">
                <a:solidFill>
                  <a:schemeClr val="tx1"/>
                </a:solidFill>
                <a:latin typeface="Arial" pitchFamily="-110" charset="0"/>
                <a:ea typeface="+mn-ea"/>
                <a:cs typeface="+mn-cs"/>
              </a:rPr>
              <a:t>profile of the observed metrics. The earliest approaches used univariate models,</a:t>
            </a:r>
          </a:p>
          <a:p>
            <a:r>
              <a:rPr lang="en-US" sz="1200" b="0" i="0" u="none" strike="noStrike" kern="1200" baseline="0" dirty="0" smtClean="0">
                <a:solidFill>
                  <a:schemeClr val="tx1"/>
                </a:solidFill>
                <a:latin typeface="Arial" pitchFamily="-110" charset="0"/>
                <a:ea typeface="+mn-ea"/>
                <a:cs typeface="+mn-cs"/>
              </a:rPr>
              <a:t>where each metric was treated as an independent random variable. However this</a:t>
            </a:r>
          </a:p>
          <a:p>
            <a:r>
              <a:rPr lang="en-US" sz="1200" b="0" i="0" u="none" strike="noStrike" kern="1200" baseline="0" dirty="0" smtClean="0">
                <a:solidFill>
                  <a:schemeClr val="tx1"/>
                </a:solidFill>
                <a:latin typeface="Arial" pitchFamily="-110" charset="0"/>
                <a:ea typeface="+mn-ea"/>
                <a:cs typeface="+mn-cs"/>
              </a:rPr>
              <a:t>was too crude to effectively identify intruder behavior. Later, multivariate models</a:t>
            </a:r>
          </a:p>
          <a:p>
            <a:r>
              <a:rPr lang="en-US" sz="1200" b="0" i="0" u="none" strike="noStrike" kern="1200" baseline="0" dirty="0" smtClean="0">
                <a:solidFill>
                  <a:schemeClr val="tx1"/>
                </a:solidFill>
                <a:latin typeface="Arial" pitchFamily="-110" charset="0"/>
                <a:ea typeface="+mn-ea"/>
                <a:cs typeface="+mn-cs"/>
              </a:rPr>
              <a:t>considered correlations between the metrics, which better levels of discrimination</a:t>
            </a:r>
          </a:p>
          <a:p>
            <a:r>
              <a:rPr lang="en-US" sz="1200" b="0" i="0" u="none" strike="noStrike" kern="1200" baseline="0" dirty="0" smtClean="0">
                <a:solidFill>
                  <a:schemeClr val="tx1"/>
                </a:solidFill>
                <a:latin typeface="Arial" pitchFamily="-110" charset="0"/>
                <a:ea typeface="+mn-ea"/>
                <a:cs typeface="+mn-cs"/>
              </a:rPr>
              <a:t>observed. Time-series models use the order and time between observed events to</a:t>
            </a:r>
          </a:p>
          <a:p>
            <a:r>
              <a:rPr lang="en-US" sz="1200" b="0" i="0" u="none" strike="noStrike" kern="1200" baseline="0" dirty="0" smtClean="0">
                <a:solidFill>
                  <a:schemeClr val="tx1"/>
                </a:solidFill>
                <a:latin typeface="Arial" pitchFamily="-110" charset="0"/>
                <a:ea typeface="+mn-ea"/>
                <a:cs typeface="+mn-cs"/>
              </a:rPr>
              <a:t>better classify the behavior. The advantages of these statistical approaches include</a:t>
            </a:r>
          </a:p>
          <a:p>
            <a:r>
              <a:rPr lang="en-US" sz="1200" b="0" i="0" u="none" strike="noStrike" kern="1200" baseline="0" dirty="0" smtClean="0">
                <a:solidFill>
                  <a:schemeClr val="tx1"/>
                </a:solidFill>
                <a:latin typeface="Arial" pitchFamily="-110" charset="0"/>
                <a:ea typeface="+mn-ea"/>
                <a:cs typeface="+mn-cs"/>
              </a:rPr>
              <a:t>their relative simplicity and low computation cost, and lack of assumptions about</a:t>
            </a:r>
          </a:p>
          <a:p>
            <a:r>
              <a:rPr lang="en-US" sz="1200" b="0" i="0" u="none" strike="noStrike" kern="1200" baseline="0" dirty="0" smtClean="0">
                <a:solidFill>
                  <a:schemeClr val="tx1"/>
                </a:solidFill>
                <a:latin typeface="Arial" pitchFamily="-110" charset="0"/>
                <a:ea typeface="+mn-ea"/>
                <a:cs typeface="+mn-cs"/>
              </a:rPr>
              <a:t>behavior expected. Their disadvantages include the difficulty in selecting suitable</a:t>
            </a:r>
          </a:p>
          <a:p>
            <a:r>
              <a:rPr lang="en-US" sz="1200" b="0" i="0" u="none" strike="noStrike" kern="1200" baseline="0" dirty="0" smtClean="0">
                <a:solidFill>
                  <a:schemeClr val="tx1"/>
                </a:solidFill>
                <a:latin typeface="Arial" pitchFamily="-110" charset="0"/>
                <a:ea typeface="+mn-ea"/>
                <a:cs typeface="+mn-cs"/>
              </a:rPr>
              <a:t>metrics to obtain a reasonable balance between false positives and false negatives,</a:t>
            </a:r>
          </a:p>
          <a:p>
            <a:r>
              <a:rPr lang="en-US" sz="1200" b="0" i="0" u="none" strike="noStrike" kern="1200" baseline="0" dirty="0" smtClean="0">
                <a:solidFill>
                  <a:schemeClr val="tx1"/>
                </a:solidFill>
                <a:latin typeface="Arial" pitchFamily="-110" charset="0"/>
                <a:ea typeface="+mn-ea"/>
                <a:cs typeface="+mn-cs"/>
              </a:rPr>
              <a:t>and that not all behaviors can be modeled using these approaches.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Knowledge based approaches classify the observed data using a set of rules.</a:t>
            </a:r>
          </a:p>
          <a:p>
            <a:r>
              <a:rPr lang="en-US" sz="1200" b="0" i="0" u="none" strike="noStrike" kern="1200" baseline="0" dirty="0" smtClean="0">
                <a:solidFill>
                  <a:schemeClr val="tx1"/>
                </a:solidFill>
                <a:latin typeface="Arial" pitchFamily="-110" charset="0"/>
                <a:ea typeface="+mn-ea"/>
                <a:cs typeface="+mn-cs"/>
              </a:rPr>
              <a:t>These rules are developed during the training phase, usually manually, to characterize</a:t>
            </a:r>
          </a:p>
          <a:p>
            <a:r>
              <a:rPr lang="en-US" sz="1200" b="0" i="0" u="none" strike="noStrike" kern="1200" baseline="0" dirty="0" smtClean="0">
                <a:solidFill>
                  <a:schemeClr val="tx1"/>
                </a:solidFill>
                <a:latin typeface="Arial" pitchFamily="-110" charset="0"/>
                <a:ea typeface="+mn-ea"/>
                <a:cs typeface="+mn-cs"/>
              </a:rPr>
              <a:t>the observed training data into distinct classes. Formal tools may be used to</a:t>
            </a:r>
          </a:p>
          <a:p>
            <a:r>
              <a:rPr lang="en-US" sz="1200" b="0" i="0" u="none" strike="noStrike" kern="1200" baseline="0" dirty="0" smtClean="0">
                <a:solidFill>
                  <a:schemeClr val="tx1"/>
                </a:solidFill>
                <a:latin typeface="Arial" pitchFamily="-110" charset="0"/>
                <a:ea typeface="+mn-ea"/>
                <a:cs typeface="+mn-cs"/>
              </a:rPr>
              <a:t>describe these rules, such as a finite-state machine or a standard description language.</a:t>
            </a:r>
          </a:p>
          <a:p>
            <a:r>
              <a:rPr lang="en-US" sz="1200" b="0" i="0" u="none" strike="noStrike" kern="1200" baseline="0" dirty="0" smtClean="0">
                <a:solidFill>
                  <a:schemeClr val="tx1"/>
                </a:solidFill>
                <a:latin typeface="Arial" pitchFamily="-110" charset="0"/>
                <a:ea typeface="+mn-ea"/>
                <a:cs typeface="+mn-cs"/>
              </a:rPr>
              <a:t>They are then used to classify the observed data in the detection phase. The</a:t>
            </a:r>
          </a:p>
          <a:p>
            <a:r>
              <a:rPr lang="en-US" sz="1200" b="0" i="0" u="none" strike="noStrike" kern="1200" baseline="0" dirty="0" smtClean="0">
                <a:solidFill>
                  <a:schemeClr val="tx1"/>
                </a:solidFill>
                <a:latin typeface="Arial" pitchFamily="-110" charset="0"/>
                <a:ea typeface="+mn-ea"/>
                <a:cs typeface="+mn-cs"/>
              </a:rPr>
              <a:t>advantages of knowledge-based approaches include their robustness and flexibility.</a:t>
            </a:r>
          </a:p>
          <a:p>
            <a:r>
              <a:rPr lang="en-US" sz="1200" b="0" i="0" u="none" strike="noStrike" kern="1200" baseline="0" dirty="0" smtClean="0">
                <a:solidFill>
                  <a:schemeClr val="tx1"/>
                </a:solidFill>
                <a:latin typeface="Arial" pitchFamily="-110" charset="0"/>
                <a:ea typeface="+mn-ea"/>
                <a:cs typeface="+mn-cs"/>
              </a:rPr>
              <a:t>Their main disadvantage is the difficulty and time required to develop high-quality</a:t>
            </a:r>
          </a:p>
          <a:p>
            <a:r>
              <a:rPr lang="en-US" sz="1200" b="0" i="0" u="none" strike="noStrike" kern="1200" baseline="0" dirty="0" smtClean="0">
                <a:solidFill>
                  <a:schemeClr val="tx1"/>
                </a:solidFill>
                <a:latin typeface="Arial" pitchFamily="-110" charset="0"/>
                <a:ea typeface="+mn-ea"/>
                <a:cs typeface="+mn-cs"/>
              </a:rPr>
              <a:t>knowledge from the data, and the need for human experts to assist with this process.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Machine-learning approaches use data mining techniques to automatically</a:t>
            </a:r>
          </a:p>
          <a:p>
            <a:r>
              <a:rPr lang="en-US" sz="1200" b="0" i="0" u="none" strike="noStrike" kern="1200" baseline="0" dirty="0" smtClean="0">
                <a:solidFill>
                  <a:schemeClr val="tx1"/>
                </a:solidFill>
                <a:latin typeface="Arial" pitchFamily="-110" charset="0"/>
                <a:ea typeface="+mn-ea"/>
                <a:cs typeface="+mn-cs"/>
              </a:rPr>
              <a:t>develop a model using the labeled normal training data. This model is then able</a:t>
            </a:r>
          </a:p>
          <a:p>
            <a:r>
              <a:rPr lang="en-US" sz="1200" b="0" i="0" u="none" strike="noStrike" kern="1200" baseline="0" dirty="0" smtClean="0">
                <a:solidFill>
                  <a:schemeClr val="tx1"/>
                </a:solidFill>
                <a:latin typeface="Arial" pitchFamily="-110" charset="0"/>
                <a:ea typeface="+mn-ea"/>
                <a:cs typeface="+mn-cs"/>
              </a:rPr>
              <a:t>to classify subsequently observed data as either normal or anomalous. A key disadvantage</a:t>
            </a:r>
          </a:p>
          <a:p>
            <a:r>
              <a:rPr lang="en-US" sz="1200" b="0" i="0" u="none" strike="noStrike" kern="1200" baseline="0" dirty="0" smtClean="0">
                <a:solidFill>
                  <a:schemeClr val="tx1"/>
                </a:solidFill>
                <a:latin typeface="Arial" pitchFamily="-110" charset="0"/>
                <a:ea typeface="+mn-ea"/>
                <a:cs typeface="+mn-cs"/>
              </a:rPr>
              <a:t>is that this process typically requires significant time and computational</a:t>
            </a:r>
          </a:p>
          <a:p>
            <a:r>
              <a:rPr lang="en-US" sz="1200" b="0" i="0" u="none" strike="noStrike" kern="1200" baseline="0" dirty="0" smtClean="0">
                <a:solidFill>
                  <a:schemeClr val="tx1"/>
                </a:solidFill>
                <a:latin typeface="Arial" pitchFamily="-110" charset="0"/>
                <a:ea typeface="+mn-ea"/>
                <a:cs typeface="+mn-cs"/>
              </a:rPr>
              <a:t>resources. Once the model is generated however, subsequent analysis is generally</a:t>
            </a:r>
          </a:p>
          <a:p>
            <a:r>
              <a:rPr lang="en-US" sz="1200" b="0" i="0" u="none" strike="noStrike" kern="1200" baseline="0" dirty="0" smtClean="0">
                <a:solidFill>
                  <a:schemeClr val="tx1"/>
                </a:solidFill>
                <a:latin typeface="Arial" pitchFamily="-110" charset="0"/>
                <a:ea typeface="+mn-ea"/>
                <a:cs typeface="+mn-cs"/>
              </a:rPr>
              <a:t>fairly efficient.</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 variety of machine-learning approaches have been tried, with varying success.</a:t>
            </a:r>
          </a:p>
          <a:p>
            <a:r>
              <a:rPr lang="en-US" sz="1200" b="0" i="0" u="none" strike="noStrike" kern="1200" baseline="0" dirty="0" smtClean="0">
                <a:solidFill>
                  <a:schemeClr val="tx1"/>
                </a:solidFill>
                <a:latin typeface="Arial" pitchFamily="-110" charset="0"/>
                <a:ea typeface="+mn-ea"/>
                <a:cs typeface="+mn-cs"/>
              </a:rPr>
              <a:t>These include:</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Bayesian networks:  Encode probabilistic relationships among observed metrics.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Markov models:  Develop a model with sets of states, some possibly hidden,</a:t>
            </a:r>
          </a:p>
          <a:p>
            <a:r>
              <a:rPr lang="en-US" sz="1200" b="0" i="0" u="none" strike="noStrike" kern="1200" baseline="0" dirty="0" smtClean="0">
                <a:solidFill>
                  <a:schemeClr val="tx1"/>
                </a:solidFill>
                <a:latin typeface="Arial" pitchFamily="-110" charset="0"/>
                <a:ea typeface="+mn-ea"/>
                <a:cs typeface="+mn-cs"/>
              </a:rPr>
              <a:t>interconnected by transition probabilities.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Neural networks:  Simulate human brain operation with neurons and synapse</a:t>
            </a:r>
          </a:p>
          <a:p>
            <a:r>
              <a:rPr lang="en-US" sz="1200" b="0" i="0" u="none" strike="noStrike" kern="1200" baseline="0" dirty="0" smtClean="0">
                <a:solidFill>
                  <a:schemeClr val="tx1"/>
                </a:solidFill>
                <a:latin typeface="Arial" pitchFamily="-110" charset="0"/>
                <a:ea typeface="+mn-ea"/>
                <a:cs typeface="+mn-cs"/>
              </a:rPr>
              <a:t>between them, that classify observed data.</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Fuzzy logic:  Uses fuzzy set theory where reasoning is approximate, and can</a:t>
            </a:r>
          </a:p>
          <a:p>
            <a:r>
              <a:rPr lang="en-US" sz="1200" b="0" i="0" u="none" strike="noStrike" kern="1200" baseline="0" dirty="0" smtClean="0">
                <a:solidFill>
                  <a:schemeClr val="tx1"/>
                </a:solidFill>
                <a:latin typeface="Arial" pitchFamily="-110" charset="0"/>
                <a:ea typeface="+mn-ea"/>
                <a:cs typeface="+mn-cs"/>
              </a:rPr>
              <a:t>accommodate uncertainty.</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Genetic algorithms:  Uses techniques inspired by evolutionary biology, including</a:t>
            </a:r>
          </a:p>
          <a:p>
            <a:r>
              <a:rPr lang="en-US" sz="1200" b="0" i="0" u="none" strike="noStrike" kern="1200" baseline="0" dirty="0" smtClean="0">
                <a:solidFill>
                  <a:schemeClr val="tx1"/>
                </a:solidFill>
                <a:latin typeface="Arial" pitchFamily="-110" charset="0"/>
                <a:ea typeface="+mn-ea"/>
                <a:cs typeface="+mn-cs"/>
              </a:rPr>
              <a:t>inheritance, mutation, selection and recombination, to develop classification</a:t>
            </a:r>
          </a:p>
          <a:p>
            <a:r>
              <a:rPr lang="en-US" sz="1200" b="0" i="0" u="none" strike="noStrike" kern="1200" baseline="0" dirty="0" smtClean="0">
                <a:solidFill>
                  <a:schemeClr val="tx1"/>
                </a:solidFill>
                <a:latin typeface="Arial" pitchFamily="-110" charset="0"/>
                <a:ea typeface="+mn-ea"/>
                <a:cs typeface="+mn-cs"/>
              </a:rPr>
              <a:t>rules.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Clustering and outlier detection:  Group the observed data into clusters based</a:t>
            </a:r>
          </a:p>
          <a:p>
            <a:r>
              <a:rPr lang="en-US" sz="1200" b="0" i="0" u="none" strike="noStrike" kern="1200" baseline="0" dirty="0" smtClean="0">
                <a:solidFill>
                  <a:schemeClr val="tx1"/>
                </a:solidFill>
                <a:latin typeface="Arial" pitchFamily="-110" charset="0"/>
                <a:ea typeface="+mn-ea"/>
                <a:cs typeface="+mn-cs"/>
              </a:rPr>
              <a:t>on some similarity or distance measure, and then identify subsequent data as</a:t>
            </a:r>
          </a:p>
          <a:p>
            <a:r>
              <a:rPr lang="en-US" sz="1200" b="0" i="0" u="none" strike="noStrike" kern="1200" baseline="0" dirty="0" smtClean="0">
                <a:solidFill>
                  <a:schemeClr val="tx1"/>
                </a:solidFill>
                <a:latin typeface="Arial" pitchFamily="-110" charset="0"/>
                <a:ea typeface="+mn-ea"/>
                <a:cs typeface="+mn-cs"/>
              </a:rPr>
              <a:t>either belonging to a cluster or as an outlier.</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The advantages of the machine-learning approaches include their flexibility, adaptability,</a:t>
            </a:r>
          </a:p>
          <a:p>
            <a:r>
              <a:rPr lang="en-US" sz="1200" b="0" i="0" u="none" strike="noStrike" kern="1200" baseline="0" dirty="0" smtClean="0">
                <a:solidFill>
                  <a:schemeClr val="tx1"/>
                </a:solidFill>
                <a:latin typeface="Arial" pitchFamily="-110" charset="0"/>
                <a:ea typeface="+mn-ea"/>
                <a:cs typeface="+mn-cs"/>
              </a:rPr>
              <a:t>and ability to capture interdependencies between the observed metrics.</a:t>
            </a:r>
          </a:p>
          <a:p>
            <a:r>
              <a:rPr lang="en-US" sz="1200" b="0" i="0" u="none" strike="noStrike" kern="1200" baseline="0" dirty="0" smtClean="0">
                <a:solidFill>
                  <a:schemeClr val="tx1"/>
                </a:solidFill>
                <a:latin typeface="Arial" pitchFamily="-110" charset="0"/>
                <a:ea typeface="+mn-ea"/>
                <a:cs typeface="+mn-cs"/>
              </a:rPr>
              <a:t>Their disadvantages include their dependency on assumptions about accepted</a:t>
            </a:r>
          </a:p>
          <a:p>
            <a:r>
              <a:rPr lang="en-US" sz="1200" b="0" i="0" u="none" strike="noStrike" kern="1200" baseline="0" dirty="0" smtClean="0">
                <a:solidFill>
                  <a:schemeClr val="tx1"/>
                </a:solidFill>
                <a:latin typeface="Arial" pitchFamily="-110" charset="0"/>
                <a:ea typeface="+mn-ea"/>
                <a:cs typeface="+mn-cs"/>
              </a:rPr>
              <a:t>behavior for a system, their currently unacceptably high false alarm rate, and their</a:t>
            </a:r>
          </a:p>
          <a:p>
            <a:r>
              <a:rPr lang="en-US" sz="1200" b="0" i="0" u="none" strike="noStrike" kern="1200" baseline="0" dirty="0" smtClean="0">
                <a:solidFill>
                  <a:schemeClr val="tx1"/>
                </a:solidFill>
                <a:latin typeface="Arial" pitchFamily="-110" charset="0"/>
                <a:ea typeface="+mn-ea"/>
                <a:cs typeface="+mn-cs"/>
              </a:rPr>
              <a:t>high resource cost.</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A key limitation of anomaly detection approaches used by IDSs, particularly</a:t>
            </a:r>
          </a:p>
          <a:p>
            <a:r>
              <a:rPr lang="en-US" sz="1200" b="0" i="0" u="none" strike="noStrike" kern="1200" baseline="0" dirty="0" smtClean="0">
                <a:solidFill>
                  <a:schemeClr val="tx1"/>
                </a:solidFill>
                <a:latin typeface="Arial" pitchFamily="-110" charset="0"/>
                <a:ea typeface="+mn-ea"/>
                <a:cs typeface="+mn-cs"/>
              </a:rPr>
              <a:t>the machine-learning approaches, is that they are generally only trained with legitimate</a:t>
            </a:r>
          </a:p>
          <a:p>
            <a:r>
              <a:rPr lang="en-US" sz="1200" b="0" i="0" u="none" strike="noStrike" kern="1200" baseline="0" dirty="0" smtClean="0">
                <a:solidFill>
                  <a:schemeClr val="tx1"/>
                </a:solidFill>
                <a:latin typeface="Arial" pitchFamily="-110" charset="0"/>
                <a:ea typeface="+mn-ea"/>
                <a:cs typeface="+mn-cs"/>
              </a:rPr>
              <a:t>data, unlike many of the other applications surveyed in [CHAN09] where</a:t>
            </a:r>
          </a:p>
          <a:p>
            <a:r>
              <a:rPr lang="en-US" sz="1200" b="0" i="0" u="none" strike="noStrike" kern="1200" baseline="0" dirty="0" smtClean="0">
                <a:solidFill>
                  <a:schemeClr val="tx1"/>
                </a:solidFill>
                <a:latin typeface="Arial" pitchFamily="-110" charset="0"/>
                <a:ea typeface="+mn-ea"/>
                <a:cs typeface="+mn-cs"/>
              </a:rPr>
              <a:t>both legitimate and anomalous training data is used. The lack of anomalous training</a:t>
            </a:r>
          </a:p>
          <a:p>
            <a:r>
              <a:rPr lang="en-US" sz="1200" b="0" i="0" u="none" strike="noStrike" kern="1200" baseline="0" dirty="0" smtClean="0">
                <a:solidFill>
                  <a:schemeClr val="tx1"/>
                </a:solidFill>
                <a:latin typeface="Arial" pitchFamily="-110" charset="0"/>
                <a:ea typeface="+mn-ea"/>
                <a:cs typeface="+mn-cs"/>
              </a:rPr>
              <a:t>data, which occurs given the desire to detect currently unknown future attacks,</a:t>
            </a:r>
          </a:p>
          <a:p>
            <a:r>
              <a:rPr lang="en-US" sz="1200" b="0" i="0" u="none" strike="noStrike" kern="1200" baseline="0" dirty="0" smtClean="0">
                <a:solidFill>
                  <a:schemeClr val="tx1"/>
                </a:solidFill>
                <a:latin typeface="Arial" pitchFamily="-110" charset="0"/>
                <a:ea typeface="+mn-ea"/>
                <a:cs typeface="+mn-cs"/>
              </a:rPr>
              <a:t>limits the effectiveness of some of the techniques listed above.</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80</a:t>
            </a:fld>
            <a:endParaRPr lang="en-AU" dirty="0"/>
          </a:p>
        </p:txBody>
      </p:sp>
    </p:spTree>
    <p:extLst>
      <p:ext uri="{BB962C8B-B14F-4D97-AF65-F5344CB8AC3E}">
        <p14:creationId xmlns:p14="http://schemas.microsoft.com/office/powerpoint/2010/main" val="3689467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6C7AC41B-982D-2740-975B-CBC1E41F9A36}" type="slidenum">
              <a:rPr lang="en-AU">
                <a:latin typeface="Arial" pitchFamily="-110" charset="0"/>
              </a:rPr>
              <a:pPr/>
              <a:t>8</a:t>
            </a:fld>
            <a:endParaRPr lang="en-AU">
              <a:latin typeface="Arial" pitchFamily="-110"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pPr eaLnBrk="1" hangingPunct="1"/>
            <a:r>
              <a:rPr lang="en-US" b="0" dirty="0" smtClean="0">
                <a:latin typeface="Arial" pitchFamily="-110" charset="0"/>
                <a:ea typeface="ＭＳ Ｐゴシック" pitchFamily="-110" charset="-128"/>
                <a:cs typeface="ＭＳ Ｐゴシック" pitchFamily="-110" charset="-128"/>
              </a:rPr>
              <a:t>The universal technique for providing confidentiality for transmitted or stored</a:t>
            </a:r>
          </a:p>
          <a:p>
            <a:pPr eaLnBrk="1" hangingPunct="1"/>
            <a:r>
              <a:rPr lang="en-US" b="0" dirty="0" smtClean="0">
                <a:latin typeface="Arial" pitchFamily="-110" charset="0"/>
                <a:ea typeface="ＭＳ Ｐゴシック" pitchFamily="-110" charset="-128"/>
                <a:cs typeface="ＭＳ Ｐゴシック" pitchFamily="-110" charset="-128"/>
              </a:rPr>
              <a:t>data is symmetric encryption.</a:t>
            </a:r>
          </a:p>
          <a:p>
            <a:pPr eaLnBrk="1" hangingPunct="1"/>
            <a:r>
              <a:rPr lang="en-US" b="0" dirty="0" smtClean="0">
                <a:latin typeface="Arial" pitchFamily="-110" charset="0"/>
                <a:ea typeface="ＭＳ Ｐゴシック" pitchFamily="-110" charset="-128"/>
                <a:cs typeface="ＭＳ Ｐゴシック" pitchFamily="-110" charset="-128"/>
              </a:rPr>
              <a:t>This section introduces the basic concept of symmetric encryption. This is followed by an overview of the two most important symmetric encryption algorithms: the Data Encryption Standard (DES) and the Advanced Encryption Standard (AES), which are block encryption algorithms. Finally, this section introduces the concept of symmetric stream encryption algorithms.</a:t>
            </a:r>
          </a:p>
          <a:p>
            <a:pPr eaLnBrk="1" hangingPunct="1"/>
            <a:endParaRPr lang="en-US" b="0" dirty="0" smtClean="0">
              <a:latin typeface="Arial" pitchFamily="-110" charset="0"/>
              <a:ea typeface="ＭＳ Ｐゴシック" pitchFamily="-110" charset="-128"/>
              <a:cs typeface="ＭＳ Ｐゴシック" pitchFamily="-110" charset="-128"/>
            </a:endParaRPr>
          </a:p>
          <a:p>
            <a:pPr eaLnBrk="1" hangingPunct="1"/>
            <a:r>
              <a:rPr lang="en-US" b="0" dirty="0" smtClean="0">
                <a:latin typeface="Arial" pitchFamily="-110" charset="0"/>
                <a:ea typeface="ＭＳ Ｐゴシック" pitchFamily="-110" charset="-128"/>
                <a:cs typeface="ＭＳ Ｐゴシック" pitchFamily="-110" charset="-128"/>
              </a:rPr>
              <a:t>Symmetric encryption, also referred to as conventional encryption or single-key</a:t>
            </a:r>
          </a:p>
          <a:p>
            <a:pPr eaLnBrk="1" hangingPunct="1"/>
            <a:r>
              <a:rPr lang="en-US" b="0" dirty="0" smtClean="0">
                <a:latin typeface="Arial" pitchFamily="-110" charset="0"/>
                <a:ea typeface="ＭＳ Ｐゴシック" pitchFamily="-110" charset="-128"/>
                <a:cs typeface="ＭＳ Ｐゴシック" pitchFamily="-110" charset="-128"/>
              </a:rPr>
              <a:t>encryption, was the only type of encryption in use prior to the introduction of public-key</a:t>
            </a:r>
          </a:p>
          <a:p>
            <a:pPr eaLnBrk="1" hangingPunct="1"/>
            <a:r>
              <a:rPr lang="en-US" b="0" dirty="0" smtClean="0">
                <a:latin typeface="Arial" pitchFamily="-110" charset="0"/>
                <a:ea typeface="ＭＳ Ｐゴシック" pitchFamily="-110" charset="-128"/>
                <a:cs typeface="ＭＳ Ｐゴシック" pitchFamily="-110" charset="-128"/>
              </a:rPr>
              <a:t>encryption in the late 1970s. Countless individuals and groups, from Julius Caesar to the</a:t>
            </a:r>
          </a:p>
          <a:p>
            <a:pPr eaLnBrk="1" hangingPunct="1"/>
            <a:r>
              <a:rPr lang="en-US" b="0" dirty="0" smtClean="0">
                <a:latin typeface="Arial" pitchFamily="-110" charset="0"/>
                <a:ea typeface="ＭＳ Ｐゴシック" pitchFamily="-110" charset="-128"/>
                <a:cs typeface="ＭＳ Ｐゴシック" pitchFamily="-110" charset="-128"/>
              </a:rPr>
              <a:t>German U-boat force to present-day diplomatic, military, and commercial users, have</a:t>
            </a:r>
          </a:p>
          <a:p>
            <a:pPr eaLnBrk="1" hangingPunct="1"/>
            <a:r>
              <a:rPr lang="en-US" b="0" dirty="0" smtClean="0">
                <a:latin typeface="Arial" pitchFamily="-110" charset="0"/>
                <a:ea typeface="ＭＳ Ｐゴシック" pitchFamily="-110" charset="-128"/>
                <a:cs typeface="ＭＳ Ｐゴシック" pitchFamily="-110" charset="-128"/>
              </a:rPr>
              <a:t>used symmetric encryption for secret communication. It remains the more widely used</a:t>
            </a:r>
          </a:p>
          <a:p>
            <a:pPr eaLnBrk="1" hangingPunct="1"/>
            <a:r>
              <a:rPr lang="en-US" b="0" dirty="0" smtClean="0">
                <a:latin typeface="Arial" pitchFamily="-110" charset="0"/>
                <a:ea typeface="ＭＳ Ｐゴシック" pitchFamily="-110" charset="-128"/>
                <a:cs typeface="ＭＳ Ｐゴシック" pitchFamily="-110" charset="-128"/>
              </a:rPr>
              <a:t>of the two types of encryption.</a:t>
            </a:r>
          </a:p>
          <a:p>
            <a:pPr eaLnBrk="1" hangingPunct="1"/>
            <a:endParaRPr lang="en-US" b="0" dirty="0" smtClean="0">
              <a:latin typeface="Arial" pitchFamily="-110" charset="0"/>
              <a:ea typeface="ＭＳ Ｐゴシック" pitchFamily="-110" charset="-128"/>
              <a:cs typeface="ＭＳ Ｐゴシック" pitchFamily="-110" charset="-128"/>
            </a:endParaRPr>
          </a:p>
          <a:p>
            <a:pPr eaLnBrk="1" hangingPunct="1"/>
            <a:r>
              <a:rPr lang="en-US" b="0" dirty="0" smtClean="0">
                <a:latin typeface="Arial" pitchFamily="-110" charset="0"/>
                <a:ea typeface="ＭＳ Ｐゴシック" pitchFamily="-110" charset="-128"/>
                <a:cs typeface="ＭＳ Ｐゴシック" pitchFamily="-110" charset="-128"/>
              </a:rPr>
              <a:t>There are two requirements for secure use of symmetric encryption:</a:t>
            </a:r>
          </a:p>
          <a:p>
            <a:pPr eaLnBrk="1" hangingPunct="1"/>
            <a:endParaRPr lang="en-US" b="0" dirty="0" smtClean="0">
              <a:latin typeface="Arial" pitchFamily="-110" charset="0"/>
              <a:ea typeface="ＭＳ Ｐゴシック" pitchFamily="-110" charset="-128"/>
              <a:cs typeface="ＭＳ Ｐゴシック" pitchFamily="-110" charset="-128"/>
            </a:endParaRPr>
          </a:p>
          <a:p>
            <a:pPr eaLnBrk="1" hangingPunct="1"/>
            <a:r>
              <a:rPr lang="en-US" b="0" dirty="0" smtClean="0">
                <a:latin typeface="Arial" pitchFamily="-110" charset="0"/>
                <a:ea typeface="ＭＳ Ｐゴシック" pitchFamily="-110" charset="-128"/>
                <a:cs typeface="ＭＳ Ｐゴシック" pitchFamily="-110" charset="-128"/>
              </a:rPr>
              <a:t>1. We need a strong encryption algorithm. At a minimum, we would like the</a:t>
            </a:r>
          </a:p>
          <a:p>
            <a:pPr eaLnBrk="1" hangingPunct="1"/>
            <a:r>
              <a:rPr lang="en-US" b="0" dirty="0" smtClean="0">
                <a:latin typeface="Arial" pitchFamily="-110" charset="0"/>
                <a:ea typeface="ＭＳ Ｐゴシック" pitchFamily="-110" charset="-128"/>
                <a:cs typeface="ＭＳ Ｐゴシック" pitchFamily="-110" charset="-128"/>
              </a:rPr>
              <a:t>algorithm to be such that an opponent who knows the algorithm and has</a:t>
            </a:r>
          </a:p>
          <a:p>
            <a:pPr eaLnBrk="1" hangingPunct="1"/>
            <a:r>
              <a:rPr lang="en-US" b="0" dirty="0" smtClean="0">
                <a:latin typeface="Arial" pitchFamily="-110" charset="0"/>
                <a:ea typeface="ＭＳ Ｐゴシック" pitchFamily="-110" charset="-128"/>
                <a:cs typeface="ＭＳ Ｐゴシック" pitchFamily="-110" charset="-128"/>
              </a:rPr>
              <a:t>access to one or more </a:t>
            </a:r>
            <a:r>
              <a:rPr lang="en-US" b="0" dirty="0" err="1" smtClean="0">
                <a:latin typeface="Arial" pitchFamily="-110" charset="0"/>
                <a:ea typeface="ＭＳ Ｐゴシック" pitchFamily="-110" charset="-128"/>
                <a:cs typeface="ＭＳ Ｐゴシック" pitchFamily="-110" charset="-128"/>
              </a:rPr>
              <a:t>ciphertexts</a:t>
            </a:r>
            <a:r>
              <a:rPr lang="en-US" b="0" dirty="0" smtClean="0">
                <a:latin typeface="Arial" pitchFamily="-110" charset="0"/>
                <a:ea typeface="ＭＳ Ｐゴシック" pitchFamily="-110" charset="-128"/>
                <a:cs typeface="ＭＳ Ｐゴシック" pitchFamily="-110" charset="-128"/>
              </a:rPr>
              <a:t> would be unable to decipher the </a:t>
            </a:r>
            <a:r>
              <a:rPr lang="en-US" b="0" dirty="0" err="1" smtClean="0">
                <a:latin typeface="Arial" pitchFamily="-110" charset="0"/>
                <a:ea typeface="ＭＳ Ｐゴシック" pitchFamily="-110" charset="-128"/>
                <a:cs typeface="ＭＳ Ｐゴシック" pitchFamily="-110" charset="-128"/>
              </a:rPr>
              <a:t>ciphertext</a:t>
            </a:r>
            <a:endParaRPr lang="en-US" b="0" dirty="0" smtClean="0">
              <a:latin typeface="Arial" pitchFamily="-110" charset="0"/>
              <a:ea typeface="ＭＳ Ｐゴシック" pitchFamily="-110" charset="-128"/>
              <a:cs typeface="ＭＳ Ｐゴシック" pitchFamily="-110" charset="-128"/>
            </a:endParaRPr>
          </a:p>
          <a:p>
            <a:pPr eaLnBrk="1" hangingPunct="1"/>
            <a:r>
              <a:rPr lang="en-US" b="0" dirty="0" smtClean="0">
                <a:latin typeface="Arial" pitchFamily="-110" charset="0"/>
                <a:ea typeface="ＭＳ Ｐゴシック" pitchFamily="-110" charset="-128"/>
                <a:cs typeface="ＭＳ Ｐゴシック" pitchFamily="-110" charset="-128"/>
              </a:rPr>
              <a:t>or figure out the key. This requirement is usually stated in a stronger form:</a:t>
            </a:r>
          </a:p>
          <a:p>
            <a:pPr eaLnBrk="1" hangingPunct="1"/>
            <a:r>
              <a:rPr lang="en-US" b="0" dirty="0" smtClean="0">
                <a:latin typeface="Arial" pitchFamily="-110" charset="0"/>
                <a:ea typeface="ＭＳ Ｐゴシック" pitchFamily="-110" charset="-128"/>
                <a:cs typeface="ＭＳ Ｐゴシック" pitchFamily="-110" charset="-128"/>
              </a:rPr>
              <a:t>The opponent should be unable to decrypt </a:t>
            </a:r>
            <a:r>
              <a:rPr lang="en-US" b="0" dirty="0" err="1" smtClean="0">
                <a:latin typeface="Arial" pitchFamily="-110" charset="0"/>
                <a:ea typeface="ＭＳ Ｐゴシック" pitchFamily="-110" charset="-128"/>
                <a:cs typeface="ＭＳ Ｐゴシック" pitchFamily="-110" charset="-128"/>
              </a:rPr>
              <a:t>ciphertext</a:t>
            </a:r>
            <a:r>
              <a:rPr lang="en-US" b="0" dirty="0" smtClean="0">
                <a:latin typeface="Arial" pitchFamily="-110" charset="0"/>
                <a:ea typeface="ＭＳ Ｐゴシック" pitchFamily="-110" charset="-128"/>
                <a:cs typeface="ＭＳ Ｐゴシック" pitchFamily="-110" charset="-128"/>
              </a:rPr>
              <a:t> or discover the key even</a:t>
            </a:r>
          </a:p>
          <a:p>
            <a:pPr eaLnBrk="1" hangingPunct="1"/>
            <a:r>
              <a:rPr lang="en-US" b="0" dirty="0" smtClean="0">
                <a:latin typeface="Arial" pitchFamily="-110" charset="0"/>
                <a:ea typeface="ＭＳ Ｐゴシック" pitchFamily="-110" charset="-128"/>
                <a:cs typeface="ＭＳ Ｐゴシック" pitchFamily="-110" charset="-128"/>
              </a:rPr>
              <a:t>if he or she is in possession of a number of </a:t>
            </a:r>
            <a:r>
              <a:rPr lang="en-US" b="0" dirty="0" err="1" smtClean="0">
                <a:latin typeface="Arial" pitchFamily="-110" charset="0"/>
                <a:ea typeface="ＭＳ Ｐゴシック" pitchFamily="-110" charset="-128"/>
                <a:cs typeface="ＭＳ Ｐゴシック" pitchFamily="-110" charset="-128"/>
              </a:rPr>
              <a:t>ciphertexts</a:t>
            </a:r>
            <a:r>
              <a:rPr lang="en-US" b="0" dirty="0" smtClean="0">
                <a:latin typeface="Arial" pitchFamily="-110" charset="0"/>
                <a:ea typeface="ＭＳ Ｐゴシック" pitchFamily="-110" charset="-128"/>
                <a:cs typeface="ＭＳ Ｐゴシック" pitchFamily="-110" charset="-128"/>
              </a:rPr>
              <a:t> together with the plaintext</a:t>
            </a:r>
          </a:p>
          <a:p>
            <a:pPr eaLnBrk="1" hangingPunct="1"/>
            <a:r>
              <a:rPr lang="en-US" b="0" dirty="0" smtClean="0">
                <a:latin typeface="Arial" pitchFamily="-110" charset="0"/>
                <a:ea typeface="ＭＳ Ｐゴシック" pitchFamily="-110" charset="-128"/>
                <a:cs typeface="ＭＳ Ｐゴシック" pitchFamily="-110" charset="-128"/>
              </a:rPr>
              <a:t>that produced each </a:t>
            </a:r>
            <a:r>
              <a:rPr lang="en-US" b="0" dirty="0" err="1" smtClean="0">
                <a:latin typeface="Arial" pitchFamily="-110" charset="0"/>
                <a:ea typeface="ＭＳ Ｐゴシック" pitchFamily="-110" charset="-128"/>
                <a:cs typeface="ＭＳ Ｐゴシック" pitchFamily="-110" charset="-128"/>
              </a:rPr>
              <a:t>ciphertext</a:t>
            </a:r>
            <a:r>
              <a:rPr lang="en-US" b="0" dirty="0" smtClean="0">
                <a:latin typeface="Arial" pitchFamily="-110" charset="0"/>
                <a:ea typeface="ＭＳ Ｐゴシック" pitchFamily="-110" charset="-128"/>
                <a:cs typeface="ＭＳ Ｐゴシック" pitchFamily="-110" charset="-128"/>
              </a:rPr>
              <a:t>.</a:t>
            </a:r>
          </a:p>
          <a:p>
            <a:pPr eaLnBrk="1" hangingPunct="1"/>
            <a:endParaRPr lang="en-US" b="0" dirty="0" smtClean="0">
              <a:latin typeface="Arial" pitchFamily="-110" charset="0"/>
              <a:ea typeface="ＭＳ Ｐゴシック" pitchFamily="-110" charset="-128"/>
              <a:cs typeface="ＭＳ Ｐゴシック" pitchFamily="-110" charset="-128"/>
            </a:endParaRPr>
          </a:p>
          <a:p>
            <a:pPr eaLnBrk="1" hangingPunct="1"/>
            <a:r>
              <a:rPr lang="en-US" b="0" dirty="0" smtClean="0">
                <a:latin typeface="Arial" pitchFamily="-110" charset="0"/>
                <a:ea typeface="ＭＳ Ｐゴシック" pitchFamily="-110" charset="-128"/>
                <a:cs typeface="ＭＳ Ｐゴシック" pitchFamily="-110" charset="-128"/>
              </a:rPr>
              <a:t>2. Sender and receiver must have obtained copies of the secret key in a secure</a:t>
            </a:r>
          </a:p>
          <a:p>
            <a:pPr eaLnBrk="1" hangingPunct="1"/>
            <a:r>
              <a:rPr lang="en-US" b="0" dirty="0" smtClean="0">
                <a:latin typeface="Arial" pitchFamily="-110" charset="0"/>
                <a:ea typeface="ＭＳ Ｐゴシック" pitchFamily="-110" charset="-128"/>
                <a:cs typeface="ＭＳ Ｐゴシック" pitchFamily="-110" charset="-128"/>
              </a:rPr>
              <a:t>fashion and must keep the key secure. If someone can discover the key and</a:t>
            </a:r>
          </a:p>
          <a:p>
            <a:pPr eaLnBrk="1" hangingPunct="1"/>
            <a:r>
              <a:rPr lang="en-US" b="0" dirty="0" smtClean="0">
                <a:latin typeface="Arial" pitchFamily="-110" charset="0"/>
                <a:ea typeface="ＭＳ Ｐゴシック" pitchFamily="-110" charset="-128"/>
                <a:cs typeface="ＭＳ Ｐゴシック" pitchFamily="-110" charset="-128"/>
              </a:rPr>
              <a:t>knows the algorithm, all communication using this key is readable.</a:t>
            </a:r>
          </a:p>
          <a:p>
            <a:pPr eaLnBrk="1" hangingPunct="1"/>
            <a:endParaRPr lang="en-US" dirty="0" smtClean="0">
              <a:latin typeface="Arial" pitchFamily="-110" charset="0"/>
              <a:ea typeface="ＭＳ Ｐゴシック" pitchFamily="-110" charset="-128"/>
              <a:cs typeface="ＭＳ Ｐゴシック" pitchFamily="-110" charset="-128"/>
            </a:endParaRPr>
          </a:p>
          <a:p>
            <a:pPr eaLnBrk="1" hangingPunct="1"/>
            <a:endParaRPr lang="en-US" dirty="0" smtClean="0">
              <a:latin typeface="Arial"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12168588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Signature or heuristic techniques detect intrusion by observing events in the system</a:t>
            </a:r>
          </a:p>
          <a:p>
            <a:r>
              <a:rPr lang="en-US" sz="1200" b="0" i="0" u="none" strike="noStrike" kern="1200" baseline="0" dirty="0" smtClean="0">
                <a:solidFill>
                  <a:schemeClr val="tx1"/>
                </a:solidFill>
                <a:latin typeface="Arial" pitchFamily="-110" charset="0"/>
                <a:ea typeface="+mn-ea"/>
                <a:cs typeface="+mn-cs"/>
              </a:rPr>
              <a:t>and applying either a set of signature patterns to the data, or a set of rules that</a:t>
            </a:r>
          </a:p>
          <a:p>
            <a:r>
              <a:rPr lang="en-US" sz="1200" b="0" i="0" u="none" strike="noStrike" kern="1200" baseline="0" dirty="0" smtClean="0">
                <a:solidFill>
                  <a:schemeClr val="tx1"/>
                </a:solidFill>
                <a:latin typeface="Arial" pitchFamily="-110" charset="0"/>
                <a:ea typeface="+mn-ea"/>
                <a:cs typeface="+mn-cs"/>
              </a:rPr>
              <a:t>characterize the data, leading to a decision regarding whether the observed data</a:t>
            </a:r>
          </a:p>
          <a:p>
            <a:r>
              <a:rPr lang="en-US" sz="1200" b="0" i="0" u="none" strike="noStrike" kern="1200" baseline="0" dirty="0" smtClean="0">
                <a:solidFill>
                  <a:schemeClr val="tx1"/>
                </a:solidFill>
                <a:latin typeface="Arial" pitchFamily="-110" charset="0"/>
                <a:ea typeface="+mn-ea"/>
                <a:cs typeface="+mn-cs"/>
              </a:rPr>
              <a:t>indicates normal or anomalous behavior.</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Signature approaches  match a large collection of known patterns of malicious</a:t>
            </a:r>
          </a:p>
          <a:p>
            <a:r>
              <a:rPr lang="en-US" sz="1200" b="0" i="0" u="none" strike="noStrike" kern="1200" baseline="0" dirty="0" smtClean="0">
                <a:solidFill>
                  <a:schemeClr val="tx1"/>
                </a:solidFill>
                <a:latin typeface="Arial" pitchFamily="-110" charset="0"/>
                <a:ea typeface="+mn-ea"/>
                <a:cs typeface="+mn-cs"/>
              </a:rPr>
              <a:t>data against data stored on a system or in transit over a network. The signatures</a:t>
            </a:r>
          </a:p>
          <a:p>
            <a:r>
              <a:rPr lang="en-US" sz="1200" b="0" i="0" u="none" strike="noStrike" kern="1200" baseline="0" dirty="0" smtClean="0">
                <a:solidFill>
                  <a:schemeClr val="tx1"/>
                </a:solidFill>
                <a:latin typeface="Arial" pitchFamily="-110" charset="0"/>
                <a:ea typeface="+mn-ea"/>
                <a:cs typeface="+mn-cs"/>
              </a:rPr>
              <a:t>need to be large enough to minimize the false alarm rate, while still detecting a</a:t>
            </a:r>
          </a:p>
          <a:p>
            <a:r>
              <a:rPr lang="en-US" sz="1200" b="0" i="0" u="none" strike="noStrike" kern="1200" baseline="0" dirty="0" smtClean="0">
                <a:solidFill>
                  <a:schemeClr val="tx1"/>
                </a:solidFill>
                <a:latin typeface="Arial" pitchFamily="-110" charset="0"/>
                <a:ea typeface="+mn-ea"/>
                <a:cs typeface="+mn-cs"/>
              </a:rPr>
              <a:t>sufficiently large fraction of malicious data. This approach is widely used in antivirus</a:t>
            </a:r>
          </a:p>
          <a:p>
            <a:r>
              <a:rPr lang="en-US" sz="1200" b="0" i="0" u="none" strike="noStrike" kern="1200" baseline="0" dirty="0" smtClean="0">
                <a:solidFill>
                  <a:schemeClr val="tx1"/>
                </a:solidFill>
                <a:latin typeface="Arial" pitchFamily="-110" charset="0"/>
                <a:ea typeface="+mn-ea"/>
                <a:cs typeface="+mn-cs"/>
              </a:rPr>
              <a:t>products, in network traffic scanning proxies, and in NIDS. The advantages</a:t>
            </a:r>
          </a:p>
          <a:p>
            <a:r>
              <a:rPr lang="en-US" sz="1200" b="0" i="0" u="none" strike="noStrike" kern="1200" baseline="0" dirty="0" smtClean="0">
                <a:solidFill>
                  <a:schemeClr val="tx1"/>
                </a:solidFill>
                <a:latin typeface="Arial" pitchFamily="-110" charset="0"/>
                <a:ea typeface="+mn-ea"/>
                <a:cs typeface="+mn-cs"/>
              </a:rPr>
              <a:t>of this approach include the relatively low cost in time and resource use, and its</a:t>
            </a:r>
          </a:p>
          <a:p>
            <a:r>
              <a:rPr lang="en-US" sz="1200" b="0" i="0" u="none" strike="noStrike" kern="1200" baseline="0" dirty="0" smtClean="0">
                <a:solidFill>
                  <a:schemeClr val="tx1"/>
                </a:solidFill>
                <a:latin typeface="Arial" pitchFamily="-110" charset="0"/>
                <a:ea typeface="+mn-ea"/>
                <a:cs typeface="+mn-cs"/>
              </a:rPr>
              <a:t>wide acceptance. Disadvantages include the significant effort required to constantly</a:t>
            </a:r>
          </a:p>
          <a:p>
            <a:r>
              <a:rPr lang="en-US" sz="1200" b="0" i="0" u="none" strike="noStrike" kern="1200" baseline="0" dirty="0" smtClean="0">
                <a:solidFill>
                  <a:schemeClr val="tx1"/>
                </a:solidFill>
                <a:latin typeface="Arial" pitchFamily="-110" charset="0"/>
                <a:ea typeface="+mn-ea"/>
                <a:cs typeface="+mn-cs"/>
              </a:rPr>
              <a:t>identify and review new malware to create signatures able to identify it, and the</a:t>
            </a:r>
          </a:p>
          <a:p>
            <a:r>
              <a:rPr lang="en-US" sz="1200" b="0" i="0" u="none" strike="noStrike" kern="1200" baseline="0" dirty="0" smtClean="0">
                <a:solidFill>
                  <a:schemeClr val="tx1"/>
                </a:solidFill>
                <a:latin typeface="Arial" pitchFamily="-110" charset="0"/>
                <a:ea typeface="+mn-ea"/>
                <a:cs typeface="+mn-cs"/>
              </a:rPr>
              <a:t>inability to detect zero-day attacks for which no signatures exist.</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Rule-based heuristic identification  involves the use of rules for identifying</a:t>
            </a:r>
          </a:p>
          <a:p>
            <a:r>
              <a:rPr lang="en-US" sz="1200" b="0" i="0" u="none" strike="noStrike" kern="1200" baseline="0" dirty="0" smtClean="0">
                <a:solidFill>
                  <a:schemeClr val="tx1"/>
                </a:solidFill>
                <a:latin typeface="Arial" pitchFamily="-110" charset="0"/>
                <a:ea typeface="+mn-ea"/>
                <a:cs typeface="+mn-cs"/>
              </a:rPr>
              <a:t>known penetrations or penetrations that would exploit known weaknesses. Rules</a:t>
            </a:r>
          </a:p>
          <a:p>
            <a:r>
              <a:rPr lang="en-US" sz="1200" b="0" i="0" u="none" strike="noStrike" kern="1200" baseline="0" dirty="0" smtClean="0">
                <a:solidFill>
                  <a:schemeClr val="tx1"/>
                </a:solidFill>
                <a:latin typeface="Arial" pitchFamily="-110" charset="0"/>
                <a:ea typeface="+mn-ea"/>
                <a:cs typeface="+mn-cs"/>
              </a:rPr>
              <a:t>can also be defined that identify suspicious behavior, even when the behavior is</a:t>
            </a:r>
          </a:p>
          <a:p>
            <a:r>
              <a:rPr lang="en-US" sz="1200" b="0" i="0" u="none" strike="noStrike" kern="1200" baseline="0" dirty="0" smtClean="0">
                <a:solidFill>
                  <a:schemeClr val="tx1"/>
                </a:solidFill>
                <a:latin typeface="Arial" pitchFamily="-110" charset="0"/>
                <a:ea typeface="+mn-ea"/>
                <a:cs typeface="+mn-cs"/>
              </a:rPr>
              <a:t> within the bounds of established patterns of usage. Typically, the rules used in</a:t>
            </a:r>
          </a:p>
          <a:p>
            <a:r>
              <a:rPr lang="en-US" sz="1200" b="0" i="0" u="none" strike="noStrike" kern="1200" baseline="0" dirty="0" smtClean="0">
                <a:solidFill>
                  <a:schemeClr val="tx1"/>
                </a:solidFill>
                <a:latin typeface="Arial" pitchFamily="-110" charset="0"/>
                <a:ea typeface="+mn-ea"/>
                <a:cs typeface="+mn-cs"/>
              </a:rPr>
              <a:t>these systems are specific to the machine and operating system. The most fruitful</a:t>
            </a:r>
          </a:p>
          <a:p>
            <a:r>
              <a:rPr lang="en-US" sz="1200" b="0" i="0" u="none" strike="noStrike" kern="1200" baseline="0" dirty="0" smtClean="0">
                <a:solidFill>
                  <a:schemeClr val="tx1"/>
                </a:solidFill>
                <a:latin typeface="Arial" pitchFamily="-110" charset="0"/>
                <a:ea typeface="+mn-ea"/>
                <a:cs typeface="+mn-cs"/>
              </a:rPr>
              <a:t>approach to developing such rules is to analyze attack tools and scripts collected on</a:t>
            </a:r>
          </a:p>
          <a:p>
            <a:r>
              <a:rPr lang="en-US" sz="1200" b="0" i="0" u="none" strike="noStrike" kern="1200" baseline="0" dirty="0" smtClean="0">
                <a:solidFill>
                  <a:schemeClr val="tx1"/>
                </a:solidFill>
                <a:latin typeface="Arial" pitchFamily="-110" charset="0"/>
                <a:ea typeface="+mn-ea"/>
                <a:cs typeface="+mn-cs"/>
              </a:rPr>
              <a:t>the Internet. These rules can be supplemented with rules generated by knowledgeable</a:t>
            </a:r>
          </a:p>
          <a:p>
            <a:r>
              <a:rPr lang="en-US" sz="1200" b="0" i="0" u="none" strike="noStrike" kern="1200" baseline="0" dirty="0" smtClean="0">
                <a:solidFill>
                  <a:schemeClr val="tx1"/>
                </a:solidFill>
                <a:latin typeface="Arial" pitchFamily="-110" charset="0"/>
                <a:ea typeface="+mn-ea"/>
                <a:cs typeface="+mn-cs"/>
              </a:rPr>
              <a:t>security personnel. In this latter case, the normal procedure is to interview</a:t>
            </a:r>
          </a:p>
          <a:p>
            <a:r>
              <a:rPr lang="en-US" sz="1200" b="0" i="0" u="none" strike="noStrike" kern="1200" baseline="0" dirty="0" smtClean="0">
                <a:solidFill>
                  <a:schemeClr val="tx1"/>
                </a:solidFill>
                <a:latin typeface="Arial" pitchFamily="-110" charset="0"/>
                <a:ea typeface="+mn-ea"/>
                <a:cs typeface="+mn-cs"/>
              </a:rPr>
              <a:t>system administrators and security analysts to collect a suite of known penetration</a:t>
            </a:r>
          </a:p>
          <a:p>
            <a:r>
              <a:rPr lang="en-US" sz="1200" b="0" i="0" u="none" strike="noStrike" kern="1200" baseline="0" dirty="0" smtClean="0">
                <a:solidFill>
                  <a:schemeClr val="tx1"/>
                </a:solidFill>
                <a:latin typeface="Arial" pitchFamily="-110" charset="0"/>
                <a:ea typeface="+mn-ea"/>
                <a:cs typeface="+mn-cs"/>
              </a:rPr>
              <a:t>scenarios and key events that threaten the security of the target system.</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The SNORT system, which we discuss later in Section 8.9 is an example of a</a:t>
            </a:r>
          </a:p>
          <a:p>
            <a:r>
              <a:rPr lang="en-US" sz="1200" b="0" i="0" u="none" strike="noStrike" kern="1200" baseline="0" dirty="0" smtClean="0">
                <a:solidFill>
                  <a:schemeClr val="tx1"/>
                </a:solidFill>
                <a:latin typeface="Arial" pitchFamily="-110" charset="0"/>
                <a:ea typeface="+mn-ea"/>
                <a:cs typeface="+mn-cs"/>
              </a:rPr>
              <a:t>rule-based NIDS. A large collection of rules exists for it to detect a wide variety of</a:t>
            </a:r>
          </a:p>
          <a:p>
            <a:r>
              <a:rPr lang="en-US" sz="1200" b="0" i="0" u="none" strike="noStrike" kern="1200" baseline="0" dirty="0" smtClean="0">
                <a:solidFill>
                  <a:schemeClr val="tx1"/>
                </a:solidFill>
                <a:latin typeface="Arial" pitchFamily="-110" charset="0"/>
                <a:ea typeface="+mn-ea"/>
                <a:cs typeface="+mn-cs"/>
              </a:rPr>
              <a:t>network attacks.</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81</a:t>
            </a:fld>
            <a:endParaRPr lang="en-AU" dirty="0"/>
          </a:p>
        </p:txBody>
      </p:sp>
    </p:spTree>
    <p:extLst>
      <p:ext uri="{BB962C8B-B14F-4D97-AF65-F5344CB8AC3E}">
        <p14:creationId xmlns:p14="http://schemas.microsoft.com/office/powerpoint/2010/main" val="293205935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BDB9C0-4C00-FF43-B075-9D0E3B7E6817}" type="slidenum">
              <a:rPr lang="en-AU"/>
              <a:pPr/>
              <a:t>82</a:t>
            </a:fld>
            <a:endParaRPr lang="en-AU" dirty="0"/>
          </a:p>
        </p:txBody>
      </p:sp>
      <p:sp>
        <p:nvSpPr>
          <p:cNvPr id="248834" name="Rectangle 2"/>
          <p:cNvSpPr>
            <a:spLocks noGrp="1" noRot="1" noChangeAspect="1" noChangeArrowheads="1" noTextEdit="1"/>
          </p:cNvSpPr>
          <p:nvPr>
            <p:ph type="sldImg"/>
          </p:nvPr>
        </p:nvSpPr>
        <p:spPr>
          <a:ln/>
        </p:spPr>
      </p:sp>
      <p:sp>
        <p:nvSpPr>
          <p:cNvPr id="248835" name="Rectangle 3"/>
          <p:cNvSpPr>
            <a:spLocks noGrp="1" noChangeArrowheads="1"/>
          </p:cNvSpPr>
          <p:nvPr>
            <p:ph type="body" idx="1"/>
          </p:nvPr>
        </p:nvSpPr>
        <p:spPr/>
        <p:txBody>
          <a:bodyPr/>
          <a:lstStyle/>
          <a:p>
            <a:r>
              <a:rPr lang="en-US" sz="1200" kern="1200" baseline="0" dirty="0" smtClean="0">
                <a:solidFill>
                  <a:schemeClr val="tx1"/>
                </a:solidFill>
                <a:latin typeface="Arial" pitchFamily="-110" charset="0"/>
                <a:ea typeface="+mn-ea"/>
                <a:cs typeface="+mn-cs"/>
              </a:rPr>
              <a:t>Sensors can be deployed in one of two modes: inline and passive. An </a:t>
            </a:r>
            <a:r>
              <a:rPr lang="en-US" sz="1200" b="1" kern="1200" baseline="0" dirty="0" smtClean="0">
                <a:solidFill>
                  <a:schemeClr val="tx1"/>
                </a:solidFill>
                <a:latin typeface="Arial" pitchFamily="-110" charset="0"/>
                <a:ea typeface="+mn-ea"/>
                <a:cs typeface="+mn-cs"/>
              </a:rPr>
              <a:t>inline</a:t>
            </a:r>
          </a:p>
          <a:p>
            <a:r>
              <a:rPr lang="en-US" sz="1200" b="1" kern="1200" baseline="0" dirty="0" smtClean="0">
                <a:solidFill>
                  <a:schemeClr val="tx1"/>
                </a:solidFill>
                <a:latin typeface="Arial" pitchFamily="-110" charset="0"/>
                <a:ea typeface="+mn-ea"/>
                <a:cs typeface="+mn-cs"/>
              </a:rPr>
              <a:t>sensor is inserted into a network segment so that the traffic that it is monitoring</a:t>
            </a:r>
          </a:p>
          <a:p>
            <a:r>
              <a:rPr lang="en-US" sz="1200" kern="1200" baseline="0" dirty="0" smtClean="0">
                <a:solidFill>
                  <a:schemeClr val="tx1"/>
                </a:solidFill>
                <a:latin typeface="Arial" pitchFamily="-110" charset="0"/>
                <a:ea typeface="+mn-ea"/>
                <a:cs typeface="+mn-cs"/>
              </a:rPr>
              <a:t>must pass through the sensor. One way to achieve an inline sensor is to combine</a:t>
            </a:r>
          </a:p>
          <a:p>
            <a:r>
              <a:rPr lang="en-US" sz="1200" kern="1200" baseline="0" dirty="0" smtClean="0">
                <a:solidFill>
                  <a:schemeClr val="tx1"/>
                </a:solidFill>
                <a:latin typeface="Arial" pitchFamily="-110" charset="0"/>
                <a:ea typeface="+mn-ea"/>
                <a:cs typeface="+mn-cs"/>
              </a:rPr>
              <a:t>NIDS sensor logic with another network device, such as a firewall or a LAN</a:t>
            </a:r>
          </a:p>
          <a:p>
            <a:r>
              <a:rPr lang="en-US" sz="1200" kern="1200" baseline="0" dirty="0" smtClean="0">
                <a:solidFill>
                  <a:schemeClr val="tx1"/>
                </a:solidFill>
                <a:latin typeface="Arial" pitchFamily="-110" charset="0"/>
                <a:ea typeface="+mn-ea"/>
                <a:cs typeface="+mn-cs"/>
              </a:rPr>
              <a:t>switch. This approach has the advantage that no additional separate hardware</a:t>
            </a:r>
          </a:p>
          <a:p>
            <a:r>
              <a:rPr lang="en-US" sz="1200" kern="1200" baseline="0" dirty="0" smtClean="0">
                <a:solidFill>
                  <a:schemeClr val="tx1"/>
                </a:solidFill>
                <a:latin typeface="Arial" pitchFamily="-110" charset="0"/>
                <a:ea typeface="+mn-ea"/>
                <a:cs typeface="+mn-cs"/>
              </a:rPr>
              <a:t>devices are needed; all that is required is NIDS sensor software. An alternative</a:t>
            </a:r>
          </a:p>
          <a:p>
            <a:r>
              <a:rPr lang="en-US" sz="1200" kern="1200" baseline="0" dirty="0" smtClean="0">
                <a:solidFill>
                  <a:schemeClr val="tx1"/>
                </a:solidFill>
                <a:latin typeface="Arial" pitchFamily="-110" charset="0"/>
                <a:ea typeface="+mn-ea"/>
                <a:cs typeface="+mn-cs"/>
              </a:rPr>
              <a:t>is a stand-alone inline NIDS sensor. The primary motivation for the use of</a:t>
            </a:r>
          </a:p>
          <a:p>
            <a:r>
              <a:rPr lang="en-US" sz="1200" kern="1200" baseline="0" dirty="0" smtClean="0">
                <a:solidFill>
                  <a:schemeClr val="tx1"/>
                </a:solidFill>
                <a:latin typeface="Arial" pitchFamily="-110" charset="0"/>
                <a:ea typeface="+mn-ea"/>
                <a:cs typeface="+mn-cs"/>
              </a:rPr>
              <a:t>inline sensors is to enable them to block an attack when one is detected. In this</a:t>
            </a:r>
          </a:p>
          <a:p>
            <a:r>
              <a:rPr lang="en-US" sz="1200" kern="1200" baseline="0" dirty="0" smtClean="0">
                <a:solidFill>
                  <a:schemeClr val="tx1"/>
                </a:solidFill>
                <a:latin typeface="Arial" pitchFamily="-110" charset="0"/>
                <a:ea typeface="+mn-ea"/>
                <a:cs typeface="+mn-cs"/>
              </a:rPr>
              <a:t>case the device is performing both intrusion detection and intrusion prevention</a:t>
            </a:r>
          </a:p>
          <a:p>
            <a:r>
              <a:rPr lang="en-US" sz="1200" kern="1200" baseline="0" dirty="0" smtClean="0">
                <a:solidFill>
                  <a:schemeClr val="tx1"/>
                </a:solidFill>
                <a:latin typeface="Arial" pitchFamily="-110" charset="0"/>
                <a:ea typeface="+mn-ea"/>
                <a:cs typeface="+mn-cs"/>
              </a:rPr>
              <a:t>functions.</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More commonly, </a:t>
            </a:r>
            <a:r>
              <a:rPr lang="en-US" sz="1200" b="1" kern="1200" baseline="0" dirty="0" smtClean="0">
                <a:solidFill>
                  <a:schemeClr val="tx1"/>
                </a:solidFill>
                <a:latin typeface="Arial" pitchFamily="-110" charset="0"/>
                <a:ea typeface="+mn-ea"/>
                <a:cs typeface="+mn-cs"/>
              </a:rPr>
              <a:t>passive sensors are used. A passive sensor monitors a</a:t>
            </a:r>
          </a:p>
          <a:p>
            <a:r>
              <a:rPr lang="en-US" sz="1200" kern="1200" baseline="0" dirty="0" smtClean="0">
                <a:solidFill>
                  <a:schemeClr val="tx1"/>
                </a:solidFill>
                <a:latin typeface="Arial" pitchFamily="-110" charset="0"/>
                <a:ea typeface="+mn-ea"/>
                <a:cs typeface="+mn-cs"/>
              </a:rPr>
              <a:t>copy of network traffic; the actual traffic does not pass through the device. From</a:t>
            </a:r>
          </a:p>
          <a:p>
            <a:r>
              <a:rPr lang="en-US" sz="1200" kern="1200" baseline="0" dirty="0" smtClean="0">
                <a:solidFill>
                  <a:schemeClr val="tx1"/>
                </a:solidFill>
                <a:latin typeface="Arial" pitchFamily="-110" charset="0"/>
                <a:ea typeface="+mn-ea"/>
                <a:cs typeface="+mn-cs"/>
              </a:rPr>
              <a:t>the point of view of traffic flow, the passive sensor is more efficient than the</a:t>
            </a:r>
          </a:p>
          <a:p>
            <a:r>
              <a:rPr lang="en-US" sz="1200" kern="1200" baseline="0" dirty="0" smtClean="0">
                <a:solidFill>
                  <a:schemeClr val="tx1"/>
                </a:solidFill>
                <a:latin typeface="Arial" pitchFamily="-110" charset="0"/>
                <a:ea typeface="+mn-ea"/>
                <a:cs typeface="+mn-cs"/>
              </a:rPr>
              <a:t>inline sensor, because it does not add an extra handling step that contributes to</a:t>
            </a:r>
          </a:p>
          <a:p>
            <a:r>
              <a:rPr lang="en-US" sz="1200" kern="1200" baseline="0" dirty="0" smtClean="0">
                <a:solidFill>
                  <a:schemeClr val="tx1"/>
                </a:solidFill>
                <a:latin typeface="Arial" pitchFamily="-110" charset="0"/>
                <a:ea typeface="+mn-ea"/>
                <a:cs typeface="+mn-cs"/>
              </a:rPr>
              <a:t>packet delay.</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Figure 8.4 illustrates a typical passive sensor configuration. The sensor connects</a:t>
            </a:r>
          </a:p>
          <a:p>
            <a:r>
              <a:rPr lang="en-US" sz="1200" kern="1200" baseline="0" dirty="0" smtClean="0">
                <a:solidFill>
                  <a:schemeClr val="tx1"/>
                </a:solidFill>
                <a:latin typeface="Arial" pitchFamily="-110" charset="0"/>
                <a:ea typeface="+mn-ea"/>
                <a:cs typeface="+mn-cs"/>
              </a:rPr>
              <a:t>to the network transmission medium, such as a fiber optic cable, by a direct</a:t>
            </a:r>
          </a:p>
          <a:p>
            <a:r>
              <a:rPr lang="en-US" sz="1200" kern="1200" baseline="0" dirty="0" smtClean="0">
                <a:solidFill>
                  <a:schemeClr val="tx1"/>
                </a:solidFill>
                <a:latin typeface="Arial" pitchFamily="-110" charset="0"/>
                <a:ea typeface="+mn-ea"/>
                <a:cs typeface="+mn-cs"/>
              </a:rPr>
              <a:t>physical tap. The tap provides the sensor with a copy of all network traffic being</a:t>
            </a:r>
          </a:p>
          <a:p>
            <a:r>
              <a:rPr lang="en-US" sz="1200" kern="1200" baseline="0" dirty="0" smtClean="0">
                <a:solidFill>
                  <a:schemeClr val="tx1"/>
                </a:solidFill>
                <a:latin typeface="Arial" pitchFamily="-110" charset="0"/>
                <a:ea typeface="+mn-ea"/>
                <a:cs typeface="+mn-cs"/>
              </a:rPr>
              <a:t>carried by the medium. The network interface card (NIC) for this tap usually does</a:t>
            </a:r>
          </a:p>
          <a:p>
            <a:r>
              <a:rPr lang="en-US" sz="1200" kern="1200" baseline="0" dirty="0" smtClean="0">
                <a:solidFill>
                  <a:schemeClr val="tx1"/>
                </a:solidFill>
                <a:latin typeface="Arial" pitchFamily="-110" charset="0"/>
                <a:ea typeface="+mn-ea"/>
                <a:cs typeface="+mn-cs"/>
              </a:rPr>
              <a:t>not have an IP address configured for it. All traffic into this NIC is simply collected</a:t>
            </a:r>
          </a:p>
          <a:p>
            <a:r>
              <a:rPr lang="en-US" sz="1200" kern="1200" baseline="0" dirty="0" smtClean="0">
                <a:solidFill>
                  <a:schemeClr val="tx1"/>
                </a:solidFill>
                <a:latin typeface="Arial" pitchFamily="-110" charset="0"/>
                <a:ea typeface="+mn-ea"/>
                <a:cs typeface="+mn-cs"/>
              </a:rPr>
              <a:t>with no protocol interaction with the network. The sensor has a second NIC that</a:t>
            </a:r>
          </a:p>
          <a:p>
            <a:r>
              <a:rPr lang="en-US" sz="1200" kern="1200" baseline="0" dirty="0" smtClean="0">
                <a:solidFill>
                  <a:schemeClr val="tx1"/>
                </a:solidFill>
                <a:latin typeface="Arial" pitchFamily="-110" charset="0"/>
                <a:ea typeface="+mn-ea"/>
                <a:cs typeface="+mn-cs"/>
              </a:rPr>
              <a:t>connects to the network with an IP address and enables the sensor to communicate</a:t>
            </a:r>
          </a:p>
          <a:p>
            <a:r>
              <a:rPr lang="en-US" sz="1200" kern="1200" baseline="0" dirty="0" smtClean="0">
                <a:solidFill>
                  <a:schemeClr val="tx1"/>
                </a:solidFill>
                <a:latin typeface="Arial" pitchFamily="-110" charset="0"/>
                <a:ea typeface="+mn-ea"/>
                <a:cs typeface="+mn-cs"/>
              </a:rPr>
              <a:t>with a NIDS management server.</a:t>
            </a:r>
            <a:endParaRPr lang="en-US" dirty="0">
              <a:latin typeface="Times New Roman" pitchFamily="-110" charset="0"/>
            </a:endParaRPr>
          </a:p>
        </p:txBody>
      </p:sp>
    </p:spTree>
    <p:extLst>
      <p:ext uri="{BB962C8B-B14F-4D97-AF65-F5344CB8AC3E}">
        <p14:creationId xmlns:p14="http://schemas.microsoft.com/office/powerpoint/2010/main" val="318572071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sz="1200" kern="1200" baseline="0" dirty="0" smtClean="0">
                <a:solidFill>
                  <a:schemeClr val="tx1"/>
                </a:solidFill>
                <a:latin typeface="Arial" pitchFamily="-110" charset="0"/>
                <a:ea typeface="+mn-ea"/>
                <a:cs typeface="+mn-cs"/>
              </a:rPr>
              <a:t>Consider an organization with multiple sites, each of which has one or more LANs,</a:t>
            </a:r>
          </a:p>
          <a:p>
            <a:r>
              <a:rPr lang="en-US" sz="1200" kern="1200" baseline="0" dirty="0" smtClean="0">
                <a:solidFill>
                  <a:schemeClr val="tx1"/>
                </a:solidFill>
                <a:latin typeface="Arial" pitchFamily="-110" charset="0"/>
                <a:ea typeface="+mn-ea"/>
                <a:cs typeface="+mn-cs"/>
              </a:rPr>
              <a:t>with all of the networks interconnected via the Internet or some other WAN</a:t>
            </a:r>
          </a:p>
          <a:p>
            <a:r>
              <a:rPr lang="en-US" sz="1200" kern="1200" baseline="0" dirty="0" smtClean="0">
                <a:solidFill>
                  <a:schemeClr val="tx1"/>
                </a:solidFill>
                <a:latin typeface="Arial" pitchFamily="-110" charset="0"/>
                <a:ea typeface="+mn-ea"/>
                <a:cs typeface="+mn-cs"/>
              </a:rPr>
              <a:t>technology. For a comprehensive NIDS strategy, one or more sensors are needed</a:t>
            </a:r>
          </a:p>
          <a:p>
            <a:r>
              <a:rPr lang="en-US" sz="1200" kern="1200" baseline="0" dirty="0" smtClean="0">
                <a:solidFill>
                  <a:schemeClr val="tx1"/>
                </a:solidFill>
                <a:latin typeface="Arial" pitchFamily="-110" charset="0"/>
                <a:ea typeface="+mn-ea"/>
                <a:cs typeface="+mn-cs"/>
              </a:rPr>
              <a:t>at each site. Within a single site, a key decision for the security administrator is the</a:t>
            </a:r>
          </a:p>
          <a:p>
            <a:r>
              <a:rPr lang="en-US" sz="1200" kern="1200" baseline="0" dirty="0" smtClean="0">
                <a:solidFill>
                  <a:schemeClr val="tx1"/>
                </a:solidFill>
                <a:latin typeface="Arial" pitchFamily="-110" charset="0"/>
                <a:ea typeface="+mn-ea"/>
                <a:cs typeface="+mn-cs"/>
              </a:rPr>
              <a:t>placement of the sensors.</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Figure 8.5 illustrates a number of possibilities. In general terms, this configuration</a:t>
            </a:r>
          </a:p>
          <a:p>
            <a:r>
              <a:rPr lang="en-US" sz="1200" kern="1200" baseline="0" dirty="0" smtClean="0">
                <a:solidFill>
                  <a:schemeClr val="tx1"/>
                </a:solidFill>
                <a:latin typeface="Arial" pitchFamily="-110" charset="0"/>
                <a:ea typeface="+mn-ea"/>
                <a:cs typeface="+mn-cs"/>
              </a:rPr>
              <a:t>is typical of larger organizations. All Internet traffic passes through an external firewall</a:t>
            </a:r>
          </a:p>
          <a:p>
            <a:r>
              <a:rPr lang="en-US" sz="1200" kern="1200" baseline="0" dirty="0" smtClean="0">
                <a:solidFill>
                  <a:schemeClr val="tx1"/>
                </a:solidFill>
                <a:latin typeface="Arial" pitchFamily="-110" charset="0"/>
                <a:ea typeface="+mn-ea"/>
                <a:cs typeface="+mn-cs"/>
              </a:rPr>
              <a:t>that protects the entire facility. Traffic from the outside world, such as customers and</a:t>
            </a:r>
          </a:p>
          <a:p>
            <a:r>
              <a:rPr lang="en-US" sz="1200" kern="1200" baseline="0" dirty="0" smtClean="0">
                <a:solidFill>
                  <a:schemeClr val="tx1"/>
                </a:solidFill>
                <a:latin typeface="Arial" pitchFamily="-110" charset="0"/>
                <a:ea typeface="+mn-ea"/>
                <a:cs typeface="+mn-cs"/>
              </a:rPr>
              <a:t>vendors that need access to public services, such as Web and mail, is monitored. The</a:t>
            </a:r>
          </a:p>
          <a:p>
            <a:r>
              <a:rPr lang="en-US" sz="1200" kern="1200" baseline="0" dirty="0" smtClean="0">
                <a:solidFill>
                  <a:schemeClr val="tx1"/>
                </a:solidFill>
                <a:latin typeface="Arial" pitchFamily="-110" charset="0"/>
                <a:ea typeface="+mn-ea"/>
                <a:cs typeface="+mn-cs"/>
              </a:rPr>
              <a:t>external firewall also provides a degree of protection for those parts of the network</a:t>
            </a:r>
          </a:p>
          <a:p>
            <a:r>
              <a:rPr lang="en-US" sz="1200" kern="1200" baseline="0" dirty="0" smtClean="0">
                <a:solidFill>
                  <a:schemeClr val="tx1"/>
                </a:solidFill>
                <a:latin typeface="Arial" pitchFamily="-110" charset="0"/>
                <a:ea typeface="+mn-ea"/>
                <a:cs typeface="+mn-cs"/>
              </a:rPr>
              <a:t>that should only be accessible by users from other corporate sites. Internal firewalls</a:t>
            </a:r>
          </a:p>
          <a:p>
            <a:r>
              <a:rPr lang="en-US" sz="1200" kern="1200" baseline="0" dirty="0" smtClean="0">
                <a:solidFill>
                  <a:schemeClr val="tx1"/>
                </a:solidFill>
                <a:latin typeface="Arial" pitchFamily="-110" charset="0"/>
                <a:ea typeface="+mn-ea"/>
                <a:cs typeface="+mn-cs"/>
              </a:rPr>
              <a:t>may also be used to provide more specific protection to certain parts of the network.</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A common location for a NIDS sensor is just inside the external firewall</a:t>
            </a:r>
          </a:p>
          <a:p>
            <a:r>
              <a:rPr lang="en-US" sz="1200" kern="1200" baseline="0" dirty="0" smtClean="0">
                <a:solidFill>
                  <a:schemeClr val="tx1"/>
                </a:solidFill>
                <a:latin typeface="Arial" pitchFamily="-110" charset="0"/>
                <a:ea typeface="+mn-ea"/>
                <a:cs typeface="+mn-cs"/>
              </a:rPr>
              <a:t>( </a:t>
            </a:r>
            <a:r>
              <a:rPr lang="en-US" sz="1200" b="1" kern="1200" baseline="0" dirty="0" smtClean="0">
                <a:solidFill>
                  <a:schemeClr val="tx1"/>
                </a:solidFill>
                <a:latin typeface="Arial" pitchFamily="-110" charset="0"/>
                <a:ea typeface="+mn-ea"/>
                <a:cs typeface="+mn-cs"/>
              </a:rPr>
              <a:t>location 1 in the figure). This position has a number of advantages:</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Sees attacks, originating from the outside world, that penetrate the network’s</a:t>
            </a:r>
          </a:p>
          <a:p>
            <a:r>
              <a:rPr lang="en-US" sz="1200" kern="1200" baseline="0" dirty="0" smtClean="0">
                <a:solidFill>
                  <a:schemeClr val="tx1"/>
                </a:solidFill>
                <a:latin typeface="Arial" pitchFamily="-110" charset="0"/>
                <a:ea typeface="+mn-ea"/>
                <a:cs typeface="+mn-cs"/>
              </a:rPr>
              <a:t>perimeter defenses (external firewall).</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Highlights problems with the network firewall policy or performance.</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Sees attacks that might target the Web server or ftp server.</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Even if the incoming attack is not recognized, the IDS can sometimes recognize</a:t>
            </a:r>
          </a:p>
          <a:p>
            <a:r>
              <a:rPr lang="en-US" sz="1200" kern="1200" baseline="0" dirty="0" smtClean="0">
                <a:solidFill>
                  <a:schemeClr val="tx1"/>
                </a:solidFill>
                <a:latin typeface="Arial" pitchFamily="-110" charset="0"/>
                <a:ea typeface="+mn-ea"/>
                <a:cs typeface="+mn-cs"/>
              </a:rPr>
              <a:t>the outgoing traffic that results from the compromised server.</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Instead of placing a NIDS sensor inside the external firewall, the security</a:t>
            </a:r>
          </a:p>
          <a:p>
            <a:r>
              <a:rPr lang="en-US" sz="1200" kern="1200" baseline="0" dirty="0" smtClean="0">
                <a:solidFill>
                  <a:schemeClr val="tx1"/>
                </a:solidFill>
                <a:latin typeface="Arial" pitchFamily="-110" charset="0"/>
                <a:ea typeface="+mn-ea"/>
                <a:cs typeface="+mn-cs"/>
              </a:rPr>
              <a:t>administrator may choose to place a NIDS sensor between the external firewall and</a:t>
            </a:r>
          </a:p>
          <a:p>
            <a:r>
              <a:rPr lang="en-US" sz="1200" kern="1200" baseline="0" dirty="0" smtClean="0">
                <a:solidFill>
                  <a:schemeClr val="tx1"/>
                </a:solidFill>
                <a:latin typeface="Arial" pitchFamily="-110" charset="0"/>
                <a:ea typeface="+mn-ea"/>
                <a:cs typeface="+mn-cs"/>
              </a:rPr>
              <a:t>the Internet or WAN ( </a:t>
            </a:r>
            <a:r>
              <a:rPr lang="en-US" sz="1200" b="1" kern="1200" baseline="0" dirty="0" smtClean="0">
                <a:solidFill>
                  <a:schemeClr val="tx1"/>
                </a:solidFill>
                <a:latin typeface="Arial" pitchFamily="-110" charset="0"/>
                <a:ea typeface="+mn-ea"/>
                <a:cs typeface="+mn-cs"/>
              </a:rPr>
              <a:t>location 2 ). In this position, the sensor can monitor all network</a:t>
            </a:r>
          </a:p>
          <a:p>
            <a:r>
              <a:rPr lang="en-US" sz="1200" kern="1200" baseline="0" dirty="0" smtClean="0">
                <a:solidFill>
                  <a:schemeClr val="tx1"/>
                </a:solidFill>
                <a:latin typeface="Arial" pitchFamily="-110" charset="0"/>
                <a:ea typeface="+mn-ea"/>
                <a:cs typeface="+mn-cs"/>
              </a:rPr>
              <a:t>traffic, unfiltered. The advantages of this approach are as follows:</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Documents number of attacks originating on the Internet that target the network</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Documents types of attacks originating on the Internet that target the network</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A sensor at location 2 has a higher processing burden than any sensor located</a:t>
            </a:r>
          </a:p>
          <a:p>
            <a:r>
              <a:rPr lang="en-US" sz="1200" kern="1200" baseline="0" dirty="0" smtClean="0">
                <a:solidFill>
                  <a:schemeClr val="tx1"/>
                </a:solidFill>
                <a:latin typeface="Arial" pitchFamily="-110" charset="0"/>
                <a:ea typeface="+mn-ea"/>
                <a:cs typeface="+mn-cs"/>
              </a:rPr>
              <a:t>elsewhere on the site network.</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In addition to a sensor at the boundary of the network, on either side of the</a:t>
            </a:r>
          </a:p>
          <a:p>
            <a:r>
              <a:rPr lang="en-US" sz="1200" kern="1200" baseline="0" dirty="0" smtClean="0">
                <a:solidFill>
                  <a:schemeClr val="tx1"/>
                </a:solidFill>
                <a:latin typeface="Arial" pitchFamily="-110" charset="0"/>
                <a:ea typeface="+mn-ea"/>
                <a:cs typeface="+mn-cs"/>
              </a:rPr>
              <a:t>external firewall, the administrator may configure a firewall and one or more sensors</a:t>
            </a:r>
          </a:p>
          <a:p>
            <a:r>
              <a:rPr lang="en-US" sz="1200" kern="1200" baseline="0" dirty="0" smtClean="0">
                <a:solidFill>
                  <a:schemeClr val="tx1"/>
                </a:solidFill>
                <a:latin typeface="Arial" pitchFamily="-110" charset="0"/>
                <a:ea typeface="+mn-ea"/>
                <a:cs typeface="+mn-cs"/>
              </a:rPr>
              <a:t>to protect major backbone networks, such as those that support internal servers</a:t>
            </a:r>
          </a:p>
          <a:p>
            <a:r>
              <a:rPr lang="en-US" sz="1200" kern="1200" baseline="0" dirty="0" smtClean="0">
                <a:solidFill>
                  <a:schemeClr val="tx1"/>
                </a:solidFill>
                <a:latin typeface="Arial" pitchFamily="-110" charset="0"/>
                <a:ea typeface="+mn-ea"/>
                <a:cs typeface="+mn-cs"/>
              </a:rPr>
              <a:t>and database resources ( </a:t>
            </a:r>
            <a:r>
              <a:rPr lang="en-US" sz="1200" b="1" kern="1200" baseline="0" dirty="0" smtClean="0">
                <a:solidFill>
                  <a:schemeClr val="tx1"/>
                </a:solidFill>
                <a:latin typeface="Arial" pitchFamily="-110" charset="0"/>
                <a:ea typeface="+mn-ea"/>
                <a:cs typeface="+mn-cs"/>
              </a:rPr>
              <a:t>location 3 ). The benefits of this placement include the</a:t>
            </a:r>
          </a:p>
          <a:p>
            <a:r>
              <a:rPr lang="en-US" sz="1200" kern="1200" baseline="0" dirty="0" smtClean="0">
                <a:solidFill>
                  <a:schemeClr val="tx1"/>
                </a:solidFill>
                <a:latin typeface="Arial" pitchFamily="-110" charset="0"/>
                <a:ea typeface="+mn-ea"/>
                <a:cs typeface="+mn-cs"/>
              </a:rPr>
              <a:t>following:</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Monitors a large amount of a network’s traffic, thus increasing the possibility</a:t>
            </a:r>
          </a:p>
          <a:p>
            <a:r>
              <a:rPr lang="en-US" sz="1200" kern="1200" baseline="0" dirty="0" smtClean="0">
                <a:solidFill>
                  <a:schemeClr val="tx1"/>
                </a:solidFill>
                <a:latin typeface="Arial" pitchFamily="-110" charset="0"/>
                <a:ea typeface="+mn-ea"/>
                <a:cs typeface="+mn-cs"/>
              </a:rPr>
              <a:t>of spotting attacks</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Detects unauthorized activity by authorized users within the organization’s</a:t>
            </a:r>
          </a:p>
          <a:p>
            <a:r>
              <a:rPr lang="en-US" sz="1200" kern="1200" baseline="0" dirty="0" smtClean="0">
                <a:solidFill>
                  <a:schemeClr val="tx1"/>
                </a:solidFill>
                <a:latin typeface="Arial" pitchFamily="-110" charset="0"/>
                <a:ea typeface="+mn-ea"/>
                <a:cs typeface="+mn-cs"/>
              </a:rPr>
              <a:t>security perimeter</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Thus, a sensor at location 3 is able to monitor for both internal and external</a:t>
            </a:r>
          </a:p>
          <a:p>
            <a:r>
              <a:rPr lang="en-US" sz="1200" kern="1200" baseline="0" dirty="0" smtClean="0">
                <a:solidFill>
                  <a:schemeClr val="tx1"/>
                </a:solidFill>
                <a:latin typeface="Arial" pitchFamily="-110" charset="0"/>
                <a:ea typeface="+mn-ea"/>
                <a:cs typeface="+mn-cs"/>
              </a:rPr>
              <a:t>attacks. Because the sensor monitors traffic to only a subset of devices at the site, it can</a:t>
            </a:r>
          </a:p>
          <a:p>
            <a:r>
              <a:rPr lang="en-US" sz="1200" kern="1200" baseline="0" dirty="0" smtClean="0">
                <a:solidFill>
                  <a:schemeClr val="tx1"/>
                </a:solidFill>
                <a:latin typeface="Arial" pitchFamily="-110" charset="0"/>
                <a:ea typeface="+mn-ea"/>
                <a:cs typeface="+mn-cs"/>
              </a:rPr>
              <a:t>be tuned to specific protocols and attack types, thus reducing the processing burden.</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Finally, the network facilities at a site may include separate LANs that support</a:t>
            </a:r>
          </a:p>
          <a:p>
            <a:r>
              <a:rPr lang="en-US" sz="1200" kern="1200" baseline="0" dirty="0" smtClean="0">
                <a:solidFill>
                  <a:schemeClr val="tx1"/>
                </a:solidFill>
                <a:latin typeface="Arial" pitchFamily="-110" charset="0"/>
                <a:ea typeface="+mn-ea"/>
                <a:cs typeface="+mn-cs"/>
              </a:rPr>
              <a:t>user workstations and servers specific to a single department. The administrator</a:t>
            </a:r>
          </a:p>
          <a:p>
            <a:r>
              <a:rPr lang="en-US" sz="1200" kern="1200" baseline="0" dirty="0" smtClean="0">
                <a:solidFill>
                  <a:schemeClr val="tx1"/>
                </a:solidFill>
                <a:latin typeface="Arial" pitchFamily="-110" charset="0"/>
                <a:ea typeface="+mn-ea"/>
                <a:cs typeface="+mn-cs"/>
              </a:rPr>
              <a:t>could configure a firewall and NIDS sensor to provide additional protection for</a:t>
            </a:r>
          </a:p>
          <a:p>
            <a:r>
              <a:rPr lang="en-US" sz="1200" kern="1200" baseline="0" dirty="0" smtClean="0">
                <a:solidFill>
                  <a:schemeClr val="tx1"/>
                </a:solidFill>
                <a:latin typeface="Arial" pitchFamily="-110" charset="0"/>
                <a:ea typeface="+mn-ea"/>
                <a:cs typeface="+mn-cs"/>
              </a:rPr>
              <a:t>all of these networks or target the protection to critical subsystems, such as personnel</a:t>
            </a:r>
          </a:p>
          <a:p>
            <a:r>
              <a:rPr lang="en-US" sz="1200" kern="1200" baseline="0" dirty="0" smtClean="0">
                <a:solidFill>
                  <a:schemeClr val="tx1"/>
                </a:solidFill>
                <a:latin typeface="Arial" pitchFamily="-110" charset="0"/>
                <a:ea typeface="+mn-ea"/>
                <a:cs typeface="+mn-cs"/>
              </a:rPr>
              <a:t>and financial networks ( </a:t>
            </a:r>
            <a:r>
              <a:rPr lang="en-US" sz="1200" b="1" kern="1200" baseline="0" dirty="0" smtClean="0">
                <a:solidFill>
                  <a:schemeClr val="tx1"/>
                </a:solidFill>
                <a:latin typeface="Arial" pitchFamily="-110" charset="0"/>
                <a:ea typeface="+mn-ea"/>
                <a:cs typeface="+mn-cs"/>
              </a:rPr>
              <a:t>location 4 ). A sensor used in this latter fashion provides</a:t>
            </a:r>
          </a:p>
          <a:p>
            <a:r>
              <a:rPr lang="en-US" sz="1200" kern="1200" baseline="0" dirty="0" smtClean="0">
                <a:solidFill>
                  <a:schemeClr val="tx1"/>
                </a:solidFill>
                <a:latin typeface="Arial" pitchFamily="-110" charset="0"/>
                <a:ea typeface="+mn-ea"/>
                <a:cs typeface="+mn-cs"/>
              </a:rPr>
              <a:t>the following benefits:</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Detects attacks targeting critical systems and resources</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Allows focusing of limited resources to the network assets considered of</a:t>
            </a:r>
          </a:p>
          <a:p>
            <a:r>
              <a:rPr lang="en-US" sz="1200" kern="1200" baseline="0" dirty="0" smtClean="0">
                <a:solidFill>
                  <a:schemeClr val="tx1"/>
                </a:solidFill>
                <a:latin typeface="Arial" pitchFamily="-110" charset="0"/>
                <a:ea typeface="+mn-ea"/>
                <a:cs typeface="+mn-cs"/>
              </a:rPr>
              <a:t>greatest value</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As with a sensor at location 3, a sensor at location 4 can be tuned to specific</a:t>
            </a:r>
          </a:p>
          <a:p>
            <a:r>
              <a:rPr lang="en-US" sz="1200" kern="1200" baseline="0" dirty="0" smtClean="0">
                <a:solidFill>
                  <a:schemeClr val="tx1"/>
                </a:solidFill>
                <a:latin typeface="Arial" pitchFamily="-110" charset="0"/>
                <a:ea typeface="+mn-ea"/>
                <a:cs typeface="+mn-cs"/>
              </a:rPr>
              <a:t>protocols and attack types, thus reducing the processing burden.</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83</a:t>
            </a:fld>
            <a:endParaRPr lang="en-AU" dirty="0"/>
          </a:p>
        </p:txBody>
      </p:sp>
    </p:spTree>
    <p:extLst>
      <p:ext uri="{BB962C8B-B14F-4D97-AF65-F5344CB8AC3E}">
        <p14:creationId xmlns:p14="http://schemas.microsoft.com/office/powerpoint/2010/main" val="333943157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3B17A2-FD84-3340-A175-27E644E6C7A0}" type="slidenum">
              <a:rPr lang="en-AU"/>
              <a:pPr/>
              <a:t>84</a:t>
            </a:fld>
            <a:endParaRPr lang="en-AU" dirty="0"/>
          </a:p>
        </p:txBody>
      </p:sp>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p:txBody>
          <a:bodyPr/>
          <a:lstStyle/>
          <a:p>
            <a:r>
              <a:rPr lang="en-US" sz="1200" b="0" kern="1200" baseline="0" dirty="0" smtClean="0">
                <a:solidFill>
                  <a:schemeClr val="tx1"/>
                </a:solidFill>
                <a:latin typeface="Arial" pitchFamily="-110" charset="0"/>
                <a:ea typeface="+mn-ea"/>
                <a:cs typeface="+mn-cs"/>
              </a:rPr>
              <a:t>Honeypots can be deployed in a variety of locations. Figure 8.8 illustrates</a:t>
            </a:r>
          </a:p>
          <a:p>
            <a:r>
              <a:rPr lang="en-US" sz="1200" b="0" kern="1200" baseline="0" dirty="0" smtClean="0">
                <a:solidFill>
                  <a:schemeClr val="tx1"/>
                </a:solidFill>
                <a:latin typeface="Arial" pitchFamily="-110" charset="0"/>
                <a:ea typeface="+mn-ea"/>
                <a:cs typeface="+mn-cs"/>
              </a:rPr>
              <a:t>some possibilities. The location depends on a number of factors, such as the type</a:t>
            </a:r>
          </a:p>
          <a:p>
            <a:r>
              <a:rPr lang="en-US" sz="1200" b="0" kern="1200" baseline="0" dirty="0" smtClean="0">
                <a:solidFill>
                  <a:schemeClr val="tx1"/>
                </a:solidFill>
                <a:latin typeface="Arial" pitchFamily="-110" charset="0"/>
                <a:ea typeface="+mn-ea"/>
                <a:cs typeface="+mn-cs"/>
              </a:rPr>
              <a:t>of information the organization is interested in gathering and the level of risk that</a:t>
            </a:r>
          </a:p>
          <a:p>
            <a:r>
              <a:rPr lang="en-US" sz="1200" b="0" kern="1200" baseline="0" dirty="0" smtClean="0">
                <a:solidFill>
                  <a:schemeClr val="tx1"/>
                </a:solidFill>
                <a:latin typeface="Arial" pitchFamily="-110" charset="0"/>
                <a:ea typeface="+mn-ea"/>
                <a:cs typeface="+mn-cs"/>
              </a:rPr>
              <a:t>organizations can tolerate to obtain the maximum amount of data.</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A honeypot outside the external firewall ( location 1 ) is useful for tracking</a:t>
            </a:r>
          </a:p>
          <a:p>
            <a:r>
              <a:rPr lang="en-US" sz="1200" b="0" kern="1200" baseline="0" dirty="0" smtClean="0">
                <a:solidFill>
                  <a:schemeClr val="tx1"/>
                </a:solidFill>
                <a:latin typeface="Arial" pitchFamily="-110" charset="0"/>
                <a:ea typeface="+mn-ea"/>
                <a:cs typeface="+mn-cs"/>
              </a:rPr>
              <a:t>attempts to connect to unused IP addresses within the scope of the network. A honeypot</a:t>
            </a:r>
          </a:p>
          <a:p>
            <a:r>
              <a:rPr lang="en-US" sz="1200" b="0" kern="1200" baseline="0" dirty="0" smtClean="0">
                <a:solidFill>
                  <a:schemeClr val="tx1"/>
                </a:solidFill>
                <a:latin typeface="Arial" pitchFamily="-110" charset="0"/>
                <a:ea typeface="+mn-ea"/>
                <a:cs typeface="+mn-cs"/>
              </a:rPr>
              <a:t>at this location does not increase the risk for the internal network. The danger</a:t>
            </a:r>
          </a:p>
          <a:p>
            <a:r>
              <a:rPr lang="en-US" sz="1200" b="0" kern="1200" baseline="0" dirty="0" smtClean="0">
                <a:solidFill>
                  <a:schemeClr val="tx1"/>
                </a:solidFill>
                <a:latin typeface="Arial" pitchFamily="-110" charset="0"/>
                <a:ea typeface="+mn-ea"/>
                <a:cs typeface="+mn-cs"/>
              </a:rPr>
              <a:t>of having a compromised system behind the firewall is avoided. Further, because</a:t>
            </a:r>
          </a:p>
          <a:p>
            <a:r>
              <a:rPr lang="en-US" sz="1200" b="0" kern="1200" baseline="0" dirty="0" smtClean="0">
                <a:solidFill>
                  <a:schemeClr val="tx1"/>
                </a:solidFill>
                <a:latin typeface="Arial" pitchFamily="-110" charset="0"/>
                <a:ea typeface="+mn-ea"/>
                <a:cs typeface="+mn-cs"/>
              </a:rPr>
              <a:t>the honeypot attracts many potential attacks, it reduces the alerts issued by the firewall</a:t>
            </a:r>
          </a:p>
          <a:p>
            <a:r>
              <a:rPr lang="en-US" sz="1200" b="0" kern="1200" baseline="0" dirty="0" smtClean="0">
                <a:solidFill>
                  <a:schemeClr val="tx1"/>
                </a:solidFill>
                <a:latin typeface="Arial" pitchFamily="-110" charset="0"/>
                <a:ea typeface="+mn-ea"/>
                <a:cs typeface="+mn-cs"/>
              </a:rPr>
              <a:t>and by internal IDS sensors, easing the management burden. The disadvantage</a:t>
            </a:r>
          </a:p>
          <a:p>
            <a:r>
              <a:rPr lang="en-US" sz="1200" b="0" kern="1200" baseline="0" dirty="0" smtClean="0">
                <a:solidFill>
                  <a:schemeClr val="tx1"/>
                </a:solidFill>
                <a:latin typeface="Arial" pitchFamily="-110" charset="0"/>
                <a:ea typeface="+mn-ea"/>
                <a:cs typeface="+mn-cs"/>
              </a:rPr>
              <a:t>of an external honeypot is that it has little or no ability to trap internal attackers,</a:t>
            </a:r>
          </a:p>
          <a:p>
            <a:r>
              <a:rPr lang="en-US" sz="1200" b="0" kern="1200" baseline="0" dirty="0" smtClean="0">
                <a:solidFill>
                  <a:schemeClr val="tx1"/>
                </a:solidFill>
                <a:latin typeface="Arial" pitchFamily="-110" charset="0"/>
                <a:ea typeface="+mn-ea"/>
                <a:cs typeface="+mn-cs"/>
              </a:rPr>
              <a:t>especially if the external firewall filters traffic in both directions.</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The network of externally available services, such as Web and mail, often</a:t>
            </a:r>
          </a:p>
          <a:p>
            <a:r>
              <a:rPr lang="en-US" sz="1200" b="0" kern="1200" baseline="0" dirty="0" smtClean="0">
                <a:solidFill>
                  <a:schemeClr val="tx1"/>
                </a:solidFill>
                <a:latin typeface="Arial" pitchFamily="-110" charset="0"/>
                <a:ea typeface="+mn-ea"/>
                <a:cs typeface="+mn-cs"/>
              </a:rPr>
              <a:t>called the DMZ (demilitarized zone), is another candidate for locating a honeypot</a:t>
            </a:r>
          </a:p>
          <a:p>
            <a:r>
              <a:rPr lang="en-US" sz="1200" b="0" kern="1200" baseline="0" dirty="0" smtClean="0">
                <a:solidFill>
                  <a:schemeClr val="tx1"/>
                </a:solidFill>
                <a:latin typeface="Arial" pitchFamily="-110" charset="0"/>
                <a:ea typeface="+mn-ea"/>
                <a:cs typeface="+mn-cs"/>
              </a:rPr>
              <a:t>( location 2 ). The security administrator must assure that the other systems in the</a:t>
            </a:r>
          </a:p>
          <a:p>
            <a:r>
              <a:rPr lang="en-US" sz="1200" b="0" kern="1200" baseline="0" dirty="0" smtClean="0">
                <a:solidFill>
                  <a:schemeClr val="tx1"/>
                </a:solidFill>
                <a:latin typeface="Arial" pitchFamily="-110" charset="0"/>
                <a:ea typeface="+mn-ea"/>
                <a:cs typeface="+mn-cs"/>
              </a:rPr>
              <a:t>DMZ are secure against any activity generated by the honeypot. A disadvantage of</a:t>
            </a:r>
          </a:p>
          <a:p>
            <a:r>
              <a:rPr lang="en-US" sz="1200" b="0" kern="1200" baseline="0" dirty="0" smtClean="0">
                <a:solidFill>
                  <a:schemeClr val="tx1"/>
                </a:solidFill>
                <a:latin typeface="Arial" pitchFamily="-110" charset="0"/>
                <a:ea typeface="+mn-ea"/>
                <a:cs typeface="+mn-cs"/>
              </a:rPr>
              <a:t>this location is that a typical DMZ is not fully accessible, and the firewall typically</a:t>
            </a:r>
          </a:p>
          <a:p>
            <a:r>
              <a:rPr lang="en-US" sz="1200" b="0" kern="1200" baseline="0" dirty="0" smtClean="0">
                <a:solidFill>
                  <a:schemeClr val="tx1"/>
                </a:solidFill>
                <a:latin typeface="Arial" pitchFamily="-110" charset="0"/>
                <a:ea typeface="+mn-ea"/>
                <a:cs typeface="+mn-cs"/>
              </a:rPr>
              <a:t>blocks traffic to the DMZ the attempts to access unneeded services. Thus, the firewall</a:t>
            </a:r>
          </a:p>
          <a:p>
            <a:r>
              <a:rPr lang="en-US" sz="1200" b="0" kern="1200" baseline="0" dirty="0" smtClean="0">
                <a:solidFill>
                  <a:schemeClr val="tx1"/>
                </a:solidFill>
                <a:latin typeface="Arial" pitchFamily="-110" charset="0"/>
                <a:ea typeface="+mn-ea"/>
                <a:cs typeface="+mn-cs"/>
              </a:rPr>
              <a:t>either has to open up the traffic beyond what is permissible, which is risky, or</a:t>
            </a:r>
          </a:p>
          <a:p>
            <a:r>
              <a:rPr lang="en-US" sz="1200" b="0" kern="1200" baseline="0" dirty="0" smtClean="0">
                <a:solidFill>
                  <a:schemeClr val="tx1"/>
                </a:solidFill>
                <a:latin typeface="Arial" pitchFamily="-110" charset="0"/>
                <a:ea typeface="+mn-ea"/>
                <a:cs typeface="+mn-cs"/>
              </a:rPr>
              <a:t>limit the effectiveness of the honeypot.</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A fully internal honeypot ( location 3 ) has several advantages. Its most important</a:t>
            </a:r>
          </a:p>
          <a:p>
            <a:r>
              <a:rPr lang="en-US" sz="1200" b="0" kern="1200" baseline="0" dirty="0" smtClean="0">
                <a:solidFill>
                  <a:schemeClr val="tx1"/>
                </a:solidFill>
                <a:latin typeface="Arial" pitchFamily="-110" charset="0"/>
                <a:ea typeface="+mn-ea"/>
                <a:cs typeface="+mn-cs"/>
              </a:rPr>
              <a:t>advantage is that it can catch internal attacks. A honeypot at this location can</a:t>
            </a:r>
          </a:p>
          <a:p>
            <a:r>
              <a:rPr lang="en-US" sz="1200" b="0" kern="1200" baseline="0" dirty="0" smtClean="0">
                <a:solidFill>
                  <a:schemeClr val="tx1"/>
                </a:solidFill>
                <a:latin typeface="Arial" pitchFamily="-110" charset="0"/>
                <a:ea typeface="+mn-ea"/>
                <a:cs typeface="+mn-cs"/>
              </a:rPr>
              <a:t>also detect a misconfigured firewall that forwards impermissible traffic from the</a:t>
            </a:r>
          </a:p>
          <a:p>
            <a:r>
              <a:rPr lang="en-US" sz="1200" b="0" kern="1200" baseline="0" dirty="0" smtClean="0">
                <a:solidFill>
                  <a:schemeClr val="tx1"/>
                </a:solidFill>
                <a:latin typeface="Arial" pitchFamily="-110" charset="0"/>
                <a:ea typeface="+mn-ea"/>
                <a:cs typeface="+mn-cs"/>
              </a:rPr>
              <a:t>Internet to the internal network. There are several disadvantages. The most serious</a:t>
            </a:r>
          </a:p>
          <a:p>
            <a:r>
              <a:rPr lang="en-US" sz="1200" b="0" kern="1200" baseline="0" dirty="0" smtClean="0">
                <a:solidFill>
                  <a:schemeClr val="tx1"/>
                </a:solidFill>
                <a:latin typeface="Arial" pitchFamily="-110" charset="0"/>
                <a:ea typeface="+mn-ea"/>
                <a:cs typeface="+mn-cs"/>
              </a:rPr>
              <a:t>of these is if the honeypot is compromised so that it can attack other internal</a:t>
            </a:r>
          </a:p>
          <a:p>
            <a:r>
              <a:rPr lang="en-US" sz="1200" b="0" kern="1200" baseline="0" dirty="0" smtClean="0">
                <a:solidFill>
                  <a:schemeClr val="tx1"/>
                </a:solidFill>
                <a:latin typeface="Arial" pitchFamily="-110" charset="0"/>
                <a:ea typeface="+mn-ea"/>
                <a:cs typeface="+mn-cs"/>
              </a:rPr>
              <a:t>systems. Any further traffic from the Internet to the attacker is not blocked by the</a:t>
            </a:r>
          </a:p>
          <a:p>
            <a:r>
              <a:rPr lang="en-US" sz="1200" b="0" kern="1200" baseline="0" dirty="0" smtClean="0">
                <a:solidFill>
                  <a:schemeClr val="tx1"/>
                </a:solidFill>
                <a:latin typeface="Arial" pitchFamily="-110" charset="0"/>
                <a:ea typeface="+mn-ea"/>
                <a:cs typeface="+mn-cs"/>
              </a:rPr>
              <a:t>firewall because it is regarded as traffic to the honeypot only. Another difficulty for</a:t>
            </a:r>
          </a:p>
          <a:p>
            <a:r>
              <a:rPr lang="en-US" sz="1200" b="0" kern="1200" baseline="0" dirty="0" smtClean="0">
                <a:solidFill>
                  <a:schemeClr val="tx1"/>
                </a:solidFill>
                <a:latin typeface="Arial" pitchFamily="-110" charset="0"/>
                <a:ea typeface="+mn-ea"/>
                <a:cs typeface="+mn-cs"/>
              </a:rPr>
              <a:t>this honeypot location is that, as with location 2, the firewall must adjust its filtering</a:t>
            </a:r>
          </a:p>
          <a:p>
            <a:r>
              <a:rPr lang="en-US" sz="1200" b="0" kern="1200" baseline="0" dirty="0" smtClean="0">
                <a:solidFill>
                  <a:schemeClr val="tx1"/>
                </a:solidFill>
                <a:latin typeface="Arial" pitchFamily="-110" charset="0"/>
                <a:ea typeface="+mn-ea"/>
                <a:cs typeface="+mn-cs"/>
              </a:rPr>
              <a:t>to allow traffic to the honeypot, thus complicating firewall configuration and potentially</a:t>
            </a:r>
          </a:p>
          <a:p>
            <a:r>
              <a:rPr lang="en-US" sz="1200" b="0" kern="1200" baseline="0" dirty="0" smtClean="0">
                <a:solidFill>
                  <a:schemeClr val="tx1"/>
                </a:solidFill>
                <a:latin typeface="Arial" pitchFamily="-110" charset="0"/>
                <a:ea typeface="+mn-ea"/>
                <a:cs typeface="+mn-cs"/>
              </a:rPr>
              <a:t>compromising the internal network.</a:t>
            </a:r>
            <a:endParaRPr lang="en-US" b="0" dirty="0">
              <a:latin typeface="Times New Roman" pitchFamily="-110" charset="0"/>
            </a:endParaRPr>
          </a:p>
        </p:txBody>
      </p:sp>
    </p:spTree>
    <p:extLst>
      <p:ext uri="{BB962C8B-B14F-4D97-AF65-F5344CB8AC3E}">
        <p14:creationId xmlns:p14="http://schemas.microsoft.com/office/powerpoint/2010/main" val="21928730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BF56B2-38C2-D042-AFBD-79A384468EAE}" type="slidenum">
              <a:rPr lang="en-AU"/>
              <a:pPr/>
              <a:t>85</a:t>
            </a:fld>
            <a:endParaRPr lang="en-AU" dirty="0"/>
          </a:p>
        </p:txBody>
      </p:sp>
      <p:sp>
        <p:nvSpPr>
          <p:cNvPr id="262146" name="Rectangle 2"/>
          <p:cNvSpPr>
            <a:spLocks noGrp="1" noRot="1" noChangeAspect="1" noChangeArrowheads="1" noTextEdit="1"/>
          </p:cNvSpPr>
          <p:nvPr>
            <p:ph type="sldImg"/>
          </p:nvPr>
        </p:nvSpPr>
        <p:spPr>
          <a:ln/>
        </p:spPr>
      </p:sp>
      <p:sp>
        <p:nvSpPr>
          <p:cNvPr id="262147" name="Rectangle 3"/>
          <p:cNvSpPr>
            <a:spLocks noGrp="1" noChangeArrowheads="1"/>
          </p:cNvSpPr>
          <p:nvPr>
            <p:ph type="body" idx="1"/>
          </p:nvPr>
        </p:nvSpPr>
        <p:spPr/>
        <p:txBody>
          <a:bodyPr/>
          <a:lstStyle/>
          <a:p>
            <a:r>
              <a:rPr lang="en-US" sz="1200" b="0" kern="1200" baseline="0" dirty="0" smtClean="0">
                <a:solidFill>
                  <a:schemeClr val="tx1"/>
                </a:solidFill>
                <a:latin typeface="Arial" pitchFamily="-110" charset="0"/>
                <a:ea typeface="+mn-ea"/>
                <a:cs typeface="+mn-cs"/>
              </a:rPr>
              <a:t>Snort is an open source, highly configurable and portable host-based or network-based</a:t>
            </a:r>
          </a:p>
          <a:p>
            <a:r>
              <a:rPr lang="en-US" sz="1200" b="0" kern="1200" baseline="0" dirty="0" smtClean="0">
                <a:solidFill>
                  <a:schemeClr val="tx1"/>
                </a:solidFill>
                <a:latin typeface="Arial" pitchFamily="-110" charset="0"/>
                <a:ea typeface="+mn-ea"/>
                <a:cs typeface="+mn-cs"/>
              </a:rPr>
              <a:t>IDS. Snort is referred to as a lightweight IDS, which has the following characteristics:</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Easily deployed on most nodes (host, server, router) of a network</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Efficient operation that uses small amount of memory and processor time</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Easily configured by system administrators who need to implement a specific</a:t>
            </a:r>
          </a:p>
          <a:p>
            <a:r>
              <a:rPr lang="en-US" sz="1200" b="0" kern="1200" baseline="0" dirty="0" smtClean="0">
                <a:solidFill>
                  <a:schemeClr val="tx1"/>
                </a:solidFill>
                <a:latin typeface="Arial" pitchFamily="-110" charset="0"/>
                <a:ea typeface="+mn-ea"/>
                <a:cs typeface="+mn-cs"/>
              </a:rPr>
              <a:t>security solution in a short amount of time</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Snort can perform real-time packet capture, protocol analysis, and content searching</a:t>
            </a:r>
          </a:p>
          <a:p>
            <a:r>
              <a:rPr lang="en-US" sz="1200" b="0" kern="1200" baseline="0" dirty="0" smtClean="0">
                <a:solidFill>
                  <a:schemeClr val="tx1"/>
                </a:solidFill>
                <a:latin typeface="Arial" pitchFamily="-110" charset="0"/>
                <a:ea typeface="+mn-ea"/>
                <a:cs typeface="+mn-cs"/>
              </a:rPr>
              <a:t>and matching. Snort can detect a variety of attacks and probes, based on a set of</a:t>
            </a:r>
          </a:p>
          <a:p>
            <a:r>
              <a:rPr lang="en-US" sz="1200" b="0" kern="1200" baseline="0" dirty="0" smtClean="0">
                <a:solidFill>
                  <a:schemeClr val="tx1"/>
                </a:solidFill>
                <a:latin typeface="Arial" pitchFamily="-110" charset="0"/>
                <a:ea typeface="+mn-ea"/>
                <a:cs typeface="+mn-cs"/>
              </a:rPr>
              <a:t>rules configured by a system administrator.</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A Snort installation consists of four logical components ( Figure 8.9 ):</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Packet decoder: The packet decoder processes each captured packet to</a:t>
            </a:r>
          </a:p>
          <a:p>
            <a:r>
              <a:rPr lang="en-US" sz="1200" b="0" kern="1200" baseline="0" dirty="0" smtClean="0">
                <a:solidFill>
                  <a:schemeClr val="tx1"/>
                </a:solidFill>
                <a:latin typeface="Arial" pitchFamily="-110" charset="0"/>
                <a:ea typeface="+mn-ea"/>
                <a:cs typeface="+mn-cs"/>
              </a:rPr>
              <a:t>identify and isolate protocol headers at the data link, network, transport, and</a:t>
            </a:r>
          </a:p>
          <a:p>
            <a:r>
              <a:rPr lang="en-US" sz="1200" b="0" kern="1200" baseline="0" dirty="0" smtClean="0">
                <a:solidFill>
                  <a:schemeClr val="tx1"/>
                </a:solidFill>
                <a:latin typeface="Arial" pitchFamily="-110" charset="0"/>
                <a:ea typeface="+mn-ea"/>
                <a:cs typeface="+mn-cs"/>
              </a:rPr>
              <a:t>application layers. The decoder is designed to be as efficient as possible and its</a:t>
            </a:r>
          </a:p>
          <a:p>
            <a:r>
              <a:rPr lang="en-US" sz="1200" b="0" kern="1200" baseline="0" dirty="0" smtClean="0">
                <a:solidFill>
                  <a:schemeClr val="tx1"/>
                </a:solidFill>
                <a:latin typeface="Arial" pitchFamily="-110" charset="0"/>
                <a:ea typeface="+mn-ea"/>
                <a:cs typeface="+mn-cs"/>
              </a:rPr>
              <a:t>primary work consists of setting pointers so that the various protocol headers</a:t>
            </a:r>
          </a:p>
          <a:p>
            <a:r>
              <a:rPr lang="en-US" sz="1200" b="0" kern="1200" baseline="0" dirty="0" smtClean="0">
                <a:solidFill>
                  <a:schemeClr val="tx1"/>
                </a:solidFill>
                <a:latin typeface="Arial" pitchFamily="-110" charset="0"/>
                <a:ea typeface="+mn-ea"/>
                <a:cs typeface="+mn-cs"/>
              </a:rPr>
              <a:t>can be easily extracted.</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Detection engine: The detection engine does the actual work of intrusion</a:t>
            </a:r>
          </a:p>
          <a:p>
            <a:r>
              <a:rPr lang="en-US" sz="1200" b="0" kern="1200" baseline="0" dirty="0" smtClean="0">
                <a:solidFill>
                  <a:schemeClr val="tx1"/>
                </a:solidFill>
                <a:latin typeface="Arial" pitchFamily="-110" charset="0"/>
                <a:ea typeface="+mn-ea"/>
                <a:cs typeface="+mn-cs"/>
              </a:rPr>
              <a:t>detection. This module analyzes each packet based on a set of rules defined</a:t>
            </a:r>
          </a:p>
          <a:p>
            <a:r>
              <a:rPr lang="en-US" sz="1200" b="0" kern="1200" baseline="0" dirty="0" smtClean="0">
                <a:solidFill>
                  <a:schemeClr val="tx1"/>
                </a:solidFill>
                <a:latin typeface="Arial" pitchFamily="-110" charset="0"/>
                <a:ea typeface="+mn-ea"/>
                <a:cs typeface="+mn-cs"/>
              </a:rPr>
              <a:t>for this configuration of Snort by the security administrator. In essence, each</a:t>
            </a:r>
          </a:p>
          <a:p>
            <a:r>
              <a:rPr lang="en-US" sz="1200" b="0" kern="1200" baseline="0" dirty="0" smtClean="0">
                <a:solidFill>
                  <a:schemeClr val="tx1"/>
                </a:solidFill>
                <a:latin typeface="Arial" pitchFamily="-110" charset="0"/>
                <a:ea typeface="+mn-ea"/>
                <a:cs typeface="+mn-cs"/>
              </a:rPr>
              <a:t>packet is checked against all the rules to determine if the packet matches</a:t>
            </a:r>
          </a:p>
          <a:p>
            <a:r>
              <a:rPr lang="en-US" sz="1200" b="0" kern="1200" baseline="0" dirty="0" smtClean="0">
                <a:solidFill>
                  <a:schemeClr val="tx1"/>
                </a:solidFill>
                <a:latin typeface="Arial" pitchFamily="-110" charset="0"/>
                <a:ea typeface="+mn-ea"/>
                <a:cs typeface="+mn-cs"/>
              </a:rPr>
              <a:t>the characteristics defined by a rule. The first rule that matches the decoded</a:t>
            </a:r>
          </a:p>
          <a:p>
            <a:r>
              <a:rPr lang="en-US" sz="1200" b="0" kern="1200" baseline="0" dirty="0" smtClean="0">
                <a:solidFill>
                  <a:schemeClr val="tx1"/>
                </a:solidFill>
                <a:latin typeface="Arial" pitchFamily="-110" charset="0"/>
                <a:ea typeface="+mn-ea"/>
                <a:cs typeface="+mn-cs"/>
              </a:rPr>
              <a:t>packet triggers the action specified by the rule. If no rule matches the packet,</a:t>
            </a:r>
          </a:p>
          <a:p>
            <a:r>
              <a:rPr lang="en-US" sz="1200" b="0" kern="1200" baseline="0" dirty="0" smtClean="0">
                <a:solidFill>
                  <a:schemeClr val="tx1"/>
                </a:solidFill>
                <a:latin typeface="Arial" pitchFamily="-110" charset="0"/>
                <a:ea typeface="+mn-ea"/>
                <a:cs typeface="+mn-cs"/>
              </a:rPr>
              <a:t>the detection engine discards the packet.</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Logger: For each packet that matches a rule, the rule specifies what logging</a:t>
            </a:r>
          </a:p>
          <a:p>
            <a:r>
              <a:rPr lang="en-US" sz="1200" b="0" kern="1200" baseline="0" dirty="0" smtClean="0">
                <a:solidFill>
                  <a:schemeClr val="tx1"/>
                </a:solidFill>
                <a:latin typeface="Arial" pitchFamily="-110" charset="0"/>
                <a:ea typeface="+mn-ea"/>
                <a:cs typeface="+mn-cs"/>
              </a:rPr>
              <a:t>and alerting options are to be taken. When a logger option is selected, the logger</a:t>
            </a:r>
          </a:p>
          <a:p>
            <a:r>
              <a:rPr lang="en-US" sz="1200" b="0" kern="1200" baseline="0" dirty="0" smtClean="0">
                <a:solidFill>
                  <a:schemeClr val="tx1"/>
                </a:solidFill>
                <a:latin typeface="Arial" pitchFamily="-110" charset="0"/>
                <a:ea typeface="+mn-ea"/>
                <a:cs typeface="+mn-cs"/>
              </a:rPr>
              <a:t>stores the detected packet in human readable format or in a more compact</a:t>
            </a:r>
          </a:p>
          <a:p>
            <a:r>
              <a:rPr lang="en-US" sz="1200" b="0" kern="1200" baseline="0" dirty="0" smtClean="0">
                <a:solidFill>
                  <a:schemeClr val="tx1"/>
                </a:solidFill>
                <a:latin typeface="Arial" pitchFamily="-110" charset="0"/>
                <a:ea typeface="+mn-ea"/>
                <a:cs typeface="+mn-cs"/>
              </a:rPr>
              <a:t>binary format in a designated log file. The security administrator can then use</a:t>
            </a:r>
          </a:p>
          <a:p>
            <a:r>
              <a:rPr lang="en-US" sz="1200" b="0" kern="1200" baseline="0" dirty="0" smtClean="0">
                <a:solidFill>
                  <a:schemeClr val="tx1"/>
                </a:solidFill>
                <a:latin typeface="Arial" pitchFamily="-110" charset="0"/>
                <a:ea typeface="+mn-ea"/>
                <a:cs typeface="+mn-cs"/>
              </a:rPr>
              <a:t>the log file for later analysis.</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Alerter: For each detected packet, an alert can be sent. The alert option in the</a:t>
            </a:r>
          </a:p>
          <a:p>
            <a:r>
              <a:rPr lang="en-US" sz="1200" b="0" kern="1200" baseline="0" dirty="0" smtClean="0">
                <a:solidFill>
                  <a:schemeClr val="tx1"/>
                </a:solidFill>
                <a:latin typeface="Arial" pitchFamily="-110" charset="0"/>
                <a:ea typeface="+mn-ea"/>
                <a:cs typeface="+mn-cs"/>
              </a:rPr>
              <a:t>matching rule determines what information is included in the event notification.</a:t>
            </a:r>
          </a:p>
          <a:p>
            <a:r>
              <a:rPr lang="en-US" sz="1200" b="0" kern="1200" baseline="0" dirty="0" smtClean="0">
                <a:solidFill>
                  <a:schemeClr val="tx1"/>
                </a:solidFill>
                <a:latin typeface="Arial" pitchFamily="-110" charset="0"/>
                <a:ea typeface="+mn-ea"/>
                <a:cs typeface="+mn-cs"/>
              </a:rPr>
              <a:t>The event notification can be sent to a file, to a UNIX socket, or to a</a:t>
            </a:r>
          </a:p>
          <a:p>
            <a:r>
              <a:rPr lang="en-US" sz="1200" b="0" kern="1200" baseline="0" dirty="0" smtClean="0">
                <a:solidFill>
                  <a:schemeClr val="tx1"/>
                </a:solidFill>
                <a:latin typeface="Arial" pitchFamily="-110" charset="0"/>
                <a:ea typeface="+mn-ea"/>
                <a:cs typeface="+mn-cs"/>
              </a:rPr>
              <a:t>database. Alerting may also be turned off during testing or penetration studies.</a:t>
            </a:r>
          </a:p>
          <a:p>
            <a:r>
              <a:rPr lang="en-US" sz="1200" b="0" kern="1200" baseline="0" dirty="0" smtClean="0">
                <a:solidFill>
                  <a:schemeClr val="tx1"/>
                </a:solidFill>
                <a:latin typeface="Arial" pitchFamily="-110" charset="0"/>
                <a:ea typeface="+mn-ea"/>
                <a:cs typeface="+mn-cs"/>
              </a:rPr>
              <a:t>Using the UNIX socket, the alert can be sent to a management machine</a:t>
            </a:r>
          </a:p>
          <a:p>
            <a:r>
              <a:rPr lang="en-US" sz="1200" b="0" kern="1200" baseline="0" dirty="0" smtClean="0">
                <a:solidFill>
                  <a:schemeClr val="tx1"/>
                </a:solidFill>
                <a:latin typeface="Arial" pitchFamily="-110" charset="0"/>
                <a:ea typeface="+mn-ea"/>
                <a:cs typeface="+mn-cs"/>
              </a:rPr>
              <a:t>elsewhere on the network.</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A Snort implementation can be configured as a passive sensor, which monitors</a:t>
            </a:r>
          </a:p>
          <a:p>
            <a:r>
              <a:rPr lang="en-US" sz="1200" b="0" kern="1200" baseline="0" dirty="0" smtClean="0">
                <a:solidFill>
                  <a:schemeClr val="tx1"/>
                </a:solidFill>
                <a:latin typeface="Arial" pitchFamily="-110" charset="0"/>
                <a:ea typeface="+mn-ea"/>
                <a:cs typeface="+mn-cs"/>
              </a:rPr>
              <a:t>traffic but is not in the main transmission path of the traffic, or an inline sensor,</a:t>
            </a:r>
          </a:p>
          <a:p>
            <a:r>
              <a:rPr lang="en-US" sz="1200" b="0" kern="1200" baseline="0" dirty="0" smtClean="0">
                <a:solidFill>
                  <a:schemeClr val="tx1"/>
                </a:solidFill>
                <a:latin typeface="Arial" pitchFamily="-110" charset="0"/>
                <a:ea typeface="+mn-ea"/>
                <a:cs typeface="+mn-cs"/>
              </a:rPr>
              <a:t>through which all packet traffic must pass. In the latter case, Snort can perform</a:t>
            </a:r>
          </a:p>
          <a:p>
            <a:r>
              <a:rPr lang="en-US" sz="1200" b="0" kern="1200" baseline="0" dirty="0" smtClean="0">
                <a:solidFill>
                  <a:schemeClr val="tx1"/>
                </a:solidFill>
                <a:latin typeface="Arial" pitchFamily="-110" charset="0"/>
                <a:ea typeface="+mn-ea"/>
                <a:cs typeface="+mn-cs"/>
              </a:rPr>
              <a:t>intrusion prevention as well as intrusion detection. We defer a discussion of intrusion</a:t>
            </a:r>
          </a:p>
          <a:p>
            <a:r>
              <a:rPr lang="en-US" sz="1200" b="0" kern="1200" baseline="0" dirty="0" smtClean="0">
                <a:solidFill>
                  <a:schemeClr val="tx1"/>
                </a:solidFill>
                <a:latin typeface="Arial" pitchFamily="-110" charset="0"/>
                <a:ea typeface="+mn-ea"/>
                <a:cs typeface="+mn-cs"/>
              </a:rPr>
              <a:t>prevention to Chapter 9 .</a:t>
            </a:r>
            <a:endParaRPr lang="en-US" b="0" dirty="0">
              <a:latin typeface="Times New Roman" pitchFamily="-110" charset="0"/>
            </a:endParaRPr>
          </a:p>
        </p:txBody>
      </p:sp>
    </p:spTree>
    <p:extLst>
      <p:ext uri="{BB962C8B-B14F-4D97-AF65-F5344CB8AC3E}">
        <p14:creationId xmlns:p14="http://schemas.microsoft.com/office/powerpoint/2010/main" val="14028354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eaLnBrk="1" hangingPunct="1">
              <a:defRPr/>
            </a:pPr>
            <a:r>
              <a:rPr lang="en-US" sz="1200" kern="1200" dirty="0" smtClean="0">
                <a:solidFill>
                  <a:schemeClr val="tx1"/>
                </a:solidFill>
                <a:latin typeface="Arial" pitchFamily="-110" charset="0"/>
                <a:ea typeface="ＭＳ Ｐゴシック" pitchFamily="-1" charset="-128"/>
                <a:cs typeface="ＭＳ Ｐゴシック" pitchFamily="-1" charset="-128"/>
              </a:rPr>
              <a:t>Firewalls can be an effective means of protecting a local system or network of</a:t>
            </a:r>
          </a:p>
          <a:p>
            <a:pPr eaLnBrk="1" hangingPunct="1">
              <a:defRPr/>
            </a:pPr>
            <a:r>
              <a:rPr lang="en-US" sz="1200" kern="1200" dirty="0" smtClean="0">
                <a:solidFill>
                  <a:schemeClr val="tx1"/>
                </a:solidFill>
                <a:latin typeface="Arial" pitchFamily="-110" charset="0"/>
                <a:ea typeface="ＭＳ Ｐゴシック" pitchFamily="-1" charset="-128"/>
                <a:cs typeface="ＭＳ Ｐゴシック" pitchFamily="-1" charset="-128"/>
              </a:rPr>
              <a:t>systems from network-based security threats while at the same time affording access</a:t>
            </a:r>
          </a:p>
          <a:p>
            <a:pPr eaLnBrk="1" hangingPunct="1">
              <a:defRPr/>
            </a:pPr>
            <a:r>
              <a:rPr lang="en-US" sz="1200" kern="1200" dirty="0" smtClean="0">
                <a:solidFill>
                  <a:schemeClr val="tx1"/>
                </a:solidFill>
                <a:latin typeface="Arial" pitchFamily="-110" charset="0"/>
                <a:ea typeface="ＭＳ Ｐゴシック" pitchFamily="-1" charset="-128"/>
                <a:cs typeface="ＭＳ Ｐゴシック" pitchFamily="-1" charset="-128"/>
              </a:rPr>
              <a:t>to the outside world via wide area networks and the Internet.</a:t>
            </a:r>
          </a:p>
          <a:p>
            <a:pPr eaLnBrk="1" hangingPunct="1">
              <a:defRPr/>
            </a:pPr>
            <a:endParaRPr lang="en-US" sz="1200" kern="1200" dirty="0" smtClean="0">
              <a:solidFill>
                <a:schemeClr val="tx1"/>
              </a:solidFill>
              <a:latin typeface="Arial" pitchFamily="-110" charset="0"/>
              <a:ea typeface="ＭＳ Ｐゴシック" pitchFamily="-1" charset="-128"/>
              <a:cs typeface="ＭＳ Ｐゴシック" pitchFamily="-1" charset="-128"/>
            </a:endParaRPr>
          </a:p>
          <a:p>
            <a:pPr eaLnBrk="1" hangingPunct="1">
              <a:defRPr/>
            </a:pPr>
            <a:r>
              <a:rPr lang="en-US" sz="1200" kern="1200" dirty="0" smtClean="0">
                <a:solidFill>
                  <a:schemeClr val="tx1"/>
                </a:solidFill>
                <a:latin typeface="Arial" pitchFamily="-110" charset="0"/>
                <a:ea typeface="ＭＳ Ｐゴシック" pitchFamily="-1" charset="-128"/>
                <a:cs typeface="ＭＳ Ｐゴシック" pitchFamily="-1" charset="-128"/>
              </a:rPr>
              <a:t>Information systems in corporations, government agencies, and other organizations</a:t>
            </a:r>
          </a:p>
          <a:p>
            <a:pPr eaLnBrk="1" hangingPunct="1">
              <a:defRPr/>
            </a:pPr>
            <a:r>
              <a:rPr lang="en-US" sz="1200" kern="1200" dirty="0" smtClean="0">
                <a:solidFill>
                  <a:schemeClr val="tx1"/>
                </a:solidFill>
                <a:latin typeface="Arial" pitchFamily="-110" charset="0"/>
                <a:ea typeface="ＭＳ Ｐゴシック" pitchFamily="-1" charset="-128"/>
                <a:cs typeface="ＭＳ Ｐゴシック" pitchFamily="-1" charset="-128"/>
              </a:rPr>
              <a:t>have undergone a steady evolution. The following are notable developments:</a:t>
            </a:r>
          </a:p>
          <a:p>
            <a:pPr eaLnBrk="1" hangingPunct="1">
              <a:defRPr/>
            </a:pPr>
            <a:endParaRPr lang="en-US" sz="1200" kern="1200" dirty="0" smtClean="0">
              <a:solidFill>
                <a:schemeClr val="tx1"/>
              </a:solidFill>
              <a:latin typeface="Arial" pitchFamily="-110" charset="0"/>
              <a:ea typeface="ＭＳ Ｐゴシック" pitchFamily="-1" charset="-128"/>
              <a:cs typeface="ＭＳ Ｐゴシック" pitchFamily="-1" charset="-128"/>
            </a:endParaRPr>
          </a:p>
          <a:p>
            <a:pPr eaLnBrk="1" hangingPunct="1">
              <a:defRPr/>
            </a:pPr>
            <a:r>
              <a:rPr lang="en-US" sz="1200" kern="1200" dirty="0" smtClean="0">
                <a:solidFill>
                  <a:schemeClr val="tx1"/>
                </a:solidFill>
                <a:latin typeface="Arial" pitchFamily="-110" charset="0"/>
                <a:ea typeface="ＭＳ Ｐゴシック" pitchFamily="-1" charset="-128"/>
                <a:cs typeface="ＭＳ Ｐゴシック" pitchFamily="-1" charset="-128"/>
              </a:rPr>
              <a:t>• Centralized data processing system, with a central mainframe supporting a</a:t>
            </a:r>
          </a:p>
          <a:p>
            <a:pPr eaLnBrk="1" hangingPunct="1">
              <a:defRPr/>
            </a:pPr>
            <a:r>
              <a:rPr lang="en-US" sz="1200" kern="1200" dirty="0" smtClean="0">
                <a:solidFill>
                  <a:schemeClr val="tx1"/>
                </a:solidFill>
                <a:latin typeface="Arial" pitchFamily="-110" charset="0"/>
                <a:ea typeface="ＭＳ Ｐゴシック" pitchFamily="-1" charset="-128"/>
                <a:cs typeface="ＭＳ Ｐゴシック" pitchFamily="-1" charset="-128"/>
              </a:rPr>
              <a:t>number of directly connected terminals</a:t>
            </a:r>
          </a:p>
          <a:p>
            <a:pPr eaLnBrk="1" hangingPunct="1">
              <a:defRPr/>
            </a:pPr>
            <a:endParaRPr lang="en-US" sz="1200" kern="1200" dirty="0" smtClean="0">
              <a:solidFill>
                <a:schemeClr val="tx1"/>
              </a:solidFill>
              <a:latin typeface="Arial" pitchFamily="-110" charset="0"/>
              <a:ea typeface="ＭＳ Ｐゴシック" pitchFamily="-1" charset="-128"/>
              <a:cs typeface="ＭＳ Ｐゴシック" pitchFamily="-1" charset="-128"/>
            </a:endParaRPr>
          </a:p>
          <a:p>
            <a:pPr eaLnBrk="1" hangingPunct="1">
              <a:defRPr/>
            </a:pPr>
            <a:r>
              <a:rPr lang="en-US" sz="1200" kern="1200" dirty="0" smtClean="0">
                <a:solidFill>
                  <a:schemeClr val="tx1"/>
                </a:solidFill>
                <a:latin typeface="Arial" pitchFamily="-110" charset="0"/>
                <a:ea typeface="ＭＳ Ｐゴシック" pitchFamily="-1" charset="-128"/>
                <a:cs typeface="ＭＳ Ｐゴシック" pitchFamily="-1" charset="-128"/>
              </a:rPr>
              <a:t>• Local area networks (LANs) interconnecting PCs and terminals to each other</a:t>
            </a:r>
          </a:p>
          <a:p>
            <a:pPr eaLnBrk="1" hangingPunct="1">
              <a:defRPr/>
            </a:pPr>
            <a:r>
              <a:rPr lang="en-US" sz="1200" kern="1200" dirty="0" smtClean="0">
                <a:solidFill>
                  <a:schemeClr val="tx1"/>
                </a:solidFill>
                <a:latin typeface="Arial" pitchFamily="-110" charset="0"/>
                <a:ea typeface="ＭＳ Ｐゴシック" pitchFamily="-1" charset="-128"/>
                <a:cs typeface="ＭＳ Ｐゴシック" pitchFamily="-1" charset="-128"/>
              </a:rPr>
              <a:t>and the mainframe</a:t>
            </a:r>
          </a:p>
          <a:p>
            <a:pPr eaLnBrk="1" hangingPunct="1">
              <a:defRPr/>
            </a:pPr>
            <a:endParaRPr lang="en-US" sz="1200" kern="1200" dirty="0" smtClean="0">
              <a:solidFill>
                <a:schemeClr val="tx1"/>
              </a:solidFill>
              <a:latin typeface="Arial" pitchFamily="-110" charset="0"/>
              <a:ea typeface="ＭＳ Ｐゴシック" pitchFamily="-1" charset="-128"/>
              <a:cs typeface="ＭＳ Ｐゴシック" pitchFamily="-1" charset="-128"/>
            </a:endParaRPr>
          </a:p>
          <a:p>
            <a:pPr eaLnBrk="1" hangingPunct="1">
              <a:defRPr/>
            </a:pPr>
            <a:r>
              <a:rPr lang="en-US" sz="1200" kern="1200" dirty="0" smtClean="0">
                <a:solidFill>
                  <a:schemeClr val="tx1"/>
                </a:solidFill>
                <a:latin typeface="Arial" pitchFamily="-110" charset="0"/>
                <a:ea typeface="ＭＳ Ｐゴシック" pitchFamily="-1" charset="-128"/>
                <a:cs typeface="ＭＳ Ｐゴシック" pitchFamily="-1" charset="-128"/>
              </a:rPr>
              <a:t>• Premises network, consisting of a number of LANs, interconnecting PCs,</a:t>
            </a:r>
          </a:p>
          <a:p>
            <a:pPr eaLnBrk="1" hangingPunct="1">
              <a:defRPr/>
            </a:pPr>
            <a:r>
              <a:rPr lang="en-US" sz="1200" kern="1200" dirty="0" smtClean="0">
                <a:solidFill>
                  <a:schemeClr val="tx1"/>
                </a:solidFill>
                <a:latin typeface="Arial" pitchFamily="-110" charset="0"/>
                <a:ea typeface="ＭＳ Ｐゴシック" pitchFamily="-1" charset="-128"/>
                <a:cs typeface="ＭＳ Ｐゴシック" pitchFamily="-1" charset="-128"/>
              </a:rPr>
              <a:t>servers, and perhaps a mainframe or two</a:t>
            </a:r>
          </a:p>
          <a:p>
            <a:pPr eaLnBrk="1" hangingPunct="1">
              <a:defRPr/>
            </a:pPr>
            <a:endParaRPr lang="en-US" sz="1200" kern="1200" dirty="0" smtClean="0">
              <a:solidFill>
                <a:schemeClr val="tx1"/>
              </a:solidFill>
              <a:latin typeface="Arial" pitchFamily="-110" charset="0"/>
              <a:ea typeface="ＭＳ Ｐゴシック" pitchFamily="-1" charset="-128"/>
              <a:cs typeface="ＭＳ Ｐゴシック" pitchFamily="-1" charset="-128"/>
            </a:endParaRPr>
          </a:p>
          <a:p>
            <a:pPr eaLnBrk="1" hangingPunct="1">
              <a:defRPr/>
            </a:pPr>
            <a:r>
              <a:rPr lang="en-US" sz="1200" kern="1200" dirty="0" smtClean="0">
                <a:solidFill>
                  <a:schemeClr val="tx1"/>
                </a:solidFill>
                <a:latin typeface="Arial" pitchFamily="-110" charset="0"/>
                <a:ea typeface="ＭＳ Ｐゴシック" pitchFamily="-1" charset="-128"/>
                <a:cs typeface="ＭＳ Ｐゴシック" pitchFamily="-1" charset="-128"/>
              </a:rPr>
              <a:t>• Enterprise-wide network, consisting of multiple, geographically distributed</a:t>
            </a:r>
          </a:p>
          <a:p>
            <a:pPr eaLnBrk="1" hangingPunct="1">
              <a:defRPr/>
            </a:pPr>
            <a:r>
              <a:rPr lang="en-US" sz="1200" kern="1200" dirty="0" smtClean="0">
                <a:solidFill>
                  <a:schemeClr val="tx1"/>
                </a:solidFill>
                <a:latin typeface="Arial" pitchFamily="-110" charset="0"/>
                <a:ea typeface="ＭＳ Ｐゴシック" pitchFamily="-1" charset="-128"/>
                <a:cs typeface="ＭＳ Ｐゴシック" pitchFamily="-1" charset="-128"/>
              </a:rPr>
              <a:t>premises networks interconnected by a private wide area network (WAN)</a:t>
            </a:r>
          </a:p>
          <a:p>
            <a:pPr eaLnBrk="1" hangingPunct="1">
              <a:defRPr/>
            </a:pPr>
            <a:endParaRPr lang="en-US" sz="1200" kern="1200" dirty="0" smtClean="0">
              <a:solidFill>
                <a:schemeClr val="tx1"/>
              </a:solidFill>
              <a:latin typeface="Arial" pitchFamily="-110" charset="0"/>
              <a:ea typeface="ＭＳ Ｐゴシック" pitchFamily="-1" charset="-128"/>
              <a:cs typeface="ＭＳ Ｐゴシック" pitchFamily="-1" charset="-128"/>
            </a:endParaRPr>
          </a:p>
          <a:p>
            <a:pPr eaLnBrk="1" hangingPunct="1">
              <a:defRPr/>
            </a:pPr>
            <a:r>
              <a:rPr lang="en-US" sz="1200" kern="1200" dirty="0" smtClean="0">
                <a:solidFill>
                  <a:schemeClr val="tx1"/>
                </a:solidFill>
                <a:latin typeface="Arial" pitchFamily="-110" charset="0"/>
                <a:ea typeface="ＭＳ Ｐゴシック" pitchFamily="-1" charset="-128"/>
                <a:cs typeface="ＭＳ Ｐゴシック" pitchFamily="-1" charset="-128"/>
              </a:rPr>
              <a:t>• Internet connectivity, in which the various premises networks all hook into the</a:t>
            </a:r>
          </a:p>
          <a:p>
            <a:pPr eaLnBrk="1" hangingPunct="1">
              <a:defRPr/>
            </a:pPr>
            <a:r>
              <a:rPr lang="en-US" sz="1200" kern="1200" dirty="0" smtClean="0">
                <a:solidFill>
                  <a:schemeClr val="tx1"/>
                </a:solidFill>
                <a:latin typeface="Arial" pitchFamily="-110" charset="0"/>
                <a:ea typeface="ＭＳ Ｐゴシック" pitchFamily="-1" charset="-128"/>
                <a:cs typeface="ＭＳ Ｐゴシック" pitchFamily="-1" charset="-128"/>
              </a:rPr>
              <a:t>Internet and may or may not also be connected by a private WAN</a:t>
            </a:r>
          </a:p>
        </p:txBody>
      </p:sp>
      <p:sp>
        <p:nvSpPr>
          <p:cNvPr id="4" name="Slide Number Placeholder 3"/>
          <p:cNvSpPr>
            <a:spLocks noGrp="1"/>
          </p:cNvSpPr>
          <p:nvPr>
            <p:ph type="sldNum" sz="quarter" idx="10"/>
          </p:nvPr>
        </p:nvSpPr>
        <p:spPr/>
        <p:txBody>
          <a:bodyPr/>
          <a:lstStyle/>
          <a:p>
            <a:fld id="{F8560DBF-F109-8946-ADF0-EE66B221E988}" type="slidenum">
              <a:rPr lang="en-AU" smtClean="0">
                <a:solidFill>
                  <a:srgbClr val="000000"/>
                </a:solidFill>
              </a:rPr>
              <a:pPr/>
              <a:t>86</a:t>
            </a:fld>
            <a:endParaRPr lang="en-AU" dirty="0">
              <a:solidFill>
                <a:srgbClr val="000000"/>
              </a:solidFill>
            </a:endParaRPr>
          </a:p>
        </p:txBody>
      </p:sp>
    </p:spTree>
    <p:extLst>
      <p:ext uri="{BB962C8B-B14F-4D97-AF65-F5344CB8AC3E}">
        <p14:creationId xmlns:p14="http://schemas.microsoft.com/office/powerpoint/2010/main" val="106628186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1C5487EC-21AD-B94A-BBD9-2716F9AB99B5}" type="slidenum">
              <a:rPr lang="en-AU"/>
              <a:pPr/>
              <a:t>87</a:t>
            </a:fld>
            <a:endParaRPr lang="en-AU"/>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r>
              <a:rPr lang="en-US" smtClean="0">
                <a:ea typeface="ＭＳ Ｐゴシック" pitchFamily="-110" charset="-128"/>
                <a:cs typeface="ＭＳ Ｐゴシック" pitchFamily="-110" charset="-128"/>
              </a:rPr>
              <a:t>A firewall may act as a packet filter. It can operate as a positive filter, allowing to</a:t>
            </a:r>
          </a:p>
          <a:p>
            <a:pPr eaLnBrk="1" hangingPunct="1"/>
            <a:r>
              <a:rPr lang="en-US" smtClean="0">
                <a:ea typeface="ＭＳ Ｐゴシック" pitchFamily="-110" charset="-128"/>
                <a:cs typeface="ＭＳ Ｐゴシック" pitchFamily="-110" charset="-128"/>
              </a:rPr>
              <a:t>pass only packets that meet specific criteria, or as a negative filter, rejecting any</a:t>
            </a:r>
          </a:p>
          <a:p>
            <a:pPr eaLnBrk="1" hangingPunct="1"/>
            <a:r>
              <a:rPr lang="en-US" smtClean="0">
                <a:ea typeface="ＭＳ Ｐゴシック" pitchFamily="-110" charset="-128"/>
                <a:cs typeface="ＭＳ Ｐゴシック" pitchFamily="-110" charset="-128"/>
              </a:rPr>
              <a:t>packet that meets certain criteria. Depending on the type of firewall, it may examine</a:t>
            </a:r>
          </a:p>
          <a:p>
            <a:pPr eaLnBrk="1" hangingPunct="1"/>
            <a:r>
              <a:rPr lang="en-US" smtClean="0">
                <a:ea typeface="ＭＳ Ｐゴシック" pitchFamily="-110" charset="-128"/>
                <a:cs typeface="ＭＳ Ｐゴシック" pitchFamily="-110" charset="-128"/>
              </a:rPr>
              <a:t>one or more protocol headers in each packet, the payload of each packet, or the</a:t>
            </a:r>
          </a:p>
          <a:p>
            <a:pPr eaLnBrk="1" hangingPunct="1"/>
            <a:r>
              <a:rPr lang="en-US" smtClean="0">
                <a:ea typeface="ＭＳ Ｐゴシック" pitchFamily="-110" charset="-128"/>
                <a:cs typeface="ＭＳ Ｐゴシック" pitchFamily="-110" charset="-128"/>
              </a:rPr>
              <a:t>pattern generated by a sequence of packets. In this section, we look at the principal</a:t>
            </a:r>
          </a:p>
          <a:p>
            <a:pPr eaLnBrk="1" hangingPunct="1"/>
            <a:r>
              <a:rPr lang="en-US" smtClean="0">
                <a:ea typeface="ＭＳ Ｐゴシック" pitchFamily="-110" charset="-128"/>
                <a:cs typeface="ＭＳ Ｐゴシック" pitchFamily="-110" charset="-128"/>
              </a:rPr>
              <a:t>types of firewalls.</a:t>
            </a:r>
            <a:endParaRPr lang="en-US" smtClean="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178288308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25FA9281-6FDF-8B44-9E44-44C136C7A29A}" type="slidenum">
              <a:rPr lang="en-AU"/>
              <a:pPr/>
              <a:t>88</a:t>
            </a:fld>
            <a:endParaRPr lang="en-AU"/>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r>
              <a:rPr lang="en-US" b="0" dirty="0" smtClean="0">
                <a:ea typeface="ＭＳ Ｐゴシック" pitchFamily="-110" charset="-128"/>
                <a:cs typeface="ＭＳ Ｐゴシック" pitchFamily="-110" charset="-128"/>
              </a:rPr>
              <a:t>A packet filtering firewall applies a set of rules to each incoming and outgoing</a:t>
            </a:r>
          </a:p>
          <a:p>
            <a:pPr eaLnBrk="1" hangingPunct="1"/>
            <a:r>
              <a:rPr lang="en-US" b="0" dirty="0" smtClean="0">
                <a:ea typeface="ＭＳ Ｐゴシック" pitchFamily="-110" charset="-128"/>
                <a:cs typeface="ＭＳ Ｐゴシック" pitchFamily="-110" charset="-128"/>
              </a:rPr>
              <a:t>IP packet and then forwards or discards the packet ( Figure 9.1b ). The firewall</a:t>
            </a:r>
          </a:p>
          <a:p>
            <a:pPr eaLnBrk="1" hangingPunct="1"/>
            <a:r>
              <a:rPr lang="en-US" b="0" dirty="0" smtClean="0">
                <a:ea typeface="ＭＳ Ｐゴシック" pitchFamily="-110" charset="-128"/>
                <a:cs typeface="ＭＳ Ｐゴシック" pitchFamily="-110" charset="-128"/>
              </a:rPr>
              <a:t>is typically configured to filter packets going in both directions (from and to</a:t>
            </a:r>
          </a:p>
          <a:p>
            <a:pPr eaLnBrk="1" hangingPunct="1"/>
            <a:r>
              <a:rPr lang="en-US" b="0" dirty="0" smtClean="0">
                <a:ea typeface="ＭＳ Ｐゴシック" pitchFamily="-110" charset="-128"/>
                <a:cs typeface="ＭＳ Ｐゴシック" pitchFamily="-110" charset="-128"/>
              </a:rPr>
              <a:t>the internal network). Filtering rules are based on information contained in a</a:t>
            </a:r>
          </a:p>
          <a:p>
            <a:pPr eaLnBrk="1" hangingPunct="1"/>
            <a:r>
              <a:rPr lang="en-US" b="0" dirty="0" smtClean="0">
                <a:ea typeface="ＭＳ Ｐゴシック" pitchFamily="-110" charset="-128"/>
                <a:cs typeface="ＭＳ Ｐゴシック" pitchFamily="-110" charset="-128"/>
              </a:rPr>
              <a:t>network packet:</a:t>
            </a:r>
          </a:p>
          <a:p>
            <a:pPr eaLnBrk="1" hangingPunct="1"/>
            <a:endParaRPr lang="en-US" b="0" dirty="0" smtClean="0">
              <a:ea typeface="ＭＳ Ｐゴシック" pitchFamily="-110" charset="-128"/>
              <a:cs typeface="ＭＳ Ｐゴシック" pitchFamily="-110" charset="-128"/>
            </a:endParaRPr>
          </a:p>
          <a:p>
            <a:pPr eaLnBrk="1" hangingPunct="1"/>
            <a:r>
              <a:rPr lang="en-US" b="0" dirty="0" smtClean="0">
                <a:ea typeface="ＭＳ Ｐゴシック" pitchFamily="-110" charset="-128"/>
                <a:cs typeface="ＭＳ Ｐゴシック" pitchFamily="-110" charset="-128"/>
              </a:rPr>
              <a:t>• Source IP address: The IP address of the system that originated the IP packet</a:t>
            </a:r>
          </a:p>
          <a:p>
            <a:pPr eaLnBrk="1" hangingPunct="1"/>
            <a:r>
              <a:rPr lang="en-US" b="0" dirty="0" smtClean="0">
                <a:ea typeface="ＭＳ Ｐゴシック" pitchFamily="-110" charset="-128"/>
                <a:cs typeface="ＭＳ Ｐゴシック" pitchFamily="-110" charset="-128"/>
              </a:rPr>
              <a:t>(e.g., 192.178.1.1)</a:t>
            </a:r>
          </a:p>
          <a:p>
            <a:pPr eaLnBrk="1" hangingPunct="1"/>
            <a:endParaRPr lang="en-US" b="0" dirty="0" smtClean="0">
              <a:ea typeface="ＭＳ Ｐゴシック" pitchFamily="-110" charset="-128"/>
              <a:cs typeface="ＭＳ Ｐゴシック" pitchFamily="-110" charset="-128"/>
            </a:endParaRPr>
          </a:p>
          <a:p>
            <a:pPr eaLnBrk="1" hangingPunct="1"/>
            <a:r>
              <a:rPr lang="en-US" b="0" dirty="0" smtClean="0">
                <a:ea typeface="ＭＳ Ｐゴシック" pitchFamily="-110" charset="-128"/>
                <a:cs typeface="ＭＳ Ｐゴシック" pitchFamily="-110" charset="-128"/>
              </a:rPr>
              <a:t>• Destination IP address: The IP address of the system the IP packet is trying to</a:t>
            </a:r>
          </a:p>
          <a:p>
            <a:pPr eaLnBrk="1" hangingPunct="1"/>
            <a:r>
              <a:rPr lang="en-US" b="0" dirty="0" smtClean="0">
                <a:ea typeface="ＭＳ Ｐゴシック" pitchFamily="-110" charset="-128"/>
                <a:cs typeface="ＭＳ Ｐゴシック" pitchFamily="-110" charset="-128"/>
              </a:rPr>
              <a:t>reach (e.g., 192.168.1.2)</a:t>
            </a:r>
          </a:p>
          <a:p>
            <a:pPr eaLnBrk="1" hangingPunct="1"/>
            <a:endParaRPr lang="en-US" b="0" dirty="0" smtClean="0">
              <a:ea typeface="ＭＳ Ｐゴシック" pitchFamily="-110" charset="-128"/>
              <a:cs typeface="ＭＳ Ｐゴシック" pitchFamily="-110" charset="-128"/>
            </a:endParaRPr>
          </a:p>
          <a:p>
            <a:pPr eaLnBrk="1" hangingPunct="1"/>
            <a:r>
              <a:rPr lang="en-US" b="0" dirty="0" smtClean="0">
                <a:ea typeface="ＭＳ Ｐゴシック" pitchFamily="-110" charset="-128"/>
                <a:cs typeface="ＭＳ Ｐゴシック" pitchFamily="-110" charset="-128"/>
              </a:rPr>
              <a:t>• Source and destination transport-level address: The transport-level (e.g., TCP</a:t>
            </a:r>
          </a:p>
          <a:p>
            <a:pPr eaLnBrk="1" hangingPunct="1"/>
            <a:r>
              <a:rPr lang="en-US" b="0" dirty="0" smtClean="0">
                <a:ea typeface="ＭＳ Ｐゴシック" pitchFamily="-110" charset="-128"/>
                <a:cs typeface="ＭＳ Ｐゴシック" pitchFamily="-110" charset="-128"/>
              </a:rPr>
              <a:t>or UDP) port number, which defines applications such as SNMP or TELNET</a:t>
            </a:r>
          </a:p>
          <a:p>
            <a:pPr eaLnBrk="1" hangingPunct="1"/>
            <a:endParaRPr lang="en-US" b="0" dirty="0" smtClean="0">
              <a:ea typeface="ＭＳ Ｐゴシック" pitchFamily="-110" charset="-128"/>
              <a:cs typeface="ＭＳ Ｐゴシック" pitchFamily="-110" charset="-128"/>
            </a:endParaRPr>
          </a:p>
          <a:p>
            <a:pPr eaLnBrk="1" hangingPunct="1"/>
            <a:r>
              <a:rPr lang="en-US" b="0" dirty="0" smtClean="0">
                <a:ea typeface="ＭＳ Ｐゴシック" pitchFamily="-110" charset="-128"/>
                <a:cs typeface="ＭＳ Ｐゴシック" pitchFamily="-110" charset="-128"/>
              </a:rPr>
              <a:t>• IP protocol field: Defines the transport protocol</a:t>
            </a:r>
          </a:p>
          <a:p>
            <a:pPr eaLnBrk="1" hangingPunct="1"/>
            <a:endParaRPr lang="en-US" b="0" dirty="0" smtClean="0">
              <a:ea typeface="ＭＳ Ｐゴシック" pitchFamily="-110" charset="-128"/>
              <a:cs typeface="ＭＳ Ｐゴシック" pitchFamily="-110" charset="-128"/>
            </a:endParaRPr>
          </a:p>
          <a:p>
            <a:pPr eaLnBrk="1" hangingPunct="1"/>
            <a:r>
              <a:rPr lang="en-US" b="0" dirty="0" smtClean="0">
                <a:ea typeface="ＭＳ Ｐゴシック" pitchFamily="-110" charset="-128"/>
                <a:cs typeface="ＭＳ Ｐゴシック" pitchFamily="-110" charset="-128"/>
              </a:rPr>
              <a:t>• Interface: For a firewall with three or more ports, which interface of the firewall</a:t>
            </a:r>
          </a:p>
          <a:p>
            <a:pPr eaLnBrk="1" hangingPunct="1"/>
            <a:r>
              <a:rPr lang="en-US" b="0" dirty="0" smtClean="0">
                <a:ea typeface="ＭＳ Ｐゴシック" pitchFamily="-110" charset="-128"/>
                <a:cs typeface="ＭＳ Ｐゴシック" pitchFamily="-110" charset="-128"/>
              </a:rPr>
              <a:t>the packet came from or which interface of the firewall the packet is destined for</a:t>
            </a:r>
          </a:p>
          <a:p>
            <a:pPr eaLnBrk="1" hangingPunct="1"/>
            <a:endParaRPr lang="en-US" b="0" dirty="0" smtClean="0">
              <a:ea typeface="ＭＳ Ｐゴシック" pitchFamily="-110" charset="-128"/>
              <a:cs typeface="ＭＳ Ｐゴシック" pitchFamily="-110" charset="-128"/>
            </a:endParaRPr>
          </a:p>
          <a:p>
            <a:pPr eaLnBrk="1" hangingPunct="1"/>
            <a:r>
              <a:rPr lang="en-US" b="0" dirty="0" smtClean="0">
                <a:ea typeface="ＭＳ Ｐゴシック" pitchFamily="-110" charset="-128"/>
                <a:cs typeface="ＭＳ Ｐゴシック" pitchFamily="-110" charset="-128"/>
              </a:rPr>
              <a:t>The packet filter is typically set up as a list of rules based on matches to fields</a:t>
            </a:r>
          </a:p>
          <a:p>
            <a:pPr eaLnBrk="1" hangingPunct="1"/>
            <a:r>
              <a:rPr lang="en-US" b="0" dirty="0" smtClean="0">
                <a:ea typeface="ＭＳ Ｐゴシック" pitchFamily="-110" charset="-128"/>
                <a:cs typeface="ＭＳ Ｐゴシック" pitchFamily="-110" charset="-128"/>
              </a:rPr>
              <a:t>in the IP or TCP header. If there is a match to one of the rules, that rule is invoked</a:t>
            </a:r>
          </a:p>
          <a:p>
            <a:pPr eaLnBrk="1" hangingPunct="1"/>
            <a:r>
              <a:rPr lang="en-US" b="0" dirty="0" smtClean="0">
                <a:ea typeface="ＭＳ Ｐゴシック" pitchFamily="-110" charset="-128"/>
                <a:cs typeface="ＭＳ Ｐゴシック" pitchFamily="-110" charset="-128"/>
              </a:rPr>
              <a:t>to determine whether to forward or discard the packet. If there is no match to any</a:t>
            </a:r>
          </a:p>
          <a:p>
            <a:pPr eaLnBrk="1" hangingPunct="1"/>
            <a:r>
              <a:rPr lang="en-US" b="0" dirty="0" smtClean="0">
                <a:ea typeface="ＭＳ Ｐゴシック" pitchFamily="-110" charset="-128"/>
                <a:cs typeface="ＭＳ Ｐゴシック" pitchFamily="-110" charset="-128"/>
              </a:rPr>
              <a:t>rule, then a default action is taken. Two default policies are possible:</a:t>
            </a:r>
          </a:p>
          <a:p>
            <a:pPr eaLnBrk="1" hangingPunct="1"/>
            <a:endParaRPr lang="en-US" b="0" dirty="0" smtClean="0">
              <a:ea typeface="ＭＳ Ｐゴシック" pitchFamily="-110" charset="-128"/>
              <a:cs typeface="ＭＳ Ｐゴシック" pitchFamily="-110" charset="-128"/>
            </a:endParaRPr>
          </a:p>
          <a:p>
            <a:pPr eaLnBrk="1" hangingPunct="1"/>
            <a:r>
              <a:rPr lang="en-US" b="0" dirty="0" smtClean="0">
                <a:ea typeface="ＭＳ Ｐゴシック" pitchFamily="-110" charset="-128"/>
                <a:cs typeface="ＭＳ Ｐゴシック" pitchFamily="-110" charset="-128"/>
              </a:rPr>
              <a:t>• Default =</a:t>
            </a:r>
            <a:r>
              <a:rPr lang="en-US" b="0" baseline="0" dirty="0" smtClean="0">
                <a:ea typeface="ＭＳ Ｐゴシック" pitchFamily="-110" charset="-128"/>
                <a:cs typeface="ＭＳ Ｐゴシック" pitchFamily="-110" charset="-128"/>
              </a:rPr>
              <a:t> </a:t>
            </a:r>
            <a:r>
              <a:rPr lang="en-US" b="0" dirty="0" smtClean="0">
                <a:ea typeface="ＭＳ Ｐゴシック" pitchFamily="-110" charset="-128"/>
                <a:cs typeface="ＭＳ Ｐゴシック" pitchFamily="-110" charset="-128"/>
              </a:rPr>
              <a:t>discard: That which is not expressly permitted is prohibited.</a:t>
            </a:r>
          </a:p>
          <a:p>
            <a:pPr eaLnBrk="1" hangingPunct="1"/>
            <a:endParaRPr lang="en-US" b="0" dirty="0" smtClean="0">
              <a:ea typeface="ＭＳ Ｐゴシック" pitchFamily="-110" charset="-128"/>
              <a:cs typeface="ＭＳ Ｐゴシック" pitchFamily="-110" charset="-128"/>
            </a:endParaRPr>
          </a:p>
          <a:p>
            <a:pPr eaLnBrk="1" hangingPunct="1"/>
            <a:r>
              <a:rPr lang="en-US" b="0" dirty="0" smtClean="0">
                <a:ea typeface="ＭＳ Ｐゴシック" pitchFamily="-110" charset="-128"/>
                <a:cs typeface="ＭＳ Ｐゴシック" pitchFamily="-110" charset="-128"/>
              </a:rPr>
              <a:t>• Default =</a:t>
            </a:r>
            <a:r>
              <a:rPr lang="en-US" b="0" baseline="0" dirty="0" smtClean="0">
                <a:ea typeface="ＭＳ Ｐゴシック" pitchFamily="-110" charset="-128"/>
                <a:cs typeface="ＭＳ Ｐゴシック" pitchFamily="-110" charset="-128"/>
              </a:rPr>
              <a:t> </a:t>
            </a:r>
            <a:r>
              <a:rPr lang="en-US" b="0" dirty="0" smtClean="0">
                <a:ea typeface="ＭＳ Ｐゴシック" pitchFamily="-110" charset="-128"/>
                <a:cs typeface="ＭＳ Ｐゴシック" pitchFamily="-110" charset="-128"/>
              </a:rPr>
              <a:t>forward: That which is not expressly prohibited is permitted.</a:t>
            </a:r>
          </a:p>
          <a:p>
            <a:pPr eaLnBrk="1" hangingPunct="1"/>
            <a:endParaRPr lang="en-US" b="0" dirty="0" smtClean="0">
              <a:ea typeface="ＭＳ Ｐゴシック" pitchFamily="-110" charset="-128"/>
              <a:cs typeface="ＭＳ Ｐゴシック" pitchFamily="-110" charset="-128"/>
            </a:endParaRPr>
          </a:p>
          <a:p>
            <a:pPr eaLnBrk="1" hangingPunct="1"/>
            <a:r>
              <a:rPr lang="en-US" b="0" dirty="0" smtClean="0">
                <a:ea typeface="ＭＳ Ｐゴシック" pitchFamily="-110" charset="-128"/>
                <a:cs typeface="ＭＳ Ｐゴシック" pitchFamily="-110" charset="-128"/>
              </a:rPr>
              <a:t>The default discard policy is more conservative. Initially, everything is blocked,</a:t>
            </a:r>
          </a:p>
          <a:p>
            <a:pPr eaLnBrk="1" hangingPunct="1"/>
            <a:r>
              <a:rPr lang="en-US" b="0" dirty="0" smtClean="0">
                <a:ea typeface="ＭＳ Ｐゴシック" pitchFamily="-110" charset="-128"/>
                <a:cs typeface="ＭＳ Ｐゴシック" pitchFamily="-110" charset="-128"/>
              </a:rPr>
              <a:t>and services must be added on a case-by-case basis. This policy is more visible to</a:t>
            </a:r>
          </a:p>
          <a:p>
            <a:pPr eaLnBrk="1" hangingPunct="1"/>
            <a:r>
              <a:rPr lang="en-US" b="0" dirty="0" smtClean="0">
                <a:ea typeface="ＭＳ Ｐゴシック" pitchFamily="-110" charset="-128"/>
                <a:cs typeface="ＭＳ Ｐゴシック" pitchFamily="-110" charset="-128"/>
              </a:rPr>
              <a:t>users, who are more likely to see the firewall as a hindrance. However, this is the</a:t>
            </a:r>
          </a:p>
          <a:p>
            <a:pPr eaLnBrk="1" hangingPunct="1"/>
            <a:r>
              <a:rPr lang="en-US" b="0" dirty="0" smtClean="0">
                <a:ea typeface="ＭＳ Ｐゴシック" pitchFamily="-110" charset="-128"/>
                <a:cs typeface="ＭＳ Ｐゴシック" pitchFamily="-110" charset="-128"/>
              </a:rPr>
              <a:t>policy likely to be preferred by businesses and government organizations. Further,</a:t>
            </a:r>
          </a:p>
          <a:p>
            <a:pPr eaLnBrk="1" hangingPunct="1"/>
            <a:r>
              <a:rPr lang="en-US" b="0" dirty="0" smtClean="0">
                <a:ea typeface="ＭＳ Ｐゴシック" pitchFamily="-110" charset="-128"/>
                <a:cs typeface="ＭＳ Ｐゴシック" pitchFamily="-110" charset="-128"/>
              </a:rPr>
              <a:t>visibility to users diminishes as rules are created. The default forward policy increases</a:t>
            </a:r>
          </a:p>
          <a:p>
            <a:pPr eaLnBrk="1" hangingPunct="1"/>
            <a:r>
              <a:rPr lang="en-US" b="0" dirty="0" smtClean="0">
                <a:ea typeface="ＭＳ Ｐゴシック" pitchFamily="-110" charset="-128"/>
                <a:cs typeface="ＭＳ Ｐゴシック" pitchFamily="-110" charset="-128"/>
              </a:rPr>
              <a:t>ease of use for end users but provides reduced security; the security administrator</a:t>
            </a:r>
          </a:p>
          <a:p>
            <a:pPr eaLnBrk="1" hangingPunct="1"/>
            <a:r>
              <a:rPr lang="en-US" b="0" dirty="0" smtClean="0">
                <a:ea typeface="ＭＳ Ｐゴシック" pitchFamily="-110" charset="-128"/>
                <a:cs typeface="ＭＳ Ｐゴシック" pitchFamily="-110" charset="-128"/>
              </a:rPr>
              <a:t>must, in essence, react to each new security threat as it becomes known. This policy</a:t>
            </a:r>
          </a:p>
          <a:p>
            <a:pPr eaLnBrk="1" hangingPunct="1"/>
            <a:r>
              <a:rPr lang="en-US" b="0" dirty="0" smtClean="0">
                <a:ea typeface="ＭＳ Ｐゴシック" pitchFamily="-110" charset="-128"/>
                <a:cs typeface="ＭＳ Ｐゴシック" pitchFamily="-110" charset="-128"/>
              </a:rPr>
              <a:t>may be used by generally more open organizations, such as universities.</a:t>
            </a:r>
            <a:endParaRPr lang="en-US" b="0" dirty="0" smtClean="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41219550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E0CBB4B3-FC5A-124B-88D1-504AC60094BF}" type="slidenum">
              <a:rPr lang="en-AU"/>
              <a:pPr/>
              <a:t>89</a:t>
            </a:fld>
            <a:endParaRPr lang="en-AU"/>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r>
              <a:rPr lang="en-US" dirty="0" smtClean="0"/>
              <a:t>A traditional packet filter makes filtering decisions on an individual packet basis</a:t>
            </a:r>
          </a:p>
          <a:p>
            <a:pPr eaLnBrk="1" hangingPunct="1"/>
            <a:r>
              <a:rPr lang="en-US" dirty="0" smtClean="0"/>
              <a:t>and does not take into consideration any higher-layer context. To understand what</a:t>
            </a:r>
          </a:p>
          <a:p>
            <a:pPr eaLnBrk="1" hangingPunct="1"/>
            <a:r>
              <a:rPr lang="en-US" dirty="0" smtClean="0"/>
              <a:t>is meant by </a:t>
            </a:r>
            <a:r>
              <a:rPr lang="en-US" i="1" dirty="0" smtClean="0"/>
              <a:t>context and why a traditional packet filter is limited with regard to context,</a:t>
            </a:r>
          </a:p>
          <a:p>
            <a:pPr eaLnBrk="1" hangingPunct="1"/>
            <a:r>
              <a:rPr lang="en-US" dirty="0" smtClean="0"/>
              <a:t>a little background is needed. Most standardized applications that run on top</a:t>
            </a:r>
          </a:p>
          <a:p>
            <a:pPr eaLnBrk="1" hangingPunct="1"/>
            <a:r>
              <a:rPr lang="en-US" dirty="0" smtClean="0"/>
              <a:t>of TCP follow a client/server model. For example, for the Simple Mail Transfer</a:t>
            </a:r>
          </a:p>
          <a:p>
            <a:pPr eaLnBrk="1" hangingPunct="1"/>
            <a:r>
              <a:rPr lang="en-US" dirty="0" smtClean="0"/>
              <a:t>Protocol (SMTP), e-mail is transmitted from a client system to a server system.</a:t>
            </a:r>
          </a:p>
          <a:p>
            <a:pPr eaLnBrk="1" hangingPunct="1"/>
            <a:r>
              <a:rPr lang="en-US" dirty="0" smtClean="0"/>
              <a:t>The client system generates new e-mail messages, typically from user input. The</a:t>
            </a:r>
          </a:p>
          <a:p>
            <a:pPr eaLnBrk="1" hangingPunct="1"/>
            <a:r>
              <a:rPr lang="en-US" dirty="0" smtClean="0"/>
              <a:t>server system accepts incoming e-mail messages and places them in the appropriate</a:t>
            </a:r>
          </a:p>
          <a:p>
            <a:pPr eaLnBrk="1" hangingPunct="1"/>
            <a:r>
              <a:rPr lang="en-US" dirty="0" smtClean="0"/>
              <a:t>user mailboxes. SMTP operates by setting up a TCP connection between client</a:t>
            </a:r>
          </a:p>
          <a:p>
            <a:pPr eaLnBrk="1" hangingPunct="1"/>
            <a:r>
              <a:rPr lang="en-US" dirty="0" smtClean="0"/>
              <a:t>and server, in which the TCP server port number, which identifies the SMTP server</a:t>
            </a:r>
          </a:p>
          <a:p>
            <a:pPr eaLnBrk="1" hangingPunct="1"/>
            <a:r>
              <a:rPr lang="en-US" dirty="0" smtClean="0"/>
              <a:t>application, is 25. The TCP port number for the SMTP client is a number between</a:t>
            </a:r>
          </a:p>
          <a:p>
            <a:pPr eaLnBrk="1" hangingPunct="1"/>
            <a:r>
              <a:rPr lang="en-US" dirty="0" smtClean="0"/>
              <a:t>1024 and 65535 that is generated by the SMTP client.</a:t>
            </a:r>
          </a:p>
          <a:p>
            <a:pPr eaLnBrk="1" hangingPunct="1"/>
            <a:endParaRPr lang="en-US" dirty="0" smtClean="0"/>
          </a:p>
          <a:p>
            <a:pPr eaLnBrk="1" hangingPunct="1"/>
            <a:r>
              <a:rPr lang="en-US" dirty="0" smtClean="0"/>
              <a:t>In general, when an application that uses TCP creates a session with a remote</a:t>
            </a:r>
          </a:p>
          <a:p>
            <a:pPr eaLnBrk="1" hangingPunct="1"/>
            <a:r>
              <a:rPr lang="en-US" dirty="0" smtClean="0"/>
              <a:t>host, it creates a TCP connection in which the TCP port number for the remote</a:t>
            </a:r>
          </a:p>
          <a:p>
            <a:pPr eaLnBrk="1" hangingPunct="1"/>
            <a:r>
              <a:rPr lang="en-US" dirty="0" smtClean="0"/>
              <a:t>(server) application is a number less than 1024 and the TCP port number for the</a:t>
            </a:r>
          </a:p>
          <a:p>
            <a:pPr eaLnBrk="1" hangingPunct="1"/>
            <a:r>
              <a:rPr lang="en-US" dirty="0" smtClean="0"/>
              <a:t>local (client) application is a number between 1024 and 65535. The numbers less</a:t>
            </a:r>
          </a:p>
          <a:p>
            <a:pPr eaLnBrk="1" hangingPunct="1"/>
            <a:r>
              <a:rPr lang="en-US" dirty="0" smtClean="0"/>
              <a:t>than 1024 are the “well-known” port numbers and are assigned permanently to</a:t>
            </a:r>
          </a:p>
          <a:p>
            <a:pPr eaLnBrk="1" hangingPunct="1"/>
            <a:r>
              <a:rPr lang="en-US" dirty="0" smtClean="0"/>
              <a:t>particular applications (e.g., 25 for server SMTP). The numbers between 1024 and</a:t>
            </a:r>
          </a:p>
          <a:p>
            <a:pPr eaLnBrk="1" hangingPunct="1"/>
            <a:r>
              <a:rPr lang="en-US" dirty="0" smtClean="0"/>
              <a:t>65535 are generated dynamically and have temporary significance only for the</a:t>
            </a:r>
          </a:p>
          <a:p>
            <a:pPr eaLnBrk="1" hangingPunct="1"/>
            <a:r>
              <a:rPr lang="en-US" dirty="0" smtClean="0"/>
              <a:t>lifetime of a TCP connection.</a:t>
            </a:r>
          </a:p>
          <a:p>
            <a:pPr eaLnBrk="1" hangingPunct="1"/>
            <a:endParaRPr lang="en-US" dirty="0" smtClean="0"/>
          </a:p>
          <a:p>
            <a:pPr eaLnBrk="1" hangingPunct="1"/>
            <a:r>
              <a:rPr lang="en-US" dirty="0" smtClean="0"/>
              <a:t>A simple packet filtering firewall must permit inbound network traffic on all</a:t>
            </a:r>
          </a:p>
          <a:p>
            <a:pPr eaLnBrk="1" hangingPunct="1"/>
            <a:r>
              <a:rPr lang="en-US" dirty="0" smtClean="0"/>
              <a:t>these high-numbered ports for TCP-based traffic to occur. This creates a vulnerability</a:t>
            </a:r>
          </a:p>
          <a:p>
            <a:pPr eaLnBrk="1" hangingPunct="1"/>
            <a:r>
              <a:rPr lang="en-US" dirty="0" smtClean="0"/>
              <a:t>that can be exploited by unauthorized users.</a:t>
            </a:r>
          </a:p>
          <a:p>
            <a:pPr eaLnBrk="1" hangingPunct="1"/>
            <a:endParaRPr lang="en-US" dirty="0" smtClean="0"/>
          </a:p>
          <a:p>
            <a:pPr eaLnBrk="1" hangingPunct="1"/>
            <a:endParaRPr lang="en-US" dirty="0" smtClean="0">
              <a:latin typeface="Times New Roman" pitchFamily="-110" charset="0"/>
            </a:endParaRPr>
          </a:p>
        </p:txBody>
      </p:sp>
    </p:spTree>
    <p:extLst>
      <p:ext uri="{BB962C8B-B14F-4D97-AF65-F5344CB8AC3E}">
        <p14:creationId xmlns:p14="http://schemas.microsoft.com/office/powerpoint/2010/main" val="30948468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B5FC92D1-BE43-354C-8381-B08FE53CA8FE}" type="slidenum">
              <a:rPr lang="en-AU"/>
              <a:pPr/>
              <a:t>90</a:t>
            </a:fld>
            <a:endParaRPr lang="en-AU"/>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r>
              <a:rPr lang="en-US" sz="1200" b="0" i="0" u="none" strike="noStrike" kern="1200" baseline="0" dirty="0" smtClean="0">
                <a:solidFill>
                  <a:schemeClr val="tx1"/>
                </a:solidFill>
                <a:latin typeface="Arial" pitchFamily="-110" charset="0"/>
                <a:ea typeface="ＭＳ Ｐゴシック" pitchFamily="-1" charset="-128"/>
                <a:cs typeface="ＭＳ Ｐゴシック" pitchFamily="-1" charset="-128"/>
              </a:rPr>
              <a:t> Figure 9.2 illustrates a common firewall configuration that includes an additional</a:t>
            </a:r>
          </a:p>
          <a:p>
            <a:r>
              <a:rPr lang="en-US" sz="1200" b="0" i="0" u="none" strike="noStrike" kern="1200" baseline="0" dirty="0" smtClean="0">
                <a:solidFill>
                  <a:schemeClr val="tx1"/>
                </a:solidFill>
                <a:latin typeface="Arial" pitchFamily="-110" charset="0"/>
                <a:ea typeface="ＭＳ Ｐゴシック" pitchFamily="-1" charset="-128"/>
                <a:cs typeface="ＭＳ Ｐゴシック" pitchFamily="-1" charset="-128"/>
              </a:rPr>
              <a:t>network segment between an internal and an external firewall (see also Figure 8.5).</a:t>
            </a:r>
          </a:p>
          <a:p>
            <a:r>
              <a:rPr lang="en-US" sz="1200" b="0" i="0" u="none" strike="noStrike" kern="1200" baseline="0" dirty="0" smtClean="0">
                <a:solidFill>
                  <a:schemeClr val="tx1"/>
                </a:solidFill>
                <a:latin typeface="Arial" pitchFamily="-110" charset="0"/>
                <a:ea typeface="ＭＳ Ｐゴシック" pitchFamily="-1" charset="-128"/>
                <a:cs typeface="ＭＳ Ｐゴシック" pitchFamily="-1" charset="-128"/>
              </a:rPr>
              <a:t>An external firewall is placed at the edge of a local or enterprise network, just</a:t>
            </a:r>
          </a:p>
          <a:p>
            <a:r>
              <a:rPr lang="en-US" sz="1200" b="0" i="0" u="none" strike="noStrike" kern="1200" baseline="0" dirty="0" smtClean="0">
                <a:solidFill>
                  <a:schemeClr val="tx1"/>
                </a:solidFill>
                <a:latin typeface="Arial" pitchFamily="-110" charset="0"/>
                <a:ea typeface="ＭＳ Ｐゴシック" pitchFamily="-1" charset="-128"/>
                <a:cs typeface="ＭＳ Ｐゴシック" pitchFamily="-1" charset="-128"/>
              </a:rPr>
              <a:t>inside the boundary router that connects to the Internet or some wide area network</a:t>
            </a:r>
          </a:p>
          <a:p>
            <a:r>
              <a:rPr lang="en-US" sz="1200" b="0" i="0" u="none" strike="noStrike" kern="1200" baseline="0" dirty="0" smtClean="0">
                <a:solidFill>
                  <a:schemeClr val="tx1"/>
                </a:solidFill>
                <a:latin typeface="Arial" pitchFamily="-110" charset="0"/>
                <a:ea typeface="ＭＳ Ｐゴシック" pitchFamily="-1" charset="-128"/>
                <a:cs typeface="ＭＳ Ｐゴシック" pitchFamily="-1" charset="-128"/>
              </a:rPr>
              <a:t>(WAN). One or more internal firewalls protect the bulk of the enterprise network.</a:t>
            </a:r>
          </a:p>
          <a:p>
            <a:r>
              <a:rPr lang="en-US" sz="1200" b="0" i="0" u="none" strike="noStrike" kern="1200" baseline="0" dirty="0" smtClean="0">
                <a:solidFill>
                  <a:schemeClr val="tx1"/>
                </a:solidFill>
                <a:latin typeface="Arial" pitchFamily="-110" charset="0"/>
                <a:ea typeface="ＭＳ Ｐゴシック" pitchFamily="-1" charset="-128"/>
                <a:cs typeface="ＭＳ Ｐゴシック" pitchFamily="-1" charset="-128"/>
              </a:rPr>
              <a:t>Between these two types of firewalls are one or more networked devices in a</a:t>
            </a:r>
          </a:p>
          <a:p>
            <a:r>
              <a:rPr lang="en-US" sz="1200" b="0" i="0" u="none" strike="noStrike" kern="1200" baseline="0" dirty="0" smtClean="0">
                <a:solidFill>
                  <a:schemeClr val="tx1"/>
                </a:solidFill>
                <a:latin typeface="Arial" pitchFamily="-110" charset="0"/>
                <a:ea typeface="ＭＳ Ｐゴシック" pitchFamily="-1" charset="-128"/>
                <a:cs typeface="ＭＳ Ｐゴシック" pitchFamily="-1" charset="-128"/>
              </a:rPr>
              <a:t>region referred to as a DMZ (demilitarized zone) network. Systems that are externally</a:t>
            </a:r>
          </a:p>
          <a:p>
            <a:r>
              <a:rPr lang="en-US" sz="1200" b="0" i="0" u="none" strike="noStrike" kern="1200" baseline="0" dirty="0" smtClean="0">
                <a:solidFill>
                  <a:schemeClr val="tx1"/>
                </a:solidFill>
                <a:latin typeface="Arial" pitchFamily="-110" charset="0"/>
                <a:ea typeface="ＭＳ Ｐゴシック" pitchFamily="-1" charset="-128"/>
                <a:cs typeface="ＭＳ Ｐゴシック" pitchFamily="-1" charset="-128"/>
              </a:rPr>
              <a:t>accessible but need some protections are usually located on DMZ networks.</a:t>
            </a:r>
          </a:p>
          <a:p>
            <a:r>
              <a:rPr lang="en-US" sz="1200" b="0" i="0" u="none" strike="noStrike" kern="1200" baseline="0" dirty="0" smtClean="0">
                <a:solidFill>
                  <a:schemeClr val="tx1"/>
                </a:solidFill>
                <a:latin typeface="Arial" pitchFamily="-110" charset="0"/>
                <a:ea typeface="ＭＳ Ｐゴシック" pitchFamily="-1" charset="-128"/>
                <a:cs typeface="ＭＳ Ｐゴシック" pitchFamily="-1" charset="-128"/>
              </a:rPr>
              <a:t>Typically, the systems in the DMZ require or foster external connectivity, such as a</a:t>
            </a:r>
          </a:p>
          <a:p>
            <a:r>
              <a:rPr lang="en-US" sz="1200" b="0" i="0" u="none" strike="noStrike" kern="1200" baseline="0" dirty="0" smtClean="0">
                <a:solidFill>
                  <a:schemeClr val="tx1"/>
                </a:solidFill>
                <a:latin typeface="Arial" pitchFamily="-110" charset="0"/>
                <a:ea typeface="ＭＳ Ｐゴシック" pitchFamily="-1" charset="-128"/>
                <a:cs typeface="ＭＳ Ｐゴシック" pitchFamily="-1" charset="-128"/>
              </a:rPr>
              <a:t>corporate Web site, an e-mail server, or a DNS (domain name system) server.</a:t>
            </a:r>
            <a:endParaRPr lang="en-US" b="0" dirty="0" smtClean="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011873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CCC1BE9F-ADEE-204B-9924-0E88CCB94F1B}" type="slidenum">
              <a:rPr lang="en-AU">
                <a:latin typeface="Arial" pitchFamily="-110" charset="0"/>
              </a:rPr>
              <a:pPr/>
              <a:t>9</a:t>
            </a:fld>
            <a:endParaRPr lang="en-AU">
              <a:latin typeface="Arial" pitchFamily="-110"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r>
              <a:rPr lang="en-US" b="0" dirty="0" smtClean="0">
                <a:latin typeface="Arial" pitchFamily="-110" charset="0"/>
                <a:ea typeface="ＭＳ Ｐゴシック" pitchFamily="-110" charset="-128"/>
                <a:cs typeface="ＭＳ Ｐゴシック" pitchFamily="-110" charset="-128"/>
              </a:rPr>
              <a:t>There are two general approaches to attacking a symmetric encryption</a:t>
            </a:r>
          </a:p>
          <a:p>
            <a:pPr eaLnBrk="1" hangingPunct="1"/>
            <a:r>
              <a:rPr lang="en-US" b="0" dirty="0" smtClean="0">
                <a:latin typeface="Arial" pitchFamily="-110" charset="0"/>
                <a:ea typeface="ＭＳ Ｐゴシック" pitchFamily="-110" charset="-128"/>
                <a:cs typeface="ＭＳ Ｐゴシック" pitchFamily="-110" charset="-128"/>
              </a:rPr>
              <a:t>scheme. The first attack is known as cryptanalysis. Cryptanalytic attacks rely on</a:t>
            </a:r>
          </a:p>
          <a:p>
            <a:pPr eaLnBrk="1" hangingPunct="1"/>
            <a:r>
              <a:rPr lang="en-US" b="0" dirty="0" smtClean="0">
                <a:latin typeface="Arial" pitchFamily="-110" charset="0"/>
                <a:ea typeface="ＭＳ Ｐゴシック" pitchFamily="-110" charset="-128"/>
                <a:cs typeface="ＭＳ Ｐゴシック" pitchFamily="-110" charset="-128"/>
              </a:rPr>
              <a:t>the nature of the algorithm plus perhaps some knowledge of the general characteristics</a:t>
            </a:r>
          </a:p>
          <a:p>
            <a:pPr eaLnBrk="1" hangingPunct="1"/>
            <a:r>
              <a:rPr lang="en-US" b="0" dirty="0" smtClean="0">
                <a:latin typeface="Arial" pitchFamily="-110" charset="0"/>
                <a:ea typeface="ＭＳ Ｐゴシック" pitchFamily="-110" charset="-128"/>
                <a:cs typeface="ＭＳ Ｐゴシック" pitchFamily="-110" charset="-128"/>
              </a:rPr>
              <a:t>of the plaintext or even some sample plaintext-</a:t>
            </a:r>
            <a:r>
              <a:rPr lang="en-US" b="0" dirty="0" err="1" smtClean="0">
                <a:latin typeface="Arial" pitchFamily="-110" charset="0"/>
                <a:ea typeface="ＭＳ Ｐゴシック" pitchFamily="-110" charset="-128"/>
                <a:cs typeface="ＭＳ Ｐゴシック" pitchFamily="-110" charset="-128"/>
              </a:rPr>
              <a:t>ciphertext</a:t>
            </a:r>
            <a:r>
              <a:rPr lang="en-US" b="0" dirty="0" smtClean="0">
                <a:latin typeface="Arial" pitchFamily="-110" charset="0"/>
                <a:ea typeface="ＭＳ Ｐゴシック" pitchFamily="-110" charset="-128"/>
                <a:cs typeface="ＭＳ Ｐゴシック" pitchFamily="-110" charset="-128"/>
              </a:rPr>
              <a:t> pairs. This type of</a:t>
            </a:r>
          </a:p>
          <a:p>
            <a:pPr eaLnBrk="1" hangingPunct="1"/>
            <a:r>
              <a:rPr lang="en-US" b="0" dirty="0" smtClean="0">
                <a:latin typeface="Arial" pitchFamily="-110" charset="0"/>
                <a:ea typeface="ＭＳ Ｐゴシック" pitchFamily="-110" charset="-128"/>
                <a:cs typeface="ＭＳ Ｐゴシック" pitchFamily="-110" charset="-128"/>
              </a:rPr>
              <a:t>attack exploits the characteristics of the algorithm to attempt to deduce a specific</a:t>
            </a:r>
          </a:p>
          <a:p>
            <a:pPr eaLnBrk="1" hangingPunct="1"/>
            <a:r>
              <a:rPr lang="en-US" b="0" dirty="0" smtClean="0">
                <a:latin typeface="Arial" pitchFamily="-110" charset="0"/>
                <a:ea typeface="ＭＳ Ｐゴシック" pitchFamily="-110" charset="-128"/>
                <a:cs typeface="ＭＳ Ｐゴシック" pitchFamily="-110" charset="-128"/>
              </a:rPr>
              <a:t>plaintext or to deduce the key being used. If the attack succeeds in deducing the</a:t>
            </a:r>
          </a:p>
          <a:p>
            <a:pPr eaLnBrk="1" hangingPunct="1"/>
            <a:r>
              <a:rPr lang="en-US" b="0" dirty="0" smtClean="0">
                <a:latin typeface="Arial" pitchFamily="-110" charset="0"/>
                <a:ea typeface="ＭＳ Ｐゴシック" pitchFamily="-110" charset="-128"/>
                <a:cs typeface="ＭＳ Ｐゴシック" pitchFamily="-110" charset="-128"/>
              </a:rPr>
              <a:t>key, the effect is catastrophic: All future and past messages encrypted with that key</a:t>
            </a:r>
          </a:p>
          <a:p>
            <a:pPr eaLnBrk="1" hangingPunct="1"/>
            <a:r>
              <a:rPr lang="en-US" b="0" dirty="0" smtClean="0">
                <a:latin typeface="Arial" pitchFamily="-110" charset="0"/>
                <a:ea typeface="ＭＳ Ｐゴシック" pitchFamily="-110" charset="-128"/>
                <a:cs typeface="ＭＳ Ｐゴシック" pitchFamily="-110" charset="-128"/>
              </a:rPr>
              <a:t>are compromised.</a:t>
            </a:r>
          </a:p>
          <a:p>
            <a:pPr eaLnBrk="1" hangingPunct="1"/>
            <a:endParaRPr lang="en-US" dirty="0" smtClean="0">
              <a:latin typeface="Arial" pitchFamily="-110" charset="0"/>
              <a:ea typeface="ＭＳ Ｐゴシック" pitchFamily="-110" charset="-128"/>
              <a:cs typeface="ＭＳ Ｐゴシック" pitchFamily="-110" charset="-128"/>
            </a:endParaRPr>
          </a:p>
          <a:p>
            <a:pPr eaLnBrk="1" hangingPunct="1"/>
            <a:r>
              <a:rPr lang="en-US" b="0" dirty="0" smtClean="0">
                <a:latin typeface="Arial" pitchFamily="-110" charset="0"/>
                <a:ea typeface="ＭＳ Ｐゴシック" pitchFamily="-110" charset="-128"/>
                <a:cs typeface="ＭＳ Ｐゴシック" pitchFamily="-110" charset="-128"/>
              </a:rPr>
              <a:t>The second method, known as the brute-force attack, is to try every possible</a:t>
            </a:r>
          </a:p>
          <a:p>
            <a:pPr eaLnBrk="1" hangingPunct="1"/>
            <a:r>
              <a:rPr lang="en-US" b="0" dirty="0" smtClean="0">
                <a:latin typeface="Arial" pitchFamily="-110" charset="0"/>
                <a:ea typeface="ＭＳ Ｐゴシック" pitchFamily="-110" charset="-128"/>
                <a:cs typeface="ＭＳ Ｐゴシック" pitchFamily="-110" charset="-128"/>
              </a:rPr>
              <a:t>key on a piece of </a:t>
            </a:r>
            <a:r>
              <a:rPr lang="en-US" b="0" dirty="0" err="1" smtClean="0">
                <a:latin typeface="Arial" pitchFamily="-110" charset="0"/>
                <a:ea typeface="ＭＳ Ｐゴシック" pitchFamily="-110" charset="-128"/>
                <a:cs typeface="ＭＳ Ｐゴシック" pitchFamily="-110" charset="-128"/>
              </a:rPr>
              <a:t>ciphertext</a:t>
            </a:r>
            <a:r>
              <a:rPr lang="en-US" b="0" dirty="0" smtClean="0">
                <a:latin typeface="Arial" pitchFamily="-110" charset="0"/>
                <a:ea typeface="ＭＳ Ｐゴシック" pitchFamily="-110" charset="-128"/>
                <a:cs typeface="ＭＳ Ｐゴシック" pitchFamily="-110" charset="-128"/>
              </a:rPr>
              <a:t> until an intelligible translation into plaintext is obtained.</a:t>
            </a:r>
          </a:p>
          <a:p>
            <a:pPr eaLnBrk="1" hangingPunct="1"/>
            <a:r>
              <a:rPr lang="en-US" b="0" dirty="0" smtClean="0">
                <a:latin typeface="Arial" pitchFamily="-110" charset="0"/>
                <a:ea typeface="ＭＳ Ｐゴシック" pitchFamily="-110" charset="-128"/>
                <a:cs typeface="ＭＳ Ｐゴシック" pitchFamily="-110" charset="-128"/>
              </a:rPr>
              <a:t>On average, half of all possible keys must be tried to achieve success. </a:t>
            </a:r>
            <a:endParaRPr lang="en-US" b="0" dirty="0" smtClean="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67279475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b="0" dirty="0" smtClean="0">
              <a:ea typeface="ＭＳ Ｐゴシック" pitchFamily="-110" charset="-128"/>
              <a:cs typeface="ＭＳ Ｐゴシック" pitchFamily="-110" charset="-128"/>
            </a:endParaRPr>
          </a:p>
          <a:p>
            <a:pPr eaLnBrk="1" hangingPunct="1"/>
            <a:r>
              <a:rPr lang="en-US" altLang="zh-CN" b="0" dirty="0" smtClean="0">
                <a:ea typeface="ＭＳ Ｐゴシック" pitchFamily="-110" charset="-128"/>
                <a:cs typeface="ＭＳ Ｐゴシック" pitchFamily="-110" charset="-128"/>
              </a:rPr>
              <a:t>The external firewall provides a measure of access control and protection for</a:t>
            </a:r>
          </a:p>
          <a:p>
            <a:pPr eaLnBrk="1" hangingPunct="1"/>
            <a:r>
              <a:rPr lang="en-US" altLang="zh-CN" b="0" dirty="0" smtClean="0">
                <a:ea typeface="ＭＳ Ｐゴシック" pitchFamily="-110" charset="-128"/>
                <a:cs typeface="ＭＳ Ｐゴシック" pitchFamily="-110" charset="-128"/>
              </a:rPr>
              <a:t>the DMZ systems consistent with their need for external connectivity. The external</a:t>
            </a:r>
          </a:p>
          <a:p>
            <a:pPr eaLnBrk="1" hangingPunct="1"/>
            <a:r>
              <a:rPr lang="en-US" altLang="zh-CN" b="0" dirty="0" smtClean="0">
                <a:ea typeface="ＭＳ Ｐゴシック" pitchFamily="-110" charset="-128"/>
                <a:cs typeface="ＭＳ Ｐゴシック" pitchFamily="-110" charset="-128"/>
              </a:rPr>
              <a:t>firewall also provides a basic level of protection for the remainder of the enterprise</a:t>
            </a:r>
          </a:p>
          <a:p>
            <a:pPr eaLnBrk="1" hangingPunct="1"/>
            <a:r>
              <a:rPr lang="en-US" altLang="zh-CN" b="0" dirty="0" smtClean="0">
                <a:ea typeface="ＭＳ Ｐゴシック" pitchFamily="-110" charset="-128"/>
                <a:cs typeface="ＭＳ Ｐゴシック" pitchFamily="-110" charset="-128"/>
              </a:rPr>
              <a:t>network. In this type of configuration, internal firewalls serve three purposes:</a:t>
            </a:r>
          </a:p>
          <a:p>
            <a:pPr eaLnBrk="1" hangingPunct="1"/>
            <a:endParaRPr lang="en-US" altLang="zh-CN" b="0" dirty="0" smtClean="0">
              <a:ea typeface="ＭＳ Ｐゴシック" pitchFamily="-110" charset="-128"/>
              <a:cs typeface="ＭＳ Ｐゴシック" pitchFamily="-110" charset="-128"/>
            </a:endParaRPr>
          </a:p>
          <a:p>
            <a:pPr eaLnBrk="1" hangingPunct="1"/>
            <a:r>
              <a:rPr lang="en-US" altLang="zh-CN" b="0" dirty="0" smtClean="0">
                <a:ea typeface="ＭＳ Ｐゴシック" pitchFamily="-110" charset="-128"/>
                <a:cs typeface="ＭＳ Ｐゴシック" pitchFamily="-110" charset="-128"/>
              </a:rPr>
              <a:t>1. The internal firewall adds more stringent filtering capability, compared to the</a:t>
            </a:r>
          </a:p>
          <a:p>
            <a:pPr eaLnBrk="1" hangingPunct="1"/>
            <a:r>
              <a:rPr lang="en-US" altLang="zh-CN" b="0" dirty="0" smtClean="0">
                <a:ea typeface="ＭＳ Ｐゴシック" pitchFamily="-110" charset="-128"/>
                <a:cs typeface="ＭＳ Ｐゴシック" pitchFamily="-110" charset="-128"/>
              </a:rPr>
              <a:t>external firewall, in order to protect enterprise servers and workstations from</a:t>
            </a:r>
          </a:p>
          <a:p>
            <a:pPr eaLnBrk="1" hangingPunct="1"/>
            <a:r>
              <a:rPr lang="en-US" altLang="zh-CN" b="0" dirty="0" smtClean="0">
                <a:ea typeface="ＭＳ Ｐゴシック" pitchFamily="-110" charset="-128"/>
                <a:cs typeface="ＭＳ Ｐゴシック" pitchFamily="-110" charset="-128"/>
              </a:rPr>
              <a:t>external attack.</a:t>
            </a:r>
          </a:p>
          <a:p>
            <a:pPr eaLnBrk="1" hangingPunct="1"/>
            <a:endParaRPr lang="en-US" altLang="zh-CN" b="0" dirty="0" smtClean="0">
              <a:ea typeface="ＭＳ Ｐゴシック" pitchFamily="-110" charset="-128"/>
              <a:cs typeface="ＭＳ Ｐゴシック" pitchFamily="-110" charset="-128"/>
            </a:endParaRPr>
          </a:p>
          <a:p>
            <a:pPr eaLnBrk="1" hangingPunct="1"/>
            <a:r>
              <a:rPr lang="en-US" altLang="zh-CN" b="0" dirty="0" smtClean="0">
                <a:ea typeface="ＭＳ Ｐゴシック" pitchFamily="-110" charset="-128"/>
                <a:cs typeface="ＭＳ Ｐゴシック" pitchFamily="-110" charset="-128"/>
              </a:rPr>
              <a:t>2. The internal firewall provides two-way protection with respect to the DMZ.</a:t>
            </a:r>
          </a:p>
          <a:p>
            <a:pPr eaLnBrk="1" hangingPunct="1"/>
            <a:r>
              <a:rPr lang="en-US" altLang="zh-CN" b="0" dirty="0" smtClean="0">
                <a:ea typeface="ＭＳ Ｐゴシック" pitchFamily="-110" charset="-128"/>
                <a:cs typeface="ＭＳ Ｐゴシック" pitchFamily="-110" charset="-128"/>
              </a:rPr>
              <a:t>First, the internal firewall protects the remainder of the network from attacks</a:t>
            </a:r>
          </a:p>
          <a:p>
            <a:pPr eaLnBrk="1" hangingPunct="1"/>
            <a:r>
              <a:rPr lang="en-US" altLang="zh-CN" b="0" dirty="0" smtClean="0">
                <a:ea typeface="ＭＳ Ｐゴシック" pitchFamily="-110" charset="-128"/>
                <a:cs typeface="ＭＳ Ｐゴシック" pitchFamily="-110" charset="-128"/>
              </a:rPr>
              <a:t>launched from DMZ systems. Such attacks might originate from worms, rootkits,</a:t>
            </a:r>
          </a:p>
          <a:p>
            <a:pPr eaLnBrk="1" hangingPunct="1"/>
            <a:r>
              <a:rPr lang="en-US" altLang="zh-CN" b="0" dirty="0" smtClean="0">
                <a:ea typeface="ＭＳ Ｐゴシック" pitchFamily="-110" charset="-128"/>
                <a:cs typeface="ＭＳ Ｐゴシック" pitchFamily="-110" charset="-128"/>
              </a:rPr>
              <a:t>bots, or other malware lodged in a DMZ system. Second, an internal firewall can</a:t>
            </a:r>
          </a:p>
          <a:p>
            <a:pPr eaLnBrk="1" hangingPunct="1"/>
            <a:r>
              <a:rPr lang="en-US" altLang="zh-CN" b="0" dirty="0" smtClean="0">
                <a:ea typeface="ＭＳ Ｐゴシック" pitchFamily="-110" charset="-128"/>
                <a:cs typeface="ＭＳ Ｐゴシック" pitchFamily="-110" charset="-128"/>
              </a:rPr>
              <a:t>protect the DMZ systems from attack from the internal protected network.</a:t>
            </a:r>
          </a:p>
          <a:p>
            <a:pPr eaLnBrk="1" hangingPunct="1"/>
            <a:endParaRPr lang="en-US" altLang="zh-CN" b="0" dirty="0" smtClean="0">
              <a:ea typeface="ＭＳ Ｐゴシック" pitchFamily="-110" charset="-128"/>
              <a:cs typeface="ＭＳ Ｐゴシック" pitchFamily="-110" charset="-128"/>
            </a:endParaRPr>
          </a:p>
          <a:p>
            <a:pPr eaLnBrk="1" hangingPunct="1"/>
            <a:r>
              <a:rPr lang="en-US" altLang="zh-CN" b="0" dirty="0" smtClean="0">
                <a:ea typeface="ＭＳ Ｐゴシック" pitchFamily="-110" charset="-128"/>
                <a:cs typeface="ＭＳ Ｐゴシック" pitchFamily="-110" charset="-128"/>
              </a:rPr>
              <a:t>3. Multiple internal firewalls can be used to protect portions of the internal</a:t>
            </a:r>
          </a:p>
          <a:p>
            <a:pPr eaLnBrk="1" hangingPunct="1"/>
            <a:r>
              <a:rPr lang="en-US" altLang="zh-CN" b="0" dirty="0" smtClean="0">
                <a:ea typeface="ＭＳ Ｐゴシック" pitchFamily="-110" charset="-128"/>
                <a:cs typeface="ＭＳ Ｐゴシック" pitchFamily="-110" charset="-128"/>
              </a:rPr>
              <a:t>network from each other. Figure 8.5 (network intrusion detection system)</a:t>
            </a:r>
          </a:p>
          <a:p>
            <a:pPr eaLnBrk="1" hangingPunct="1"/>
            <a:r>
              <a:rPr lang="en-US" altLang="zh-CN" b="0" dirty="0" smtClean="0">
                <a:ea typeface="ＭＳ Ｐゴシック" pitchFamily="-110" charset="-128"/>
                <a:cs typeface="ＭＳ Ｐゴシック" pitchFamily="-110" charset="-128"/>
              </a:rPr>
              <a:t>shows a configuration in which the internal servers are protected from internal</a:t>
            </a:r>
          </a:p>
          <a:p>
            <a:pPr eaLnBrk="1" hangingPunct="1"/>
            <a:r>
              <a:rPr lang="en-US" altLang="zh-CN" b="0" dirty="0" smtClean="0">
                <a:ea typeface="ＭＳ Ｐゴシック" pitchFamily="-110" charset="-128"/>
                <a:cs typeface="ＭＳ Ｐゴシック" pitchFamily="-110" charset="-128"/>
              </a:rPr>
              <a:t>workstations and vice versa. It also illustrates the common practice of placing</a:t>
            </a:r>
          </a:p>
          <a:p>
            <a:pPr eaLnBrk="1" hangingPunct="1"/>
            <a:r>
              <a:rPr lang="en-US" altLang="zh-CN" b="0" dirty="0" smtClean="0">
                <a:ea typeface="ＭＳ Ｐゴシック" pitchFamily="-110" charset="-128"/>
                <a:cs typeface="ＭＳ Ｐゴシック" pitchFamily="-110" charset="-128"/>
              </a:rPr>
              <a:t>the DMZ on a different network interface on the external firewall from that</a:t>
            </a:r>
          </a:p>
          <a:p>
            <a:pPr eaLnBrk="1" hangingPunct="1"/>
            <a:r>
              <a:rPr lang="en-US" altLang="zh-CN" b="0" dirty="0" smtClean="0">
                <a:ea typeface="ＭＳ Ｐゴシック" pitchFamily="-110" charset="-128"/>
                <a:cs typeface="ＭＳ Ｐゴシック" pitchFamily="-110" charset="-128"/>
              </a:rPr>
              <a:t>used to access the internal networks.</a:t>
            </a:r>
            <a:endParaRPr lang="en-US" altLang="zh-CN" b="0" dirty="0" smtClean="0">
              <a:latin typeface="Times New Roman" pitchFamily="-110" charset="0"/>
              <a:ea typeface="ＭＳ Ｐゴシック" pitchFamily="-110" charset="-128"/>
              <a:cs typeface="ＭＳ Ｐゴシック" pitchFamily="-110" charset="-128"/>
            </a:endParaRPr>
          </a:p>
          <a:p>
            <a:endParaRPr lang="zh-CN" altLang="en-US" dirty="0"/>
          </a:p>
        </p:txBody>
      </p:sp>
      <p:sp>
        <p:nvSpPr>
          <p:cNvPr id="4" name="灯片编号占位符 3"/>
          <p:cNvSpPr>
            <a:spLocks noGrp="1"/>
          </p:cNvSpPr>
          <p:nvPr>
            <p:ph type="sldNum" sz="quarter" idx="10"/>
          </p:nvPr>
        </p:nvSpPr>
        <p:spPr/>
        <p:txBody>
          <a:bodyPr/>
          <a:lstStyle/>
          <a:p>
            <a:pPr>
              <a:defRPr/>
            </a:pPr>
            <a:fld id="{CB9A57B6-678D-4943-9AEF-24E9B821E96F}" type="slidenum">
              <a:rPr lang="en-AU" smtClean="0"/>
              <a:pPr>
                <a:defRPr/>
              </a:pPr>
              <a:t>91</a:t>
            </a:fld>
            <a:endParaRPr lang="en-AU"/>
          </a:p>
        </p:txBody>
      </p:sp>
    </p:spTree>
    <p:extLst>
      <p:ext uri="{BB962C8B-B14F-4D97-AF65-F5344CB8AC3E}">
        <p14:creationId xmlns:p14="http://schemas.microsoft.com/office/powerpoint/2010/main" val="249192153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A1758479-2C1A-5D47-9E31-B4A657822F28}" type="slidenum">
              <a:rPr lang="en-AU"/>
              <a:pPr/>
              <a:t>92</a:t>
            </a:fld>
            <a:endParaRPr lang="en-AU"/>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r>
              <a:rPr lang="en-US" dirty="0" smtClean="0">
                <a:ea typeface="ＭＳ Ｐゴシック" pitchFamily="-110" charset="-128"/>
                <a:cs typeface="ＭＳ Ｐゴシック" pitchFamily="-110" charset="-128"/>
              </a:rPr>
              <a:t>In today’s distributed computing environment, the </a:t>
            </a:r>
            <a:r>
              <a:rPr lang="en-US" b="1" dirty="0" smtClean="0">
                <a:ea typeface="ＭＳ Ｐゴシック" pitchFamily="-110" charset="-128"/>
                <a:cs typeface="ＭＳ Ｐゴシック" pitchFamily="-110" charset="-128"/>
              </a:rPr>
              <a:t>virtual private network (VPN)</a:t>
            </a:r>
          </a:p>
          <a:p>
            <a:pPr eaLnBrk="1" hangingPunct="1"/>
            <a:r>
              <a:rPr lang="en-US" dirty="0" smtClean="0">
                <a:ea typeface="ＭＳ Ｐゴシック" pitchFamily="-110" charset="-128"/>
                <a:cs typeface="ＭＳ Ｐゴシック" pitchFamily="-110" charset="-128"/>
              </a:rPr>
              <a:t>offers an attractive solution to network managers. In essence, a VPN consists of</a:t>
            </a:r>
          </a:p>
          <a:p>
            <a:pPr eaLnBrk="1" hangingPunct="1"/>
            <a:r>
              <a:rPr lang="en-US" dirty="0" smtClean="0">
                <a:ea typeface="ＭＳ Ｐゴシック" pitchFamily="-110" charset="-128"/>
                <a:cs typeface="ＭＳ Ｐゴシック" pitchFamily="-110" charset="-128"/>
              </a:rPr>
              <a:t>a set of computers that interconnect by means of a relatively unsecure network</a:t>
            </a:r>
          </a:p>
          <a:p>
            <a:pPr eaLnBrk="1" hangingPunct="1"/>
            <a:r>
              <a:rPr lang="en-US" dirty="0" smtClean="0">
                <a:ea typeface="ＭＳ Ｐゴシック" pitchFamily="-110" charset="-128"/>
                <a:cs typeface="ＭＳ Ｐゴシック" pitchFamily="-110" charset="-128"/>
              </a:rPr>
              <a:t>and that make use of encryption and special protocols to provide security. At each</a:t>
            </a:r>
          </a:p>
          <a:p>
            <a:pPr eaLnBrk="1" hangingPunct="1"/>
            <a:r>
              <a:rPr lang="en-US" dirty="0" smtClean="0">
                <a:ea typeface="ＭＳ Ｐゴシック" pitchFamily="-110" charset="-128"/>
                <a:cs typeface="ＭＳ Ｐゴシック" pitchFamily="-110" charset="-128"/>
              </a:rPr>
              <a:t>corporate site, workstations, servers, and databases are linked by one or more local</a:t>
            </a:r>
          </a:p>
          <a:p>
            <a:pPr eaLnBrk="1" hangingPunct="1"/>
            <a:r>
              <a:rPr lang="en-US" dirty="0" smtClean="0">
                <a:ea typeface="ＭＳ Ｐゴシック" pitchFamily="-110" charset="-128"/>
                <a:cs typeface="ＭＳ Ｐゴシック" pitchFamily="-110" charset="-128"/>
              </a:rPr>
              <a:t>area networks (LANs). The Internet or some other public network can be used to</a:t>
            </a:r>
          </a:p>
          <a:p>
            <a:pPr eaLnBrk="1" hangingPunct="1"/>
            <a:r>
              <a:rPr lang="en-US" dirty="0" smtClean="0">
                <a:ea typeface="ＭＳ Ｐゴシック" pitchFamily="-110" charset="-128"/>
                <a:cs typeface="ＭＳ Ｐゴシック" pitchFamily="-110" charset="-128"/>
              </a:rPr>
              <a:t>interconnect sites, providing a cost savings over the use of a private network and</a:t>
            </a:r>
          </a:p>
          <a:p>
            <a:pPr eaLnBrk="1" hangingPunct="1"/>
            <a:r>
              <a:rPr lang="en-US" dirty="0" smtClean="0">
                <a:ea typeface="ＭＳ Ｐゴシック" pitchFamily="-110" charset="-128"/>
                <a:cs typeface="ＭＳ Ｐゴシック" pitchFamily="-110" charset="-128"/>
              </a:rPr>
              <a:t>offloading the wide area network management task to the public network provider.</a:t>
            </a:r>
          </a:p>
          <a:p>
            <a:pPr eaLnBrk="1" hangingPunct="1"/>
            <a:r>
              <a:rPr lang="en-US" dirty="0" smtClean="0">
                <a:ea typeface="ＭＳ Ｐゴシック" pitchFamily="-110" charset="-128"/>
                <a:cs typeface="ＭＳ Ｐゴシック" pitchFamily="-110" charset="-128"/>
              </a:rPr>
              <a:t>That same public network provides an access path for telecommuters and other</a:t>
            </a:r>
          </a:p>
          <a:p>
            <a:pPr eaLnBrk="1" hangingPunct="1"/>
            <a:r>
              <a:rPr lang="en-US" dirty="0" smtClean="0">
                <a:ea typeface="ＭＳ Ｐゴシック" pitchFamily="-110" charset="-128"/>
                <a:cs typeface="ＭＳ Ｐゴシック" pitchFamily="-110" charset="-128"/>
              </a:rPr>
              <a:t>mobile employees to log on to corporate systems from remote sites.</a:t>
            </a:r>
          </a:p>
          <a:p>
            <a:pPr eaLnBrk="1" hangingPunct="1"/>
            <a:endParaRPr lang="en-US" dirty="0" smtClean="0">
              <a:ea typeface="ＭＳ Ｐゴシック" pitchFamily="-110" charset="-128"/>
              <a:cs typeface="ＭＳ Ｐゴシック" pitchFamily="-110" charset="-128"/>
            </a:endParaRPr>
          </a:p>
          <a:p>
            <a:pPr eaLnBrk="1" hangingPunct="1"/>
            <a:r>
              <a:rPr lang="en-US" dirty="0" smtClean="0">
                <a:ea typeface="ＭＳ Ｐゴシック" pitchFamily="-110" charset="-128"/>
                <a:cs typeface="ＭＳ Ｐゴシック" pitchFamily="-110" charset="-128"/>
              </a:rPr>
              <a:t>But the manager faces a fundamental requirement: security. Use of a public</a:t>
            </a:r>
          </a:p>
          <a:p>
            <a:pPr eaLnBrk="1" hangingPunct="1"/>
            <a:r>
              <a:rPr lang="en-US" dirty="0" smtClean="0">
                <a:ea typeface="ＭＳ Ｐゴシック" pitchFamily="-110" charset="-128"/>
                <a:cs typeface="ＭＳ Ｐゴシック" pitchFamily="-110" charset="-128"/>
              </a:rPr>
              <a:t>network exposes corporate traffic to eavesdropping and provides an entry point for</a:t>
            </a:r>
          </a:p>
          <a:p>
            <a:pPr eaLnBrk="1" hangingPunct="1"/>
            <a:r>
              <a:rPr lang="en-US" dirty="0" smtClean="0">
                <a:ea typeface="ＭＳ Ｐゴシック" pitchFamily="-110" charset="-128"/>
                <a:cs typeface="ＭＳ Ｐゴシック" pitchFamily="-110" charset="-128"/>
              </a:rPr>
              <a:t>unauthorized users. To counter this problem, a VPN is needed. In essence, a VPN</a:t>
            </a:r>
          </a:p>
          <a:p>
            <a:pPr eaLnBrk="1" hangingPunct="1"/>
            <a:r>
              <a:rPr lang="en-US" dirty="0" smtClean="0">
                <a:ea typeface="ＭＳ Ｐゴシック" pitchFamily="-110" charset="-128"/>
                <a:cs typeface="ＭＳ Ｐゴシック" pitchFamily="-110" charset="-128"/>
              </a:rPr>
              <a:t>uses encryption and authentication in the lower protocol layers to provide a secure</a:t>
            </a:r>
          </a:p>
          <a:p>
            <a:pPr eaLnBrk="1" hangingPunct="1"/>
            <a:r>
              <a:rPr lang="en-US" dirty="0" smtClean="0">
                <a:ea typeface="ＭＳ Ｐゴシック" pitchFamily="-110" charset="-128"/>
                <a:cs typeface="ＭＳ Ｐゴシック" pitchFamily="-110" charset="-128"/>
              </a:rPr>
              <a:t>connection through an otherwise insecure network, typically the Internet. VPNs are</a:t>
            </a:r>
          </a:p>
          <a:p>
            <a:pPr eaLnBrk="1" hangingPunct="1"/>
            <a:r>
              <a:rPr lang="en-US" dirty="0" smtClean="0">
                <a:ea typeface="ＭＳ Ｐゴシック" pitchFamily="-110" charset="-128"/>
                <a:cs typeface="ＭＳ Ｐゴシック" pitchFamily="-110" charset="-128"/>
              </a:rPr>
              <a:t>generally cheaper than real private networks using private lines but rely on having</a:t>
            </a:r>
          </a:p>
          <a:p>
            <a:pPr eaLnBrk="1" hangingPunct="1"/>
            <a:r>
              <a:rPr lang="en-US" dirty="0" smtClean="0">
                <a:ea typeface="ＭＳ Ｐゴシック" pitchFamily="-110" charset="-128"/>
                <a:cs typeface="ＭＳ Ｐゴシック" pitchFamily="-110" charset="-128"/>
              </a:rPr>
              <a:t>the same encryption and authentication system at both ends. The encryption may</a:t>
            </a:r>
          </a:p>
          <a:p>
            <a:pPr eaLnBrk="1" hangingPunct="1"/>
            <a:r>
              <a:rPr lang="en-US" dirty="0" smtClean="0">
                <a:ea typeface="ＭＳ Ｐゴシック" pitchFamily="-110" charset="-128"/>
                <a:cs typeface="ＭＳ Ｐゴシック" pitchFamily="-110" charset="-128"/>
              </a:rPr>
              <a:t>be performed by firewall software or possibly by routers. The most common protocol</a:t>
            </a:r>
          </a:p>
          <a:p>
            <a:pPr eaLnBrk="1" hangingPunct="1"/>
            <a:r>
              <a:rPr lang="en-US" dirty="0" smtClean="0">
                <a:ea typeface="ＭＳ Ｐゴシック" pitchFamily="-110" charset="-128"/>
                <a:cs typeface="ＭＳ Ｐゴシック" pitchFamily="-110" charset="-128"/>
              </a:rPr>
              <a:t>mechanism used for this purpose is at the IP level and is known as IPSec.</a:t>
            </a:r>
          </a:p>
          <a:p>
            <a:pPr eaLnBrk="1" hangingPunct="1"/>
            <a:endParaRPr lang="en-US" dirty="0" smtClean="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 charset="-128"/>
                <a:cs typeface="ＭＳ Ｐゴシック" pitchFamily="-1" charset="-128"/>
              </a:rPr>
              <a:t> Figure 9.3 is a typical scenario of IPSec usage.  An organization maintains</a:t>
            </a:r>
          </a:p>
          <a:p>
            <a:r>
              <a:rPr lang="en-US" sz="1200" b="0" i="0" u="none" strike="noStrike" kern="1200" baseline="0" dirty="0" smtClean="0">
                <a:solidFill>
                  <a:schemeClr val="tx1"/>
                </a:solidFill>
                <a:latin typeface="Arial" pitchFamily="-110" charset="0"/>
                <a:ea typeface="ＭＳ Ｐゴシック" pitchFamily="-1" charset="-128"/>
                <a:cs typeface="ＭＳ Ｐゴシック" pitchFamily="-1" charset="-128"/>
              </a:rPr>
              <a:t>LANs at dispersed locations. </a:t>
            </a:r>
            <a:r>
              <a:rPr lang="en-US" sz="1200" b="0" i="0" u="none" strike="noStrike" kern="1200" baseline="0" dirty="0" err="1" smtClean="0">
                <a:solidFill>
                  <a:schemeClr val="tx1"/>
                </a:solidFill>
                <a:latin typeface="Arial" pitchFamily="-110" charset="0"/>
                <a:ea typeface="ＭＳ Ｐゴシック" pitchFamily="-1" charset="-128"/>
                <a:cs typeface="ＭＳ Ｐゴシック" pitchFamily="-1" charset="-128"/>
              </a:rPr>
              <a:t>Nonsecure</a:t>
            </a:r>
            <a:r>
              <a:rPr lang="en-US" sz="1200" b="0" i="0" u="none" strike="noStrike" kern="1200" baseline="0" dirty="0" smtClean="0">
                <a:solidFill>
                  <a:schemeClr val="tx1"/>
                </a:solidFill>
                <a:latin typeface="Arial" pitchFamily="-110" charset="0"/>
                <a:ea typeface="ＭＳ Ｐゴシック" pitchFamily="-1" charset="-128"/>
                <a:cs typeface="ＭＳ Ｐゴシック" pitchFamily="-1" charset="-128"/>
              </a:rPr>
              <a:t> IP traffic is used on each LAN. For traffic</a:t>
            </a:r>
          </a:p>
          <a:p>
            <a:r>
              <a:rPr lang="en-US" sz="1200" b="0" i="0" u="none" strike="noStrike" kern="1200" baseline="0" dirty="0" smtClean="0">
                <a:solidFill>
                  <a:schemeClr val="tx1"/>
                </a:solidFill>
                <a:latin typeface="Arial" pitchFamily="-110" charset="0"/>
                <a:ea typeface="ＭＳ Ｐゴシック" pitchFamily="-1" charset="-128"/>
                <a:cs typeface="ＭＳ Ｐゴシック" pitchFamily="-1" charset="-128"/>
              </a:rPr>
              <a:t>off site, through some sort of private or public WAN, IPSec protocols are used.</a:t>
            </a:r>
          </a:p>
          <a:p>
            <a:r>
              <a:rPr lang="en-US" sz="1200" b="0" i="0" u="none" strike="noStrike" kern="1200" baseline="0" dirty="0" smtClean="0">
                <a:solidFill>
                  <a:schemeClr val="tx1"/>
                </a:solidFill>
                <a:latin typeface="Arial" pitchFamily="-110" charset="0"/>
                <a:ea typeface="ＭＳ Ｐゴシック" pitchFamily="-1" charset="-128"/>
                <a:cs typeface="ＭＳ Ｐゴシック" pitchFamily="-1" charset="-128"/>
              </a:rPr>
              <a:t>These protocols operate in networking devices, such as a router or firewall, that</a:t>
            </a:r>
          </a:p>
          <a:p>
            <a:r>
              <a:rPr lang="en-US" sz="1200" b="0" i="0" u="none" strike="noStrike" kern="1200" baseline="0" dirty="0" smtClean="0">
                <a:solidFill>
                  <a:schemeClr val="tx1"/>
                </a:solidFill>
                <a:latin typeface="Arial" pitchFamily="-110" charset="0"/>
                <a:ea typeface="ＭＳ Ｐゴシック" pitchFamily="-1" charset="-128"/>
                <a:cs typeface="ＭＳ Ｐゴシック" pitchFamily="-1" charset="-128"/>
              </a:rPr>
              <a:t>connect each LAN to the outside world. The IPSec networking device will typically</a:t>
            </a:r>
          </a:p>
          <a:p>
            <a:r>
              <a:rPr lang="en-US" sz="1200" b="0" i="0" u="none" strike="noStrike" kern="1200" baseline="0" dirty="0" smtClean="0">
                <a:solidFill>
                  <a:schemeClr val="tx1"/>
                </a:solidFill>
                <a:latin typeface="Arial" pitchFamily="-110" charset="0"/>
                <a:ea typeface="ＭＳ Ｐゴシック" pitchFamily="-1" charset="-128"/>
                <a:cs typeface="ＭＳ Ｐゴシック" pitchFamily="-1" charset="-128"/>
              </a:rPr>
              <a:t>encrypt and compress all traffic going into the WAN and decrypt and </a:t>
            </a:r>
            <a:r>
              <a:rPr lang="en-US" sz="1200" b="0" i="0" u="none" strike="noStrike" kern="1200" baseline="0" dirty="0" err="1" smtClean="0">
                <a:solidFill>
                  <a:schemeClr val="tx1"/>
                </a:solidFill>
                <a:latin typeface="Arial" pitchFamily="-110" charset="0"/>
                <a:ea typeface="ＭＳ Ｐゴシック" pitchFamily="-1" charset="-128"/>
                <a:cs typeface="ＭＳ Ｐゴシック" pitchFamily="-1" charset="-128"/>
              </a:rPr>
              <a:t>uncompress</a:t>
            </a:r>
            <a:endParaRPr lang="en-US" sz="1200" b="0" i="0" u="none" strike="noStrike" kern="1200" baseline="0" dirty="0" smtClean="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smtClean="0">
                <a:solidFill>
                  <a:schemeClr val="tx1"/>
                </a:solidFill>
                <a:latin typeface="Arial" pitchFamily="-110" charset="0"/>
                <a:ea typeface="ＭＳ Ｐゴシック" pitchFamily="-1" charset="-128"/>
                <a:cs typeface="ＭＳ Ｐゴシック" pitchFamily="-1" charset="-128"/>
              </a:rPr>
              <a:t>traffic coming from the WAN; authentication may also be provided. These operations</a:t>
            </a:r>
          </a:p>
          <a:p>
            <a:r>
              <a:rPr lang="en-US" sz="1200" b="0" i="0" u="none" strike="noStrike" kern="1200" baseline="0" dirty="0" smtClean="0">
                <a:solidFill>
                  <a:schemeClr val="tx1"/>
                </a:solidFill>
                <a:latin typeface="Arial" pitchFamily="-110" charset="0"/>
                <a:ea typeface="ＭＳ Ｐゴシック" pitchFamily="-1" charset="-128"/>
                <a:cs typeface="ＭＳ Ｐゴシック" pitchFamily="-1" charset="-128"/>
              </a:rPr>
              <a:t>are transparent to workstations and servers on the LAN. Secure transmission</a:t>
            </a:r>
          </a:p>
          <a:p>
            <a:r>
              <a:rPr lang="en-US" sz="1200" b="0" i="0" u="none" strike="noStrike" kern="1200" baseline="0" dirty="0" smtClean="0">
                <a:solidFill>
                  <a:schemeClr val="tx1"/>
                </a:solidFill>
                <a:latin typeface="Arial" pitchFamily="-110" charset="0"/>
                <a:ea typeface="ＭＳ Ｐゴシック" pitchFamily="-1" charset="-128"/>
                <a:cs typeface="ＭＳ Ｐゴシック" pitchFamily="-1" charset="-128"/>
              </a:rPr>
              <a:t>is also possible with individual users who dial into the WAN. Such user workstations</a:t>
            </a:r>
          </a:p>
          <a:p>
            <a:r>
              <a:rPr lang="en-US" sz="1200" b="0" i="0" u="none" strike="noStrike" kern="1200" baseline="0" dirty="0" smtClean="0">
                <a:solidFill>
                  <a:schemeClr val="tx1"/>
                </a:solidFill>
                <a:latin typeface="Arial" pitchFamily="-110" charset="0"/>
                <a:ea typeface="ＭＳ Ｐゴシック" pitchFamily="-1" charset="-128"/>
                <a:cs typeface="ＭＳ Ｐゴシック" pitchFamily="-1" charset="-128"/>
              </a:rPr>
              <a:t>must implement the IPSec protocols to provide security. They must also</a:t>
            </a:r>
          </a:p>
          <a:p>
            <a:r>
              <a:rPr lang="en-US" sz="1200" b="0" i="0" u="none" strike="noStrike" kern="1200" baseline="0" dirty="0" smtClean="0">
                <a:solidFill>
                  <a:schemeClr val="tx1"/>
                </a:solidFill>
                <a:latin typeface="Arial" pitchFamily="-110" charset="0"/>
                <a:ea typeface="ＭＳ Ｐゴシック" pitchFamily="-1" charset="-128"/>
                <a:cs typeface="ＭＳ Ｐゴシック" pitchFamily="-1" charset="-128"/>
              </a:rPr>
              <a:t>implement high levels of host security, as they are directly connected to the wider</a:t>
            </a:r>
          </a:p>
          <a:p>
            <a:r>
              <a:rPr lang="en-US" sz="1200" b="0" i="0" u="none" strike="noStrike" kern="1200" baseline="0" dirty="0" smtClean="0">
                <a:solidFill>
                  <a:schemeClr val="tx1"/>
                </a:solidFill>
                <a:latin typeface="Arial" pitchFamily="-110" charset="0"/>
                <a:ea typeface="ＭＳ Ｐゴシック" pitchFamily="-1" charset="-128"/>
                <a:cs typeface="ＭＳ Ｐゴシック" pitchFamily="-1" charset="-128"/>
              </a:rPr>
              <a:t>Internet. This makes them an attractive target for attackers attempting to access</a:t>
            </a:r>
          </a:p>
          <a:p>
            <a:r>
              <a:rPr lang="en-US" sz="1200" b="0" i="0" u="none" strike="noStrike" kern="1200" baseline="0" dirty="0" smtClean="0">
                <a:solidFill>
                  <a:schemeClr val="tx1"/>
                </a:solidFill>
                <a:latin typeface="Arial" pitchFamily="-110" charset="0"/>
                <a:ea typeface="ＭＳ Ｐゴシック" pitchFamily="-1" charset="-128"/>
                <a:cs typeface="ＭＳ Ｐゴシック" pitchFamily="-1" charset="-128"/>
              </a:rPr>
              <a:t>the corporate network.</a:t>
            </a:r>
          </a:p>
          <a:p>
            <a:endParaRPr lang="en-US" sz="1200" b="0" i="0" u="none" strike="noStrike" kern="1200" baseline="0" dirty="0" smtClean="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smtClean="0">
                <a:solidFill>
                  <a:schemeClr val="tx1"/>
                </a:solidFill>
                <a:latin typeface="Arial" pitchFamily="-110" charset="0"/>
                <a:ea typeface="ＭＳ Ｐゴシック" pitchFamily="-1" charset="-128"/>
                <a:cs typeface="ＭＳ Ｐゴシック" pitchFamily="-1" charset="-128"/>
              </a:rPr>
              <a:t>A logical means of implementing an IPSec is in a firewall, as shown in</a:t>
            </a:r>
          </a:p>
          <a:p>
            <a:r>
              <a:rPr lang="en-US" sz="1200" b="0" i="0" u="none" strike="noStrike" kern="1200" baseline="0" dirty="0" smtClean="0">
                <a:solidFill>
                  <a:schemeClr val="tx1"/>
                </a:solidFill>
                <a:latin typeface="Arial" pitchFamily="-110" charset="0"/>
                <a:ea typeface="ＭＳ Ｐゴシック" pitchFamily="-1" charset="-128"/>
                <a:cs typeface="ＭＳ Ｐゴシック" pitchFamily="-1" charset="-128"/>
              </a:rPr>
              <a:t>Figure 9.3. If IPSec is implemented in a separate box behind (internal to) the firewall,</a:t>
            </a:r>
          </a:p>
          <a:p>
            <a:r>
              <a:rPr lang="en-US" sz="1200" b="0" i="0" u="none" strike="noStrike" kern="1200" baseline="0" dirty="0" smtClean="0">
                <a:solidFill>
                  <a:schemeClr val="tx1"/>
                </a:solidFill>
                <a:latin typeface="Arial" pitchFamily="-110" charset="0"/>
                <a:ea typeface="ＭＳ Ｐゴシック" pitchFamily="-1" charset="-128"/>
                <a:cs typeface="ＭＳ Ｐゴシック" pitchFamily="-1" charset="-128"/>
              </a:rPr>
              <a:t>then VPN traffic passing through the firewall in both directions is encrypted.</a:t>
            </a:r>
          </a:p>
          <a:p>
            <a:r>
              <a:rPr lang="en-US" sz="1200" b="0" i="0" u="none" strike="noStrike" kern="1200" baseline="0" dirty="0" smtClean="0">
                <a:solidFill>
                  <a:schemeClr val="tx1"/>
                </a:solidFill>
                <a:latin typeface="Arial" pitchFamily="-110" charset="0"/>
                <a:ea typeface="ＭＳ Ｐゴシック" pitchFamily="-1" charset="-128"/>
                <a:cs typeface="ＭＳ Ｐゴシック" pitchFamily="-1" charset="-128"/>
              </a:rPr>
              <a:t>In this case, the firewall is unable to perform its filtering function or other security</a:t>
            </a:r>
          </a:p>
          <a:p>
            <a:r>
              <a:rPr lang="en-US" sz="1200" b="0" i="0" u="none" strike="noStrike" kern="1200" baseline="0" dirty="0" smtClean="0">
                <a:solidFill>
                  <a:schemeClr val="tx1"/>
                </a:solidFill>
                <a:latin typeface="Arial" pitchFamily="-110" charset="0"/>
                <a:ea typeface="ＭＳ Ｐゴシック" pitchFamily="-1" charset="-128"/>
                <a:cs typeface="ＭＳ Ｐゴシック" pitchFamily="-1" charset="-128"/>
              </a:rPr>
              <a:t>functions, such as access control, logging, or scanning for viruses. IPSec could be</a:t>
            </a:r>
          </a:p>
          <a:p>
            <a:r>
              <a:rPr lang="en-US" sz="1200" b="0" i="0" u="none" strike="noStrike" kern="1200" baseline="0" dirty="0" smtClean="0">
                <a:solidFill>
                  <a:schemeClr val="tx1"/>
                </a:solidFill>
                <a:latin typeface="Arial" pitchFamily="-110" charset="0"/>
                <a:ea typeface="ＭＳ Ｐゴシック" pitchFamily="-1" charset="-128"/>
                <a:cs typeface="ＭＳ Ｐゴシック" pitchFamily="-1" charset="-128"/>
              </a:rPr>
              <a:t>implemented in the boundary router, outside the firewall. However, this device is</a:t>
            </a:r>
          </a:p>
          <a:p>
            <a:r>
              <a:rPr lang="en-US" sz="1200" b="0" i="0" u="none" strike="noStrike" kern="1200" baseline="0" dirty="0" smtClean="0">
                <a:solidFill>
                  <a:schemeClr val="tx1"/>
                </a:solidFill>
                <a:latin typeface="Arial" pitchFamily="-110" charset="0"/>
                <a:ea typeface="ＭＳ Ｐゴシック" pitchFamily="-1" charset="-128"/>
                <a:cs typeface="ＭＳ Ｐゴシック" pitchFamily="-1" charset="-128"/>
              </a:rPr>
              <a:t>likely to be less secure than the firewall and thus less desirable as an IPSec platform.</a:t>
            </a:r>
            <a:endParaRPr lang="en-US" dirty="0" smtClean="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846735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92500" lnSpcReduction="20000"/>
          </a:bodyPr>
          <a:lstStyle/>
          <a:p>
            <a:pPr eaLnBrk="1" hangingPunct="1">
              <a:defRPr/>
            </a:pPr>
            <a:r>
              <a:rPr lang="en-US" dirty="0" smtClean="0">
                <a:ea typeface="+mn-ea"/>
                <a:cs typeface="+mn-cs"/>
              </a:rPr>
              <a:t>A distributed firewall configuration involves stand-alone firewall devices plus host-based</a:t>
            </a:r>
          </a:p>
          <a:p>
            <a:pPr eaLnBrk="1" hangingPunct="1">
              <a:defRPr/>
            </a:pPr>
            <a:r>
              <a:rPr lang="en-US" dirty="0" smtClean="0">
                <a:ea typeface="+mn-ea"/>
                <a:cs typeface="+mn-cs"/>
              </a:rPr>
              <a:t>firewalls working together under a central administrative control. Figure 9.4</a:t>
            </a:r>
          </a:p>
          <a:p>
            <a:pPr eaLnBrk="1" hangingPunct="1">
              <a:defRPr/>
            </a:pPr>
            <a:r>
              <a:rPr lang="en-US" dirty="0" smtClean="0">
                <a:ea typeface="+mn-ea"/>
                <a:cs typeface="+mn-cs"/>
              </a:rPr>
              <a:t>suggests a distributed firewall configuration. Administrators can configure host </a:t>
            </a:r>
          </a:p>
          <a:p>
            <a:pPr eaLnBrk="1" hangingPunct="1">
              <a:defRPr/>
            </a:pPr>
            <a:r>
              <a:rPr lang="en-US" dirty="0" smtClean="0">
                <a:ea typeface="+mn-ea"/>
                <a:cs typeface="+mn-cs"/>
              </a:rPr>
              <a:t>resident firewalls on hundreds of servers and workstation as well as configure</a:t>
            </a:r>
          </a:p>
          <a:p>
            <a:pPr eaLnBrk="1" hangingPunct="1">
              <a:defRPr/>
            </a:pPr>
            <a:r>
              <a:rPr lang="en-US" dirty="0" smtClean="0">
                <a:ea typeface="+mn-ea"/>
                <a:cs typeface="+mn-cs"/>
              </a:rPr>
              <a:t>personal firewalls on local and remote user systems. Tools let the network administrator</a:t>
            </a:r>
          </a:p>
          <a:p>
            <a:pPr eaLnBrk="1" hangingPunct="1">
              <a:defRPr/>
            </a:pPr>
            <a:r>
              <a:rPr lang="en-US" dirty="0" smtClean="0">
                <a:ea typeface="+mn-ea"/>
                <a:cs typeface="+mn-cs"/>
              </a:rPr>
              <a:t>set policies and monitor security across the entire network. These firewalls</a:t>
            </a:r>
          </a:p>
          <a:p>
            <a:pPr eaLnBrk="1" hangingPunct="1">
              <a:defRPr/>
            </a:pPr>
            <a:r>
              <a:rPr lang="en-US" dirty="0" smtClean="0">
                <a:ea typeface="+mn-ea"/>
                <a:cs typeface="+mn-cs"/>
              </a:rPr>
              <a:t>protect against internal attacks and provide protection tailored to specific machines</a:t>
            </a:r>
          </a:p>
          <a:p>
            <a:pPr eaLnBrk="1" hangingPunct="1">
              <a:defRPr/>
            </a:pPr>
            <a:r>
              <a:rPr lang="en-US" dirty="0" smtClean="0">
                <a:ea typeface="+mn-ea"/>
                <a:cs typeface="+mn-cs"/>
              </a:rPr>
              <a:t>and applications. Stand-alone firewalls provide global protection, including internal</a:t>
            </a:r>
          </a:p>
          <a:p>
            <a:pPr eaLnBrk="1" hangingPunct="1">
              <a:defRPr/>
            </a:pPr>
            <a:r>
              <a:rPr lang="en-US" dirty="0" smtClean="0">
                <a:ea typeface="+mn-ea"/>
                <a:cs typeface="+mn-cs"/>
              </a:rPr>
              <a:t>firewalls and an external firewall, as discussed previously.</a:t>
            </a:r>
          </a:p>
          <a:p>
            <a:pPr eaLnBrk="1" hangingPunct="1">
              <a:defRPr/>
            </a:pPr>
            <a:endParaRPr lang="en-US" dirty="0" smtClean="0">
              <a:ea typeface="+mn-ea"/>
              <a:cs typeface="+mn-cs"/>
            </a:endParaRPr>
          </a:p>
          <a:p>
            <a:pPr eaLnBrk="1" hangingPunct="1">
              <a:defRPr/>
            </a:pPr>
            <a:r>
              <a:rPr lang="en-US" dirty="0" smtClean="0">
                <a:ea typeface="+mn-ea"/>
                <a:cs typeface="+mn-cs"/>
              </a:rPr>
              <a:t>With distributed firewalls, it may make sense to establish both an internal</a:t>
            </a:r>
          </a:p>
          <a:p>
            <a:pPr eaLnBrk="1" hangingPunct="1">
              <a:defRPr/>
            </a:pPr>
            <a:r>
              <a:rPr lang="en-US" dirty="0" smtClean="0">
                <a:ea typeface="+mn-ea"/>
                <a:cs typeface="+mn-cs"/>
              </a:rPr>
              <a:t>and an external DMZ. Web servers that need less protection because they have</a:t>
            </a:r>
          </a:p>
          <a:p>
            <a:pPr eaLnBrk="1" hangingPunct="1">
              <a:defRPr/>
            </a:pPr>
            <a:r>
              <a:rPr lang="en-US" dirty="0" smtClean="0">
                <a:ea typeface="+mn-ea"/>
                <a:cs typeface="+mn-cs"/>
              </a:rPr>
              <a:t>less critical information on them could be placed in an external DMZ, outside the</a:t>
            </a:r>
          </a:p>
          <a:p>
            <a:pPr eaLnBrk="1" hangingPunct="1">
              <a:defRPr/>
            </a:pPr>
            <a:r>
              <a:rPr lang="en-US" dirty="0" smtClean="0">
                <a:ea typeface="+mn-ea"/>
                <a:cs typeface="+mn-cs"/>
              </a:rPr>
              <a:t>external firewall. What protection is needed is provided by host-based firewalls on</a:t>
            </a:r>
          </a:p>
          <a:p>
            <a:pPr eaLnBrk="1" hangingPunct="1">
              <a:defRPr/>
            </a:pPr>
            <a:r>
              <a:rPr lang="en-US" dirty="0" smtClean="0">
                <a:ea typeface="+mn-ea"/>
                <a:cs typeface="+mn-cs"/>
              </a:rPr>
              <a:t>these servers.</a:t>
            </a:r>
          </a:p>
          <a:p>
            <a:pPr eaLnBrk="1" hangingPunct="1">
              <a:defRPr/>
            </a:pPr>
            <a:endParaRPr lang="en-US" dirty="0" smtClean="0">
              <a:ea typeface="+mn-ea"/>
              <a:cs typeface="+mn-cs"/>
            </a:endParaRPr>
          </a:p>
          <a:p>
            <a:pPr eaLnBrk="1" hangingPunct="1">
              <a:defRPr/>
            </a:pPr>
            <a:r>
              <a:rPr lang="en-US" dirty="0" smtClean="0">
                <a:ea typeface="+mn-ea"/>
                <a:cs typeface="+mn-cs"/>
              </a:rPr>
              <a:t>An important aspect of a distributed firewall configuration is security</a:t>
            </a:r>
          </a:p>
          <a:p>
            <a:pPr eaLnBrk="1" hangingPunct="1">
              <a:defRPr/>
            </a:pPr>
            <a:r>
              <a:rPr lang="en-US" dirty="0" smtClean="0">
                <a:ea typeface="+mn-ea"/>
                <a:cs typeface="+mn-cs"/>
              </a:rPr>
              <a:t>monitoring. Such monitoring typically includes log aggregation and analysis, firewall</a:t>
            </a:r>
          </a:p>
          <a:p>
            <a:pPr eaLnBrk="1" hangingPunct="1">
              <a:defRPr/>
            </a:pPr>
            <a:r>
              <a:rPr lang="en-US" dirty="0" smtClean="0">
                <a:ea typeface="+mn-ea"/>
                <a:cs typeface="+mn-cs"/>
              </a:rPr>
              <a:t>statistics, and fine-grained remote monitoring of individual hosts if needed.</a:t>
            </a:r>
          </a:p>
        </p:txBody>
      </p:sp>
      <p:sp>
        <p:nvSpPr>
          <p:cNvPr id="57348" name="Slide Number Placeholder 3"/>
          <p:cNvSpPr>
            <a:spLocks noGrp="1"/>
          </p:cNvSpPr>
          <p:nvPr>
            <p:ph type="sldNum" sz="quarter" idx="5"/>
          </p:nvPr>
        </p:nvSpPr>
        <p:spPr>
          <a:noFill/>
        </p:spPr>
        <p:txBody>
          <a:bodyPr/>
          <a:lstStyle/>
          <a:p>
            <a:fld id="{02D7AC45-69A4-4942-A66E-EEC62A18A240}" type="slidenum">
              <a:rPr lang="en-AU" smtClean="0"/>
              <a:pPr/>
              <a:t>93</a:t>
            </a:fld>
            <a:endParaRPr lang="en-AU" smtClean="0"/>
          </a:p>
        </p:txBody>
      </p:sp>
    </p:spTree>
    <p:extLst>
      <p:ext uri="{BB962C8B-B14F-4D97-AF65-F5344CB8AC3E}">
        <p14:creationId xmlns:p14="http://schemas.microsoft.com/office/powerpoint/2010/main" val="420071032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85000" lnSpcReduction="20000"/>
          </a:bodyPr>
          <a:lstStyle/>
          <a:p>
            <a:pPr eaLnBrk="1" hangingPunct="1">
              <a:defRPr/>
            </a:pPr>
            <a:r>
              <a:rPr lang="en-US" b="0" dirty="0" smtClean="0">
                <a:ea typeface="+mn-ea"/>
                <a:cs typeface="+mn-cs"/>
              </a:rPr>
              <a:t>We introduced Snort in Chapter 8 as a lightweight intrusion detection system.</a:t>
            </a:r>
          </a:p>
          <a:p>
            <a:pPr eaLnBrk="1" hangingPunct="1">
              <a:defRPr/>
            </a:pPr>
            <a:r>
              <a:rPr lang="en-US" b="0" dirty="0" smtClean="0">
                <a:ea typeface="+mn-ea"/>
                <a:cs typeface="+mn-cs"/>
              </a:rPr>
              <a:t>A modified version of Snort, known as Snort Inline, enhances Snort to function</a:t>
            </a:r>
          </a:p>
          <a:p>
            <a:pPr eaLnBrk="1" hangingPunct="1">
              <a:defRPr/>
            </a:pPr>
            <a:r>
              <a:rPr lang="en-US" b="0" dirty="0" smtClean="0">
                <a:ea typeface="+mn-ea"/>
                <a:cs typeface="+mn-cs"/>
              </a:rPr>
              <a:t>as an intrusion prevention system. Snort Inline adds three new rule types that</a:t>
            </a:r>
          </a:p>
          <a:p>
            <a:pPr eaLnBrk="1" hangingPunct="1">
              <a:defRPr/>
            </a:pPr>
            <a:r>
              <a:rPr lang="en-US" b="0" dirty="0" smtClean="0">
                <a:ea typeface="+mn-ea"/>
                <a:cs typeface="+mn-cs"/>
              </a:rPr>
              <a:t>provide intrusion prevention features:</a:t>
            </a:r>
          </a:p>
          <a:p>
            <a:pPr eaLnBrk="1" hangingPunct="1">
              <a:defRPr/>
            </a:pPr>
            <a:endParaRPr lang="en-US" b="0" dirty="0" smtClean="0">
              <a:ea typeface="+mn-ea"/>
              <a:cs typeface="+mn-cs"/>
            </a:endParaRPr>
          </a:p>
          <a:p>
            <a:pPr eaLnBrk="1" hangingPunct="1">
              <a:defRPr/>
            </a:pPr>
            <a:r>
              <a:rPr lang="en-US" b="0" dirty="0" smtClean="0">
                <a:ea typeface="+mn-ea"/>
                <a:cs typeface="+mn-cs"/>
              </a:rPr>
              <a:t>• Drop: Snort rejects a packet based on the options defined in the rule and logs</a:t>
            </a:r>
          </a:p>
          <a:p>
            <a:pPr eaLnBrk="1" hangingPunct="1">
              <a:defRPr/>
            </a:pPr>
            <a:r>
              <a:rPr lang="en-US" b="0" dirty="0" smtClean="0">
                <a:ea typeface="+mn-ea"/>
                <a:cs typeface="+mn-cs"/>
              </a:rPr>
              <a:t>the result.</a:t>
            </a:r>
          </a:p>
          <a:p>
            <a:pPr eaLnBrk="1" hangingPunct="1">
              <a:defRPr/>
            </a:pPr>
            <a:endParaRPr lang="en-US" b="0" dirty="0" smtClean="0">
              <a:ea typeface="+mn-ea"/>
              <a:cs typeface="+mn-cs"/>
            </a:endParaRPr>
          </a:p>
          <a:p>
            <a:pPr eaLnBrk="1" hangingPunct="1">
              <a:defRPr/>
            </a:pPr>
            <a:r>
              <a:rPr lang="en-US" b="0" dirty="0" smtClean="0">
                <a:ea typeface="+mn-ea"/>
                <a:cs typeface="+mn-cs"/>
              </a:rPr>
              <a:t>• Reject: Snort rejects a packet and logs the result. In addition, an error message</a:t>
            </a:r>
          </a:p>
          <a:p>
            <a:pPr eaLnBrk="1" hangingPunct="1">
              <a:defRPr/>
            </a:pPr>
            <a:r>
              <a:rPr lang="en-US" b="0" dirty="0" smtClean="0">
                <a:ea typeface="+mn-ea"/>
                <a:cs typeface="+mn-cs"/>
              </a:rPr>
              <a:t>is returned. In the case of TCP, this is a TCP reset message, which resets the</a:t>
            </a:r>
          </a:p>
          <a:p>
            <a:pPr eaLnBrk="1" hangingPunct="1">
              <a:defRPr/>
            </a:pPr>
            <a:r>
              <a:rPr lang="en-US" b="0" dirty="0" smtClean="0">
                <a:ea typeface="+mn-ea"/>
                <a:cs typeface="+mn-cs"/>
              </a:rPr>
              <a:t>TCP connection. In the case of UDP, an ICMP port unreachable message is</a:t>
            </a:r>
          </a:p>
          <a:p>
            <a:pPr eaLnBrk="1" hangingPunct="1">
              <a:defRPr/>
            </a:pPr>
            <a:r>
              <a:rPr lang="en-US" b="0" dirty="0" smtClean="0">
                <a:ea typeface="+mn-ea"/>
                <a:cs typeface="+mn-cs"/>
              </a:rPr>
              <a:t>sent to the originator of the UDP packet.</a:t>
            </a:r>
          </a:p>
          <a:p>
            <a:pPr eaLnBrk="1" hangingPunct="1">
              <a:defRPr/>
            </a:pPr>
            <a:endParaRPr lang="en-US" b="0" dirty="0" smtClean="0">
              <a:ea typeface="+mn-ea"/>
              <a:cs typeface="+mn-cs"/>
            </a:endParaRPr>
          </a:p>
          <a:p>
            <a:pPr eaLnBrk="1" hangingPunct="1">
              <a:defRPr/>
            </a:pPr>
            <a:r>
              <a:rPr lang="en-US" b="0" dirty="0" smtClean="0">
                <a:ea typeface="+mn-ea"/>
                <a:cs typeface="+mn-cs"/>
              </a:rPr>
              <a:t>• </a:t>
            </a:r>
            <a:r>
              <a:rPr lang="en-US" b="0" dirty="0" err="1" smtClean="0">
                <a:ea typeface="+mn-ea"/>
                <a:cs typeface="+mn-cs"/>
              </a:rPr>
              <a:t>Sdrop</a:t>
            </a:r>
            <a:r>
              <a:rPr lang="en-US" b="0" dirty="0" smtClean="0">
                <a:ea typeface="+mn-ea"/>
                <a:cs typeface="+mn-cs"/>
              </a:rPr>
              <a:t>: Snort rejects a packet but does not log the packet.</a:t>
            </a:r>
          </a:p>
          <a:p>
            <a:pPr eaLnBrk="1" hangingPunct="1">
              <a:defRPr/>
            </a:pPr>
            <a:endParaRPr lang="en-US" b="0" dirty="0" smtClean="0">
              <a:ea typeface="+mn-ea"/>
              <a:cs typeface="+mn-cs"/>
            </a:endParaRPr>
          </a:p>
          <a:p>
            <a:pPr eaLnBrk="1" hangingPunct="1">
              <a:defRPr/>
            </a:pPr>
            <a:r>
              <a:rPr lang="en-US" b="0" dirty="0" smtClean="0">
                <a:ea typeface="+mn-ea"/>
                <a:cs typeface="+mn-cs"/>
              </a:rPr>
              <a:t>Snort Inline includes a replace option, which allows the Snort user to modify</a:t>
            </a:r>
          </a:p>
          <a:p>
            <a:pPr eaLnBrk="1" hangingPunct="1">
              <a:defRPr/>
            </a:pPr>
            <a:r>
              <a:rPr lang="en-US" b="0" dirty="0" smtClean="0">
                <a:ea typeface="+mn-ea"/>
                <a:cs typeface="+mn-cs"/>
              </a:rPr>
              <a:t>packets rather than drop them. This feature is useful for a </a:t>
            </a:r>
            <a:r>
              <a:rPr lang="en-US" b="0" dirty="0" err="1" smtClean="0">
                <a:ea typeface="+mn-ea"/>
                <a:cs typeface="+mn-cs"/>
              </a:rPr>
              <a:t>honeypot</a:t>
            </a:r>
            <a:r>
              <a:rPr lang="en-US" b="0" dirty="0" smtClean="0">
                <a:ea typeface="+mn-ea"/>
                <a:cs typeface="+mn-cs"/>
              </a:rPr>
              <a:t> implementation</a:t>
            </a:r>
          </a:p>
          <a:p>
            <a:pPr eaLnBrk="1" hangingPunct="1">
              <a:defRPr/>
            </a:pPr>
            <a:r>
              <a:rPr lang="en-US" b="0" dirty="0" smtClean="0">
                <a:ea typeface="+mn-ea"/>
                <a:cs typeface="+mn-cs"/>
              </a:rPr>
              <a:t>[SPIT03]. Instead of blocking detected attacks, the </a:t>
            </a:r>
            <a:r>
              <a:rPr lang="en-US" b="0" dirty="0" err="1" smtClean="0">
                <a:ea typeface="+mn-ea"/>
                <a:cs typeface="+mn-cs"/>
              </a:rPr>
              <a:t>honeypot</a:t>
            </a:r>
            <a:r>
              <a:rPr lang="en-US" b="0" dirty="0" smtClean="0">
                <a:ea typeface="+mn-ea"/>
                <a:cs typeface="+mn-cs"/>
              </a:rPr>
              <a:t> modifies and</a:t>
            </a:r>
          </a:p>
          <a:p>
            <a:pPr eaLnBrk="1" hangingPunct="1">
              <a:defRPr/>
            </a:pPr>
            <a:r>
              <a:rPr lang="en-US" b="0" dirty="0" smtClean="0">
                <a:ea typeface="+mn-ea"/>
                <a:cs typeface="+mn-cs"/>
              </a:rPr>
              <a:t>disables them by modifying packet content. Attackers launch their exploits, which</a:t>
            </a:r>
          </a:p>
          <a:p>
            <a:pPr eaLnBrk="1" hangingPunct="1">
              <a:defRPr/>
            </a:pPr>
            <a:r>
              <a:rPr lang="en-US" b="0" dirty="0" smtClean="0">
                <a:ea typeface="+mn-ea"/>
                <a:cs typeface="+mn-cs"/>
              </a:rPr>
              <a:t>travel the Internet and hit their intended targets, but Snort Inline disables the</a:t>
            </a:r>
          </a:p>
          <a:p>
            <a:pPr eaLnBrk="1" hangingPunct="1">
              <a:defRPr/>
            </a:pPr>
            <a:r>
              <a:rPr lang="en-US" b="0" dirty="0" smtClean="0">
                <a:ea typeface="+mn-ea"/>
                <a:cs typeface="+mn-cs"/>
              </a:rPr>
              <a:t>attacks, which ultimately fail. The attackers see the failure but can’t figure out why</a:t>
            </a:r>
          </a:p>
          <a:p>
            <a:pPr eaLnBrk="1" hangingPunct="1">
              <a:defRPr/>
            </a:pPr>
            <a:r>
              <a:rPr lang="en-US" b="0" dirty="0" smtClean="0">
                <a:ea typeface="+mn-ea"/>
                <a:cs typeface="+mn-cs"/>
              </a:rPr>
              <a:t>it occurred. The </a:t>
            </a:r>
            <a:r>
              <a:rPr lang="en-US" b="0" dirty="0" err="1" smtClean="0">
                <a:ea typeface="+mn-ea"/>
                <a:cs typeface="+mn-cs"/>
              </a:rPr>
              <a:t>honeypot</a:t>
            </a:r>
            <a:r>
              <a:rPr lang="en-US" b="0" dirty="0" smtClean="0">
                <a:ea typeface="+mn-ea"/>
                <a:cs typeface="+mn-cs"/>
              </a:rPr>
              <a:t> can continue to monitor the attackers while reducing the</a:t>
            </a:r>
          </a:p>
          <a:p>
            <a:pPr eaLnBrk="1" hangingPunct="1">
              <a:defRPr/>
            </a:pPr>
            <a:r>
              <a:rPr lang="en-US" b="0" dirty="0" smtClean="0">
                <a:ea typeface="+mn-ea"/>
                <a:cs typeface="+mn-cs"/>
              </a:rPr>
              <a:t>risk of harming remote systems.</a:t>
            </a:r>
          </a:p>
        </p:txBody>
      </p:sp>
      <p:sp>
        <p:nvSpPr>
          <p:cNvPr id="67588" name="Slide Number Placeholder 3"/>
          <p:cNvSpPr>
            <a:spLocks noGrp="1"/>
          </p:cNvSpPr>
          <p:nvPr>
            <p:ph type="sldNum" sz="quarter" idx="5"/>
          </p:nvPr>
        </p:nvSpPr>
        <p:spPr>
          <a:noFill/>
        </p:spPr>
        <p:txBody>
          <a:bodyPr/>
          <a:lstStyle/>
          <a:p>
            <a:fld id="{307E9E2E-327D-AF43-B423-FAFBDBA9C7E7}" type="slidenum">
              <a:rPr lang="en-AU" smtClean="0"/>
              <a:pPr/>
              <a:t>94</a:t>
            </a:fld>
            <a:endParaRPr lang="en-AU" smtClean="0"/>
          </a:p>
        </p:txBody>
      </p:sp>
    </p:spTree>
    <p:extLst>
      <p:ext uri="{BB962C8B-B14F-4D97-AF65-F5344CB8AC3E}">
        <p14:creationId xmlns:p14="http://schemas.microsoft.com/office/powerpoint/2010/main" val="80443794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0" i="0" u="none" strike="noStrike" kern="1200" baseline="0" dirty="0" smtClean="0">
                <a:solidFill>
                  <a:schemeClr val="tx1"/>
                </a:solidFill>
                <a:latin typeface="Arial" pitchFamily="-110" charset="0"/>
                <a:ea typeface="+mn-ea"/>
                <a:cs typeface="+mn-cs"/>
              </a:rPr>
              <a:t>In this chapter we turn our attention specifically to buffer overflow attacks. This</a:t>
            </a:r>
          </a:p>
          <a:p>
            <a:r>
              <a:rPr lang="en-US" sz="1200" b="0" i="0" u="none" strike="noStrike" kern="1200" baseline="0" dirty="0" smtClean="0">
                <a:solidFill>
                  <a:schemeClr val="tx1"/>
                </a:solidFill>
                <a:latin typeface="Arial" pitchFamily="-110" charset="0"/>
                <a:ea typeface="+mn-ea"/>
                <a:cs typeface="+mn-cs"/>
              </a:rPr>
              <a:t>type of attack is one of the most common attacks seen and results from careless</a:t>
            </a:r>
          </a:p>
          <a:p>
            <a:r>
              <a:rPr lang="en-US" sz="1200" b="0" i="0" u="none" strike="noStrike" kern="1200" baseline="0" dirty="0" smtClean="0">
                <a:solidFill>
                  <a:schemeClr val="tx1"/>
                </a:solidFill>
                <a:latin typeface="Arial" pitchFamily="-110" charset="0"/>
                <a:ea typeface="+mn-ea"/>
                <a:cs typeface="+mn-cs"/>
              </a:rPr>
              <a:t>programming in applications. A look at the list of vulnerability advisories from</a:t>
            </a:r>
          </a:p>
          <a:p>
            <a:r>
              <a:rPr lang="en-US" sz="1200" b="0" i="0" u="none" strike="noStrike" kern="1200" baseline="0" dirty="0" smtClean="0">
                <a:solidFill>
                  <a:schemeClr val="tx1"/>
                </a:solidFill>
                <a:latin typeface="Arial" pitchFamily="-110" charset="0"/>
                <a:ea typeface="+mn-ea"/>
                <a:cs typeface="+mn-cs"/>
              </a:rPr>
              <a:t>organizations such as CERT or SANS continue to include a significant number of</a:t>
            </a:r>
          </a:p>
          <a:p>
            <a:r>
              <a:rPr lang="en-US" sz="1200" b="0" i="0" u="none" strike="noStrike" kern="1200" baseline="0" dirty="0" smtClean="0">
                <a:solidFill>
                  <a:schemeClr val="tx1"/>
                </a:solidFill>
                <a:latin typeface="Arial" pitchFamily="-110" charset="0"/>
                <a:ea typeface="+mn-ea"/>
                <a:cs typeface="+mn-cs"/>
              </a:rPr>
              <a:t>buffer overflow  or heap overflow  exploits, including a number of serious, remotely</a:t>
            </a:r>
          </a:p>
          <a:p>
            <a:r>
              <a:rPr lang="en-US" sz="1200" b="0" i="0" u="none" strike="noStrike" kern="1200" baseline="0" dirty="0" smtClean="0">
                <a:solidFill>
                  <a:schemeClr val="tx1"/>
                </a:solidFill>
                <a:latin typeface="Arial" pitchFamily="-110" charset="0"/>
                <a:ea typeface="+mn-ea"/>
                <a:cs typeface="+mn-cs"/>
              </a:rPr>
              <a:t>exploitable vulnerabilities. Similarly, several of the items in the CWE/SANS Top 25</a:t>
            </a:r>
          </a:p>
          <a:p>
            <a:r>
              <a:rPr lang="en-US" sz="1200" b="0" i="0" u="none" strike="noStrike" kern="1200" baseline="0" dirty="0" smtClean="0">
                <a:solidFill>
                  <a:schemeClr val="tx1"/>
                </a:solidFill>
                <a:latin typeface="Arial" pitchFamily="-110" charset="0"/>
                <a:ea typeface="+mn-ea"/>
                <a:cs typeface="+mn-cs"/>
              </a:rPr>
              <a:t>Most Dangerous Software Errors list, Risky Resource Management category, are</a:t>
            </a:r>
          </a:p>
          <a:p>
            <a:r>
              <a:rPr lang="en-US" sz="1200" b="0" i="0" u="none" strike="noStrike" kern="1200" baseline="0" dirty="0" smtClean="0">
                <a:solidFill>
                  <a:schemeClr val="tx1"/>
                </a:solidFill>
                <a:latin typeface="Arial" pitchFamily="-110" charset="0"/>
                <a:ea typeface="+mn-ea"/>
                <a:cs typeface="+mn-cs"/>
              </a:rPr>
              <a:t>buffer overflow variants. These can result in exploits to both operating systems and</a:t>
            </a:r>
          </a:p>
          <a:p>
            <a:r>
              <a:rPr lang="en-US" sz="1200" b="0" i="0" u="none" strike="noStrike" kern="1200" baseline="0" dirty="0" smtClean="0">
                <a:solidFill>
                  <a:schemeClr val="tx1"/>
                </a:solidFill>
                <a:latin typeface="Arial" pitchFamily="-110" charset="0"/>
                <a:ea typeface="+mn-ea"/>
                <a:cs typeface="+mn-cs"/>
              </a:rPr>
              <a:t>common applications, and still comprise the majority of exploits in widely deployed</a:t>
            </a:r>
          </a:p>
          <a:p>
            <a:r>
              <a:rPr lang="en-US" sz="1200" b="0" i="0" u="none" strike="noStrike" kern="1200" baseline="0" dirty="0" smtClean="0">
                <a:solidFill>
                  <a:schemeClr val="tx1"/>
                </a:solidFill>
                <a:latin typeface="Arial" pitchFamily="-110" charset="0"/>
                <a:ea typeface="+mn-ea"/>
                <a:cs typeface="+mn-cs"/>
              </a:rPr>
              <a:t>exploit toolkits [VEEN12]. Yet this type of attack has been known since it was first</a:t>
            </a:r>
          </a:p>
          <a:p>
            <a:r>
              <a:rPr lang="en-US" sz="1200" b="0" i="0" u="none" strike="noStrike" kern="1200" baseline="0" dirty="0" smtClean="0">
                <a:solidFill>
                  <a:schemeClr val="tx1"/>
                </a:solidFill>
                <a:latin typeface="Arial" pitchFamily="-110" charset="0"/>
                <a:ea typeface="+mn-ea"/>
                <a:cs typeface="+mn-cs"/>
              </a:rPr>
              <a:t>widely used by the Morris Internet Worm in 1988, and techniques for preventing</a:t>
            </a:r>
          </a:p>
          <a:p>
            <a:r>
              <a:rPr lang="en-US" sz="1200" b="0" i="0" u="none" strike="noStrike" kern="1200" baseline="0" dirty="0" smtClean="0">
                <a:solidFill>
                  <a:schemeClr val="tx1"/>
                </a:solidFill>
                <a:latin typeface="Arial" pitchFamily="-110" charset="0"/>
                <a:ea typeface="+mn-ea"/>
                <a:cs typeface="+mn-cs"/>
              </a:rPr>
              <a:t>its occurrence are well known and documented. </a:t>
            </a:r>
            <a:endParaRPr lang="en-US" sz="1200" kern="1200" dirty="0" smtClean="0">
              <a:solidFill>
                <a:schemeClr val="tx1"/>
              </a:solidFill>
              <a:latin typeface="Arial" pitchFamily="-110" charset="0"/>
              <a:ea typeface="ＭＳ Ｐゴシック" pitchFamily="-1" charset="-128"/>
              <a:cs typeface="ＭＳ Ｐゴシック" pitchFamily="-1" charset="-128"/>
            </a:endParaRPr>
          </a:p>
        </p:txBody>
      </p:sp>
      <p:sp>
        <p:nvSpPr>
          <p:cNvPr id="4" name="Slide Number Placeholder 3"/>
          <p:cNvSpPr>
            <a:spLocks noGrp="1"/>
          </p:cNvSpPr>
          <p:nvPr>
            <p:ph type="sldNum" sz="quarter" idx="10"/>
          </p:nvPr>
        </p:nvSpPr>
        <p:spPr/>
        <p:txBody>
          <a:bodyPr/>
          <a:lstStyle/>
          <a:p>
            <a:fld id="{F8560DBF-F109-8946-ADF0-EE66B221E988}" type="slidenum">
              <a:rPr lang="en-AU" smtClean="0">
                <a:solidFill>
                  <a:srgbClr val="000000"/>
                </a:solidFill>
              </a:rPr>
              <a:pPr/>
              <a:t>95</a:t>
            </a:fld>
            <a:endParaRPr lang="en-AU" dirty="0">
              <a:solidFill>
                <a:srgbClr val="000000"/>
              </a:solidFill>
            </a:endParaRPr>
          </a:p>
        </p:txBody>
      </p:sp>
    </p:spTree>
    <p:extLst>
      <p:ext uri="{BB962C8B-B14F-4D97-AF65-F5344CB8AC3E}">
        <p14:creationId xmlns:p14="http://schemas.microsoft.com/office/powerpoint/2010/main" val="169759139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C2A999-AC46-FC4C-9789-057F9C4D83D7}" type="slidenum">
              <a:rPr lang="en-AU"/>
              <a:pPr/>
              <a:t>96</a:t>
            </a:fld>
            <a:endParaRPr lang="en-AU"/>
          </a:p>
        </p:txBody>
      </p:sp>
      <p:sp>
        <p:nvSpPr>
          <p:cNvPr id="207874" name="Rectangle 2"/>
          <p:cNvSpPr>
            <a:spLocks noGrp="1" noRot="1" noChangeAspect="1" noChangeArrowheads="1" noTextEdit="1"/>
          </p:cNvSpPr>
          <p:nvPr>
            <p:ph type="sldImg"/>
          </p:nvPr>
        </p:nvSpPr>
        <p:spPr>
          <a:ln/>
        </p:spPr>
      </p:sp>
      <p:sp>
        <p:nvSpPr>
          <p:cNvPr id="207875"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We begin with an introduction to the basics of buffer overflow. Then we</a:t>
            </a:r>
          </a:p>
          <a:p>
            <a:r>
              <a:rPr lang="en-US" sz="1200" b="0" i="0" u="none" strike="noStrike" kern="1200" baseline="0" dirty="0" smtClean="0">
                <a:solidFill>
                  <a:schemeClr val="tx1"/>
                </a:solidFill>
                <a:latin typeface="Arial" pitchFamily="-110" charset="0"/>
                <a:ea typeface="+mn-ea"/>
                <a:cs typeface="+mn-cs"/>
              </a:rPr>
              <a:t>present details of the classic stack buffer overflow. This includes a discussion of</a:t>
            </a:r>
          </a:p>
          <a:p>
            <a:r>
              <a:rPr lang="en-US" sz="1200" b="0" i="0" u="none" strike="noStrike" kern="1200" baseline="0" dirty="0" smtClean="0">
                <a:solidFill>
                  <a:schemeClr val="tx1"/>
                </a:solidFill>
                <a:latin typeface="Arial" pitchFamily="-110" charset="0"/>
                <a:ea typeface="+mn-ea"/>
                <a:cs typeface="+mn-cs"/>
              </a:rPr>
              <a:t>how functions store their local variables on the stack and the consequence of</a:t>
            </a:r>
          </a:p>
          <a:p>
            <a:r>
              <a:rPr lang="en-US" sz="1200" b="0" i="0" u="none" strike="noStrike" kern="1200" baseline="0" dirty="0" smtClean="0">
                <a:solidFill>
                  <a:schemeClr val="tx1"/>
                </a:solidFill>
                <a:latin typeface="Arial" pitchFamily="-110" charset="0"/>
                <a:ea typeface="+mn-ea"/>
                <a:cs typeface="+mn-cs"/>
              </a:rPr>
              <a:t>attempting to store more data in them than there is space available. We continue</a:t>
            </a:r>
          </a:p>
          <a:p>
            <a:r>
              <a:rPr lang="en-US" sz="1200" b="0" i="0" u="none" strike="noStrike" kern="1200" baseline="0" dirty="0" smtClean="0">
                <a:solidFill>
                  <a:schemeClr val="tx1"/>
                </a:solidFill>
                <a:latin typeface="Arial" pitchFamily="-110" charset="0"/>
                <a:ea typeface="+mn-ea"/>
                <a:cs typeface="+mn-cs"/>
              </a:rPr>
              <a:t>with an overview of the purpose and design of </a:t>
            </a:r>
            <a:r>
              <a:rPr lang="en-US" sz="1200" b="0" i="0" u="none" strike="noStrike" kern="1200" baseline="0" dirty="0" err="1" smtClean="0">
                <a:solidFill>
                  <a:schemeClr val="tx1"/>
                </a:solidFill>
                <a:latin typeface="Arial" pitchFamily="-110" charset="0"/>
                <a:ea typeface="+mn-ea"/>
                <a:cs typeface="+mn-cs"/>
              </a:rPr>
              <a:t>shellcode</a:t>
            </a:r>
            <a:r>
              <a:rPr lang="en-US" sz="1200" b="0" i="0" u="none" strike="noStrike" kern="1200" baseline="0" dirty="0" smtClean="0">
                <a:solidFill>
                  <a:schemeClr val="tx1"/>
                </a:solidFill>
                <a:latin typeface="Arial" pitchFamily="-110" charset="0"/>
                <a:ea typeface="+mn-ea"/>
                <a:cs typeface="+mn-cs"/>
              </a:rPr>
              <a:t>, which is the custom code</a:t>
            </a:r>
          </a:p>
          <a:p>
            <a:r>
              <a:rPr lang="en-US" sz="1200" b="0" i="0" u="none" strike="noStrike" kern="1200" baseline="0" dirty="0" smtClean="0">
                <a:solidFill>
                  <a:schemeClr val="tx1"/>
                </a:solidFill>
                <a:latin typeface="Arial" pitchFamily="-110" charset="0"/>
                <a:ea typeface="+mn-ea"/>
                <a:cs typeface="+mn-cs"/>
              </a:rPr>
              <a:t>injected by an attacker and to which control is transferred as a result of the buffer</a:t>
            </a:r>
          </a:p>
          <a:p>
            <a:r>
              <a:rPr lang="en-US" sz="1200" b="0" i="0" u="none" strike="noStrike" kern="1200" baseline="0" dirty="0" smtClean="0">
                <a:solidFill>
                  <a:schemeClr val="tx1"/>
                </a:solidFill>
                <a:latin typeface="Arial" pitchFamily="-110" charset="0"/>
                <a:ea typeface="+mn-ea"/>
                <a:cs typeface="+mn-cs"/>
              </a:rPr>
              <a:t>overflow.</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Next we consider ways of defending against buffer overflow attacks. We start</a:t>
            </a:r>
          </a:p>
          <a:p>
            <a:r>
              <a:rPr lang="en-US" sz="1200" b="0" i="0" u="none" strike="noStrike" kern="1200" baseline="0" dirty="0" smtClean="0">
                <a:solidFill>
                  <a:schemeClr val="tx1"/>
                </a:solidFill>
                <a:latin typeface="Arial" pitchFamily="-110" charset="0"/>
                <a:ea typeface="+mn-ea"/>
                <a:cs typeface="+mn-cs"/>
              </a:rPr>
              <a:t>with the obvious approach of preventing them by not writing code that is vulnerable</a:t>
            </a:r>
          </a:p>
          <a:p>
            <a:r>
              <a:rPr lang="en-US" sz="1200" b="0" i="0" u="none" strike="noStrike" kern="1200" baseline="0" dirty="0" smtClean="0">
                <a:solidFill>
                  <a:schemeClr val="tx1"/>
                </a:solidFill>
                <a:latin typeface="Arial" pitchFamily="-110" charset="0"/>
                <a:ea typeface="+mn-ea"/>
                <a:cs typeface="+mn-cs"/>
              </a:rPr>
              <a:t>to buffer overflows in the first place. However, given the large, existing body</a:t>
            </a:r>
          </a:p>
          <a:p>
            <a:r>
              <a:rPr lang="en-US" sz="1200" b="0" i="0" u="none" strike="noStrike" kern="1200" baseline="0" dirty="0" smtClean="0">
                <a:solidFill>
                  <a:schemeClr val="tx1"/>
                </a:solidFill>
                <a:latin typeface="Arial" pitchFamily="-110" charset="0"/>
                <a:ea typeface="+mn-ea"/>
                <a:cs typeface="+mn-cs"/>
              </a:rPr>
              <a:t>of buggy code, we also need to consider hardware and software mechanisms that</a:t>
            </a:r>
          </a:p>
          <a:p>
            <a:r>
              <a:rPr lang="en-US" sz="1200" b="0" i="0" u="none" strike="noStrike" kern="1200" baseline="0" dirty="0" smtClean="0">
                <a:solidFill>
                  <a:schemeClr val="tx1"/>
                </a:solidFill>
                <a:latin typeface="Arial" pitchFamily="-110" charset="0"/>
                <a:ea typeface="+mn-ea"/>
                <a:cs typeface="+mn-cs"/>
              </a:rPr>
              <a:t>can detect and thwart buffer overflow attacks. These include mechanisms to protect</a:t>
            </a:r>
          </a:p>
          <a:p>
            <a:r>
              <a:rPr lang="en-US" sz="1200" b="0" i="0" u="none" strike="noStrike" kern="1200" baseline="0" dirty="0" smtClean="0">
                <a:solidFill>
                  <a:schemeClr val="tx1"/>
                </a:solidFill>
                <a:latin typeface="Arial" pitchFamily="-110" charset="0"/>
                <a:ea typeface="+mn-ea"/>
                <a:cs typeface="+mn-cs"/>
              </a:rPr>
              <a:t>executable address space, techniques to detect stack modifications, and approaches</a:t>
            </a:r>
          </a:p>
          <a:p>
            <a:r>
              <a:rPr lang="en-US" sz="1200" b="0" i="0" u="none" strike="noStrike" kern="1200" baseline="0" dirty="0" smtClean="0">
                <a:solidFill>
                  <a:schemeClr val="tx1"/>
                </a:solidFill>
                <a:latin typeface="Arial" pitchFamily="-110" charset="0"/>
                <a:ea typeface="+mn-ea"/>
                <a:cs typeface="+mn-cs"/>
              </a:rPr>
              <a:t>that randomize the address space layout to hinder successful execution of these</a:t>
            </a:r>
          </a:p>
          <a:p>
            <a:r>
              <a:rPr lang="en-US" sz="1200" b="0" i="0" u="none" strike="noStrike" kern="1200" baseline="0" dirty="0" smtClean="0">
                <a:solidFill>
                  <a:schemeClr val="tx1"/>
                </a:solidFill>
                <a:latin typeface="Arial" pitchFamily="-110" charset="0"/>
                <a:ea typeface="+mn-ea"/>
                <a:cs typeface="+mn-cs"/>
              </a:rPr>
              <a:t>attacks.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Finally, we briefly survey some of the other overflow techniques, including</a:t>
            </a:r>
          </a:p>
          <a:p>
            <a:r>
              <a:rPr lang="en-US" sz="1200" b="0" i="0" u="none" strike="noStrike" kern="1200" baseline="0" dirty="0" smtClean="0">
                <a:solidFill>
                  <a:schemeClr val="tx1"/>
                </a:solidFill>
                <a:latin typeface="Arial" pitchFamily="-110" charset="0"/>
                <a:ea typeface="+mn-ea"/>
                <a:cs typeface="+mn-cs"/>
              </a:rPr>
              <a:t>return to system call and heap overflows, and mention defenses against these.</a:t>
            </a:r>
            <a:endParaRPr lang="en-US" sz="1200" kern="1200" dirty="0" smtClean="0">
              <a:solidFill>
                <a:schemeClr val="tx1"/>
              </a:solidFill>
              <a:latin typeface="Arial" pitchFamily="-110" charset="0"/>
              <a:ea typeface="ＭＳ Ｐゴシック" pitchFamily="-1" charset="-128"/>
              <a:cs typeface="ＭＳ Ｐゴシック" pitchFamily="-1" charset="-128"/>
            </a:endParaRPr>
          </a:p>
          <a:p>
            <a:endParaRPr lang="en-US" dirty="0" smtClean="0"/>
          </a:p>
          <a:p>
            <a:endParaRPr lang="en-US" dirty="0">
              <a:latin typeface="Times" pitchFamily="-110" charset="0"/>
            </a:endParaRPr>
          </a:p>
        </p:txBody>
      </p:sp>
    </p:spTree>
    <p:extLst>
      <p:ext uri="{BB962C8B-B14F-4D97-AF65-F5344CB8AC3E}">
        <p14:creationId xmlns:p14="http://schemas.microsoft.com/office/powerpoint/2010/main" val="372383822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baseline="0" dirty="0" smtClean="0">
                <a:solidFill>
                  <a:schemeClr val="tx1"/>
                </a:solidFill>
                <a:latin typeface="Arial" pitchFamily="-110" charset="0"/>
                <a:ea typeface="+mn-ea"/>
                <a:cs typeface="+mn-cs"/>
              </a:rPr>
              <a:t>A buffer overflow , also known as a buffer overrun , is defined in the NIST </a:t>
            </a:r>
            <a:r>
              <a:rPr lang="en-US" sz="1200" b="0" i="1" kern="1200" baseline="0" dirty="0" smtClean="0">
                <a:solidFill>
                  <a:schemeClr val="tx1"/>
                </a:solidFill>
                <a:latin typeface="Arial" pitchFamily="-110" charset="0"/>
                <a:ea typeface="+mn-ea"/>
                <a:cs typeface="+mn-cs"/>
              </a:rPr>
              <a:t>Glossary</a:t>
            </a:r>
          </a:p>
          <a:p>
            <a:r>
              <a:rPr lang="en-US" sz="1200" b="0" i="1" kern="1200" baseline="0" dirty="0" smtClean="0">
                <a:solidFill>
                  <a:schemeClr val="tx1"/>
                </a:solidFill>
                <a:latin typeface="Arial" pitchFamily="-110" charset="0"/>
                <a:ea typeface="+mn-ea"/>
                <a:cs typeface="+mn-cs"/>
              </a:rPr>
              <a:t>of Key Information Security Terms as follows:</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Buffer Overrun A condition at an interface under which more input can be</a:t>
            </a:r>
          </a:p>
          <a:p>
            <a:r>
              <a:rPr lang="en-US" sz="1200" b="0" kern="1200" baseline="0" dirty="0" smtClean="0">
                <a:solidFill>
                  <a:schemeClr val="tx1"/>
                </a:solidFill>
                <a:latin typeface="Arial" pitchFamily="-110" charset="0"/>
                <a:ea typeface="+mn-ea"/>
                <a:cs typeface="+mn-cs"/>
              </a:rPr>
              <a:t>placed into a buffer or data holding area than the capacity allocated, overwriting</a:t>
            </a:r>
          </a:p>
          <a:p>
            <a:r>
              <a:rPr lang="en-US" sz="1200" b="0" kern="1200" baseline="0" dirty="0" smtClean="0">
                <a:solidFill>
                  <a:schemeClr val="tx1"/>
                </a:solidFill>
                <a:latin typeface="Arial" pitchFamily="-110" charset="0"/>
                <a:ea typeface="+mn-ea"/>
                <a:cs typeface="+mn-cs"/>
              </a:rPr>
              <a:t>other information. Attackers exploit such a condition to crash a system or to</a:t>
            </a:r>
          </a:p>
          <a:p>
            <a:r>
              <a:rPr lang="en-US" sz="1200" b="0" kern="1200" baseline="0" dirty="0" smtClean="0">
                <a:solidFill>
                  <a:schemeClr val="tx1"/>
                </a:solidFill>
                <a:latin typeface="Arial" pitchFamily="-110" charset="0"/>
                <a:ea typeface="+mn-ea"/>
                <a:cs typeface="+mn-cs"/>
              </a:rPr>
              <a:t>insert specially crafted code that allows them to gain control of the system.</a:t>
            </a:r>
            <a:endParaRPr lang="en-US" b="0" dirty="0"/>
          </a:p>
        </p:txBody>
      </p:sp>
      <p:sp>
        <p:nvSpPr>
          <p:cNvPr id="4" name="Slide Number Placeholder 3"/>
          <p:cNvSpPr>
            <a:spLocks noGrp="1"/>
          </p:cNvSpPr>
          <p:nvPr>
            <p:ph type="sldNum" sz="quarter" idx="10"/>
          </p:nvPr>
        </p:nvSpPr>
        <p:spPr/>
        <p:txBody>
          <a:bodyPr/>
          <a:lstStyle/>
          <a:p>
            <a:fld id="{B0152C7E-10D1-F144-9A4D-C61469F04A52}" type="slidenum">
              <a:rPr lang="en-AU" smtClean="0"/>
              <a:pPr/>
              <a:t>97</a:t>
            </a:fld>
            <a:endParaRPr lang="en-AU"/>
          </a:p>
        </p:txBody>
      </p:sp>
    </p:spTree>
    <p:extLst>
      <p:ext uri="{BB962C8B-B14F-4D97-AF65-F5344CB8AC3E}">
        <p14:creationId xmlns:p14="http://schemas.microsoft.com/office/powerpoint/2010/main" val="19821730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BFFE69-4556-464D-8422-E002A492CDC0}" type="slidenum">
              <a:rPr lang="en-AU"/>
              <a:pPr/>
              <a:t>98</a:t>
            </a:fld>
            <a:endParaRPr lang="en-AU"/>
          </a:p>
        </p:txBody>
      </p:sp>
      <p:sp>
        <p:nvSpPr>
          <p:cNvPr id="211970" name="Rectangle 2"/>
          <p:cNvSpPr>
            <a:spLocks noGrp="1" noRot="1" noChangeAspect="1" noChangeArrowheads="1" noTextEdit="1"/>
          </p:cNvSpPr>
          <p:nvPr>
            <p:ph type="sldImg"/>
          </p:nvPr>
        </p:nvSpPr>
        <p:spPr>
          <a:ln/>
        </p:spPr>
      </p:sp>
      <p:sp>
        <p:nvSpPr>
          <p:cNvPr id="211971" name="Rectangle 3"/>
          <p:cNvSpPr>
            <a:spLocks noGrp="1" noChangeArrowheads="1"/>
          </p:cNvSpPr>
          <p:nvPr>
            <p:ph type="body" idx="1"/>
          </p:nvPr>
        </p:nvSpPr>
        <p:spPr/>
        <p:txBody>
          <a:bodyPr/>
          <a:lstStyle/>
          <a:p>
            <a:r>
              <a:rPr lang="en-US" sz="1200" kern="1200" baseline="0" dirty="0" smtClean="0">
                <a:solidFill>
                  <a:schemeClr val="tx1"/>
                </a:solidFill>
                <a:latin typeface="Arial" pitchFamily="-110" charset="0"/>
                <a:ea typeface="+mn-ea"/>
                <a:cs typeface="+mn-cs"/>
              </a:rPr>
              <a:t>A buffer overflow can occur as a result of a programming error when a process</a:t>
            </a:r>
          </a:p>
          <a:p>
            <a:r>
              <a:rPr lang="en-US" sz="1200" kern="1200" baseline="0" dirty="0" smtClean="0">
                <a:solidFill>
                  <a:schemeClr val="tx1"/>
                </a:solidFill>
                <a:latin typeface="Arial" pitchFamily="-110" charset="0"/>
                <a:ea typeface="+mn-ea"/>
                <a:cs typeface="+mn-cs"/>
              </a:rPr>
              <a:t>attempts to store data beyond the limits of a fixed-sized buffer and consequently</a:t>
            </a:r>
          </a:p>
          <a:p>
            <a:r>
              <a:rPr lang="en-US" sz="1200" kern="1200" baseline="0" dirty="0" smtClean="0">
                <a:solidFill>
                  <a:schemeClr val="tx1"/>
                </a:solidFill>
                <a:latin typeface="Arial" pitchFamily="-110" charset="0"/>
                <a:ea typeface="+mn-ea"/>
                <a:cs typeface="+mn-cs"/>
              </a:rPr>
              <a:t>overwrites adjacent memory locations. These locations could hold other program</a:t>
            </a:r>
          </a:p>
          <a:p>
            <a:r>
              <a:rPr lang="en-US" sz="1200" kern="1200" baseline="0" dirty="0" smtClean="0">
                <a:solidFill>
                  <a:schemeClr val="tx1"/>
                </a:solidFill>
                <a:latin typeface="Arial" pitchFamily="-110" charset="0"/>
                <a:ea typeface="+mn-ea"/>
                <a:cs typeface="+mn-cs"/>
              </a:rPr>
              <a:t>variables or parameters or program control flow data such as return addresses and</a:t>
            </a:r>
          </a:p>
          <a:p>
            <a:r>
              <a:rPr lang="en-US" sz="1200" kern="1200" baseline="0" dirty="0" smtClean="0">
                <a:solidFill>
                  <a:schemeClr val="tx1"/>
                </a:solidFill>
                <a:latin typeface="Arial" pitchFamily="-110" charset="0"/>
                <a:ea typeface="+mn-ea"/>
                <a:cs typeface="+mn-cs"/>
              </a:rPr>
              <a:t>pointers to previous stack frames. The buffer could be located on the stack, in the</a:t>
            </a:r>
          </a:p>
          <a:p>
            <a:r>
              <a:rPr lang="en-US" sz="1200" kern="1200" baseline="0" dirty="0" smtClean="0">
                <a:solidFill>
                  <a:schemeClr val="tx1"/>
                </a:solidFill>
                <a:latin typeface="Arial" pitchFamily="-110" charset="0"/>
                <a:ea typeface="+mn-ea"/>
                <a:cs typeface="+mn-cs"/>
              </a:rPr>
              <a:t>heap, or in the data section of the process. The consequences of this error include</a:t>
            </a:r>
          </a:p>
          <a:p>
            <a:r>
              <a:rPr lang="en-US" sz="1200" kern="1200" baseline="0" dirty="0" smtClean="0">
                <a:solidFill>
                  <a:schemeClr val="tx1"/>
                </a:solidFill>
                <a:latin typeface="Arial" pitchFamily="-110" charset="0"/>
                <a:ea typeface="+mn-ea"/>
                <a:cs typeface="+mn-cs"/>
              </a:rPr>
              <a:t>corruption of data used by the program, unexpected transfer of control in the program,</a:t>
            </a:r>
          </a:p>
          <a:p>
            <a:r>
              <a:rPr lang="en-US" sz="1200" kern="1200" baseline="0" dirty="0" smtClean="0">
                <a:solidFill>
                  <a:schemeClr val="tx1"/>
                </a:solidFill>
                <a:latin typeface="Arial" pitchFamily="-110" charset="0"/>
                <a:ea typeface="+mn-ea"/>
                <a:cs typeface="+mn-cs"/>
              </a:rPr>
              <a:t>possibly memory access violations, and very likely eventual program termination.</a:t>
            </a:r>
          </a:p>
          <a:p>
            <a:r>
              <a:rPr lang="en-US" sz="1200" kern="1200" baseline="0" dirty="0" smtClean="0">
                <a:solidFill>
                  <a:schemeClr val="tx1"/>
                </a:solidFill>
                <a:latin typeface="Arial" pitchFamily="-110" charset="0"/>
                <a:ea typeface="+mn-ea"/>
                <a:cs typeface="+mn-cs"/>
              </a:rPr>
              <a:t>When done deliberately as part of an attack on a system, the transfer of control</a:t>
            </a:r>
          </a:p>
          <a:p>
            <a:r>
              <a:rPr lang="en-US" sz="1200" kern="1200" baseline="0" dirty="0" smtClean="0">
                <a:solidFill>
                  <a:schemeClr val="tx1"/>
                </a:solidFill>
                <a:latin typeface="Arial" pitchFamily="-110" charset="0"/>
                <a:ea typeface="+mn-ea"/>
                <a:cs typeface="+mn-cs"/>
              </a:rPr>
              <a:t>could be to code of the attacker’s choosing, resulting in the ability to execute arbitrary</a:t>
            </a:r>
          </a:p>
          <a:p>
            <a:r>
              <a:rPr lang="en-US" sz="1200" kern="1200" baseline="0" dirty="0" smtClean="0">
                <a:solidFill>
                  <a:schemeClr val="tx1"/>
                </a:solidFill>
                <a:latin typeface="Arial" pitchFamily="-110" charset="0"/>
                <a:ea typeface="+mn-ea"/>
                <a:cs typeface="+mn-cs"/>
              </a:rPr>
              <a:t>code with the privileges of the attacked process.</a:t>
            </a:r>
            <a:endParaRPr lang="en-US" dirty="0"/>
          </a:p>
        </p:txBody>
      </p:sp>
    </p:spTree>
    <p:extLst>
      <p:ext uri="{BB962C8B-B14F-4D97-AF65-F5344CB8AC3E}">
        <p14:creationId xmlns:p14="http://schemas.microsoft.com/office/powerpoint/2010/main" val="15702529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A848DE-2947-634B-AF46-5D76327CB10E}" type="slidenum">
              <a:rPr lang="en-AU"/>
              <a:pPr/>
              <a:t>100</a:t>
            </a:fld>
            <a:endParaRPr lang="en-AU"/>
          </a:p>
        </p:txBody>
      </p:sp>
      <p:sp>
        <p:nvSpPr>
          <p:cNvPr id="222210" name="Rectangle 2"/>
          <p:cNvSpPr>
            <a:spLocks noGrp="1" noRot="1" noChangeAspect="1" noChangeArrowheads="1" noTextEdit="1"/>
          </p:cNvSpPr>
          <p:nvPr>
            <p:ph type="sldImg"/>
          </p:nvPr>
        </p:nvSpPr>
        <p:spPr>
          <a:ln/>
        </p:spPr>
      </p:sp>
      <p:sp>
        <p:nvSpPr>
          <p:cNvPr id="222211" name="Rectangle 3"/>
          <p:cNvSpPr>
            <a:spLocks noGrp="1" noChangeArrowheads="1"/>
          </p:cNvSpPr>
          <p:nvPr>
            <p:ph type="body" idx="1"/>
          </p:nvPr>
        </p:nvSpPr>
        <p:spPr/>
        <p:txBody>
          <a:bodyPr/>
          <a:lstStyle/>
          <a:p>
            <a:r>
              <a:rPr lang="en-US" sz="1200" b="0" kern="1200" baseline="0" dirty="0" smtClean="0">
                <a:solidFill>
                  <a:schemeClr val="tx1"/>
                </a:solidFill>
                <a:latin typeface="Arial" pitchFamily="-110" charset="0"/>
                <a:ea typeface="+mn-ea"/>
                <a:cs typeface="+mn-cs"/>
              </a:rPr>
              <a:t>A stack buffer overflow occurs when the targeted buffer is located on the stack, usually</a:t>
            </a:r>
          </a:p>
          <a:p>
            <a:r>
              <a:rPr lang="en-US" sz="1200" b="0" kern="1200" baseline="0" dirty="0" smtClean="0">
                <a:solidFill>
                  <a:schemeClr val="tx1"/>
                </a:solidFill>
                <a:latin typeface="Arial" pitchFamily="-110" charset="0"/>
                <a:ea typeface="+mn-ea"/>
                <a:cs typeface="+mn-cs"/>
              </a:rPr>
              <a:t>as a local variable in a function’s stack frame. This form of attack is also referred to</a:t>
            </a:r>
          </a:p>
          <a:p>
            <a:r>
              <a:rPr lang="en-US" sz="1200" b="0" kern="1200" baseline="0" dirty="0" smtClean="0">
                <a:solidFill>
                  <a:schemeClr val="tx1"/>
                </a:solidFill>
                <a:latin typeface="Arial" pitchFamily="-110" charset="0"/>
                <a:ea typeface="+mn-ea"/>
                <a:cs typeface="+mn-cs"/>
              </a:rPr>
              <a:t>as stack smashing . Stack buffer overflow attacks have been exploited since first being</a:t>
            </a:r>
          </a:p>
          <a:p>
            <a:r>
              <a:rPr lang="en-US" sz="1200" b="0" kern="1200" baseline="0" dirty="0" smtClean="0">
                <a:solidFill>
                  <a:schemeClr val="tx1"/>
                </a:solidFill>
                <a:latin typeface="Arial" pitchFamily="-110" charset="0"/>
                <a:ea typeface="+mn-ea"/>
                <a:cs typeface="+mn-cs"/>
              </a:rPr>
              <a:t>seen in the wild in the Morris Internet Worm in 1988. The exploits it used included</a:t>
            </a:r>
          </a:p>
          <a:p>
            <a:r>
              <a:rPr lang="en-US" sz="1200" b="0" kern="1200" baseline="0" dirty="0" smtClean="0">
                <a:solidFill>
                  <a:schemeClr val="tx1"/>
                </a:solidFill>
                <a:latin typeface="Arial" pitchFamily="-110" charset="0"/>
                <a:ea typeface="+mn-ea"/>
                <a:cs typeface="+mn-cs"/>
              </a:rPr>
              <a:t>an unchecked buffer overflow resulting from the use of the C gets() function in the</a:t>
            </a:r>
          </a:p>
          <a:p>
            <a:r>
              <a:rPr lang="en-US" sz="1200" b="0" kern="1200" baseline="0" dirty="0" err="1" smtClean="0">
                <a:solidFill>
                  <a:schemeClr val="tx1"/>
                </a:solidFill>
                <a:latin typeface="Arial" pitchFamily="-110" charset="0"/>
                <a:ea typeface="+mn-ea"/>
                <a:cs typeface="+mn-cs"/>
              </a:rPr>
              <a:t>fingerd</a:t>
            </a:r>
            <a:r>
              <a:rPr lang="en-US" sz="1200" b="0" kern="1200" baseline="0" dirty="0" smtClean="0">
                <a:solidFill>
                  <a:schemeClr val="tx1"/>
                </a:solidFill>
                <a:latin typeface="Arial" pitchFamily="-110" charset="0"/>
                <a:ea typeface="+mn-ea"/>
                <a:cs typeface="+mn-cs"/>
              </a:rPr>
              <a:t> daemon. The publication by Aleph One (Elias Levy) of details of the attack</a:t>
            </a:r>
          </a:p>
          <a:p>
            <a:r>
              <a:rPr lang="en-US" sz="1200" b="0" kern="1200" baseline="0" dirty="0" smtClean="0">
                <a:solidFill>
                  <a:schemeClr val="tx1"/>
                </a:solidFill>
                <a:latin typeface="Arial" pitchFamily="-110" charset="0"/>
                <a:ea typeface="+mn-ea"/>
                <a:cs typeface="+mn-cs"/>
              </a:rPr>
              <a:t>and how to exploit it [LEVY96] hastened further use of this technique. As indicated</a:t>
            </a:r>
          </a:p>
          <a:p>
            <a:r>
              <a:rPr lang="en-US" sz="1200" b="0" kern="1200" baseline="0" dirty="0" smtClean="0">
                <a:solidFill>
                  <a:schemeClr val="tx1"/>
                </a:solidFill>
                <a:latin typeface="Arial" pitchFamily="-110" charset="0"/>
                <a:ea typeface="+mn-ea"/>
                <a:cs typeface="+mn-cs"/>
              </a:rPr>
              <a:t>in the chapter introduction, stack buffer overflows are still being widely exploited, as</a:t>
            </a:r>
          </a:p>
          <a:p>
            <a:r>
              <a:rPr lang="en-US" sz="1200" b="0" kern="1200" baseline="0" dirty="0" smtClean="0">
                <a:solidFill>
                  <a:schemeClr val="tx1"/>
                </a:solidFill>
                <a:latin typeface="Arial" pitchFamily="-110" charset="0"/>
                <a:ea typeface="+mn-ea"/>
                <a:cs typeface="+mn-cs"/>
              </a:rPr>
              <a:t>new vulnerabilities continue to be discovered in widely deployed software.</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To better understand how buffer overflows work, we</a:t>
            </a:r>
          </a:p>
          <a:p>
            <a:r>
              <a:rPr lang="en-US" sz="1200" b="0" kern="1200" baseline="0" dirty="0" smtClean="0">
                <a:solidFill>
                  <a:schemeClr val="tx1"/>
                </a:solidFill>
                <a:latin typeface="Arial" pitchFamily="-110" charset="0"/>
                <a:ea typeface="+mn-ea"/>
                <a:cs typeface="+mn-cs"/>
              </a:rPr>
              <a:t>first take a brief digression into the mechanisms used by program functions to manage</a:t>
            </a:r>
          </a:p>
          <a:p>
            <a:r>
              <a:rPr lang="en-US" sz="1200" b="0" kern="1200" baseline="0" dirty="0" smtClean="0">
                <a:solidFill>
                  <a:schemeClr val="tx1"/>
                </a:solidFill>
                <a:latin typeface="Arial" pitchFamily="-110" charset="0"/>
                <a:ea typeface="+mn-ea"/>
                <a:cs typeface="+mn-cs"/>
              </a:rPr>
              <a:t>their local state on each call. When one function calls another, at the very least it needs</a:t>
            </a:r>
          </a:p>
          <a:p>
            <a:r>
              <a:rPr lang="en-US" sz="1200" b="0" kern="1200" baseline="0" dirty="0" smtClean="0">
                <a:solidFill>
                  <a:schemeClr val="tx1"/>
                </a:solidFill>
                <a:latin typeface="Arial" pitchFamily="-110" charset="0"/>
                <a:ea typeface="+mn-ea"/>
                <a:cs typeface="+mn-cs"/>
              </a:rPr>
              <a:t>somewhere to save the return address so the called function can return control when it</a:t>
            </a:r>
          </a:p>
          <a:p>
            <a:r>
              <a:rPr lang="en-US" sz="1200" b="0" kern="1200" baseline="0" dirty="0" smtClean="0">
                <a:solidFill>
                  <a:schemeClr val="tx1"/>
                </a:solidFill>
                <a:latin typeface="Arial" pitchFamily="-110" charset="0"/>
                <a:ea typeface="+mn-ea"/>
                <a:cs typeface="+mn-cs"/>
              </a:rPr>
              <a:t>finishes. Aside from that, it also needs locations to save the parameters to be passed in</a:t>
            </a:r>
          </a:p>
          <a:p>
            <a:r>
              <a:rPr lang="en-US" sz="1200" b="0" kern="1200" baseline="0" dirty="0" smtClean="0">
                <a:solidFill>
                  <a:schemeClr val="tx1"/>
                </a:solidFill>
                <a:latin typeface="Arial" pitchFamily="-110" charset="0"/>
                <a:ea typeface="+mn-ea"/>
                <a:cs typeface="+mn-cs"/>
              </a:rPr>
              <a:t>to the called function and also possibly to save register values that it wishes to continue</a:t>
            </a:r>
          </a:p>
          <a:p>
            <a:r>
              <a:rPr lang="en-US" sz="1200" b="0" kern="1200" baseline="0" dirty="0" smtClean="0">
                <a:solidFill>
                  <a:schemeClr val="tx1"/>
                </a:solidFill>
                <a:latin typeface="Arial" pitchFamily="-110" charset="0"/>
                <a:ea typeface="+mn-ea"/>
                <a:cs typeface="+mn-cs"/>
              </a:rPr>
              <a:t>using when the called function returns. All of these data are usually saved on the stack</a:t>
            </a:r>
          </a:p>
          <a:p>
            <a:r>
              <a:rPr lang="en-US" sz="1200" b="0" kern="1200" baseline="0" dirty="0" smtClean="0">
                <a:solidFill>
                  <a:schemeClr val="tx1"/>
                </a:solidFill>
                <a:latin typeface="Arial" pitchFamily="-110" charset="0"/>
                <a:ea typeface="+mn-ea"/>
                <a:cs typeface="+mn-cs"/>
              </a:rPr>
              <a:t>in a structure known as a stack frame . The called function also needs locations to save</a:t>
            </a:r>
          </a:p>
          <a:p>
            <a:r>
              <a:rPr lang="en-US" sz="1200" b="0" kern="1200" baseline="0" dirty="0" smtClean="0">
                <a:solidFill>
                  <a:schemeClr val="tx1"/>
                </a:solidFill>
                <a:latin typeface="Arial" pitchFamily="-110" charset="0"/>
                <a:ea typeface="+mn-ea"/>
                <a:cs typeface="+mn-cs"/>
              </a:rPr>
              <a:t>its local variables, somewhere different for every call so that it is possible for a function</a:t>
            </a:r>
          </a:p>
          <a:p>
            <a:r>
              <a:rPr lang="en-US" sz="1200" b="0" kern="1200" baseline="0" dirty="0" smtClean="0">
                <a:solidFill>
                  <a:schemeClr val="tx1"/>
                </a:solidFill>
                <a:latin typeface="Arial" pitchFamily="-110" charset="0"/>
                <a:ea typeface="+mn-ea"/>
                <a:cs typeface="+mn-cs"/>
              </a:rPr>
              <a:t>to call itself either directly or indirectly. This is known as a recursive function call.  In</a:t>
            </a:r>
          </a:p>
          <a:p>
            <a:r>
              <a:rPr lang="en-US" sz="1200" b="0" kern="1200" baseline="0" dirty="0" smtClean="0">
                <a:solidFill>
                  <a:schemeClr val="tx1"/>
                </a:solidFill>
                <a:latin typeface="Arial" pitchFamily="-110" charset="0"/>
                <a:ea typeface="+mn-ea"/>
                <a:cs typeface="+mn-cs"/>
              </a:rPr>
              <a:t>most modern languages, including C, local variables are also stored in the function’s</a:t>
            </a:r>
          </a:p>
          <a:p>
            <a:r>
              <a:rPr lang="en-US" sz="1200" b="0" kern="1200" baseline="0" dirty="0" smtClean="0">
                <a:solidFill>
                  <a:schemeClr val="tx1"/>
                </a:solidFill>
                <a:latin typeface="Arial" pitchFamily="-110" charset="0"/>
                <a:ea typeface="+mn-ea"/>
                <a:cs typeface="+mn-cs"/>
              </a:rPr>
              <a:t>stack frame. One further piece of information then needed is some means of chaining</a:t>
            </a:r>
          </a:p>
          <a:p>
            <a:r>
              <a:rPr lang="en-US" sz="1200" b="0" kern="1200" baseline="0" dirty="0" smtClean="0">
                <a:solidFill>
                  <a:schemeClr val="tx1"/>
                </a:solidFill>
                <a:latin typeface="Arial" pitchFamily="-110" charset="0"/>
                <a:ea typeface="+mn-ea"/>
                <a:cs typeface="+mn-cs"/>
              </a:rPr>
              <a:t>these frames together, so that as a function is exiting it can restore the stack frame</a:t>
            </a:r>
          </a:p>
          <a:p>
            <a:r>
              <a:rPr lang="en-US" sz="1200" b="0" kern="1200" baseline="0" dirty="0" smtClean="0">
                <a:solidFill>
                  <a:schemeClr val="tx1"/>
                </a:solidFill>
                <a:latin typeface="Arial" pitchFamily="-110" charset="0"/>
                <a:ea typeface="+mn-ea"/>
                <a:cs typeface="+mn-cs"/>
              </a:rPr>
              <a:t>for the calling function before transferring control to the return address.</a:t>
            </a:r>
            <a:endParaRPr lang="en-US" b="0" dirty="0">
              <a:latin typeface="Times" pitchFamily="-110" charset="0"/>
            </a:endParaRPr>
          </a:p>
        </p:txBody>
      </p:sp>
    </p:spTree>
    <p:extLst>
      <p:ext uri="{BB962C8B-B14F-4D97-AF65-F5344CB8AC3E}">
        <p14:creationId xmlns:p14="http://schemas.microsoft.com/office/powerpoint/2010/main" val="359240129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0" i="0" u="none" strike="noStrike" kern="1200" baseline="0" dirty="0" smtClean="0">
                <a:solidFill>
                  <a:schemeClr val="tx1"/>
                </a:solidFill>
                <a:latin typeface="Arial" pitchFamily="-110" charset="0"/>
                <a:ea typeface="+mn-ea"/>
                <a:cs typeface="+mn-cs"/>
              </a:rPr>
              <a:t> In Chapter 10 we describe the problem of buffer overflows, which continue to be</a:t>
            </a:r>
          </a:p>
          <a:p>
            <a:r>
              <a:rPr lang="en-US" sz="1200" b="0" i="0" u="none" strike="noStrike" kern="1200" baseline="0" dirty="0" smtClean="0">
                <a:solidFill>
                  <a:schemeClr val="tx1"/>
                </a:solidFill>
                <a:latin typeface="Arial" pitchFamily="-110" charset="0"/>
                <a:ea typeface="+mn-ea"/>
                <a:cs typeface="+mn-cs"/>
              </a:rPr>
              <a:t>one of the most common and widely exploited software vulnerabilities. Although</a:t>
            </a:r>
          </a:p>
          <a:p>
            <a:r>
              <a:rPr lang="en-US" sz="1200" b="0" i="0" u="none" strike="noStrike" kern="1200" baseline="0" dirty="0" smtClean="0">
                <a:solidFill>
                  <a:schemeClr val="tx1"/>
                </a:solidFill>
                <a:latin typeface="Arial" pitchFamily="-110" charset="0"/>
                <a:ea typeface="+mn-ea"/>
                <a:cs typeface="+mn-cs"/>
              </a:rPr>
              <a:t>we discuss a number of countermeasures, the best defense against this threat is not</a:t>
            </a:r>
          </a:p>
          <a:p>
            <a:r>
              <a:rPr lang="en-US" sz="1200" b="0" i="0" u="none" strike="noStrike" kern="1200" baseline="0" dirty="0" smtClean="0">
                <a:solidFill>
                  <a:schemeClr val="tx1"/>
                </a:solidFill>
                <a:latin typeface="Arial" pitchFamily="-110" charset="0"/>
                <a:ea typeface="+mn-ea"/>
                <a:cs typeface="+mn-cs"/>
              </a:rPr>
              <a:t>to allow it to occur at all. That is, programs need to be written securely to prevent</a:t>
            </a:r>
          </a:p>
          <a:p>
            <a:r>
              <a:rPr lang="en-US" sz="1200" b="0" i="0" u="none" strike="noStrike" kern="1200" baseline="0" dirty="0" smtClean="0">
                <a:solidFill>
                  <a:schemeClr val="tx1"/>
                </a:solidFill>
                <a:latin typeface="Arial" pitchFamily="-110" charset="0"/>
                <a:ea typeface="+mn-ea"/>
                <a:cs typeface="+mn-cs"/>
              </a:rPr>
              <a:t>such vulnerabilities occurring.</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More generally, buffer overflows are just one of a range of deficiencies found</a:t>
            </a:r>
          </a:p>
          <a:p>
            <a:r>
              <a:rPr lang="en-US" sz="1200" b="0" i="0" u="none" strike="noStrike" kern="1200" baseline="0" dirty="0" smtClean="0">
                <a:solidFill>
                  <a:schemeClr val="tx1"/>
                </a:solidFill>
                <a:latin typeface="Arial" pitchFamily="-110" charset="0"/>
                <a:ea typeface="+mn-ea"/>
                <a:cs typeface="+mn-cs"/>
              </a:rPr>
              <a:t>in poorly written programs. There are many vulnerabilities related to program deficiencies</a:t>
            </a:r>
          </a:p>
          <a:p>
            <a:r>
              <a:rPr lang="en-US" sz="1200" b="0" i="0" u="none" strike="noStrike" kern="1200" baseline="0" dirty="0" smtClean="0">
                <a:solidFill>
                  <a:schemeClr val="tx1"/>
                </a:solidFill>
                <a:latin typeface="Arial" pitchFamily="-110" charset="0"/>
                <a:ea typeface="+mn-ea"/>
                <a:cs typeface="+mn-cs"/>
              </a:rPr>
              <a:t>that result in the subversion of security mechanisms and allow unauthorized</a:t>
            </a:r>
          </a:p>
          <a:p>
            <a:r>
              <a:rPr lang="en-US" sz="1200" b="0" i="0" u="none" strike="noStrike" kern="1200" baseline="0" dirty="0" smtClean="0">
                <a:solidFill>
                  <a:schemeClr val="tx1"/>
                </a:solidFill>
                <a:latin typeface="Arial" pitchFamily="-110" charset="0"/>
                <a:ea typeface="+mn-ea"/>
                <a:cs typeface="+mn-cs"/>
              </a:rPr>
              <a:t>access and use of computer data and resources.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This chapter explores the general topic of software security . We introduce a</a:t>
            </a:r>
          </a:p>
          <a:p>
            <a:r>
              <a:rPr lang="en-US" sz="1200" b="0" i="0" u="none" strike="noStrike" kern="1200" baseline="0" dirty="0" smtClean="0">
                <a:solidFill>
                  <a:schemeClr val="tx1"/>
                </a:solidFill>
                <a:latin typeface="Arial" pitchFamily="-110" charset="0"/>
                <a:ea typeface="+mn-ea"/>
                <a:cs typeface="+mn-cs"/>
              </a:rPr>
              <a:t>simple model of a computer program that helps identify where security concerns</a:t>
            </a:r>
          </a:p>
          <a:p>
            <a:r>
              <a:rPr lang="en-US" sz="1200" b="0" i="0" u="none" strike="noStrike" kern="1200" baseline="0" dirty="0" smtClean="0">
                <a:solidFill>
                  <a:schemeClr val="tx1"/>
                </a:solidFill>
                <a:latin typeface="Arial" pitchFamily="-110" charset="0"/>
                <a:ea typeface="+mn-ea"/>
                <a:cs typeface="+mn-cs"/>
              </a:rPr>
              <a:t>may occur. We then explore the key issue of how to correctly handle program input</a:t>
            </a:r>
          </a:p>
          <a:p>
            <a:r>
              <a:rPr lang="en-US" sz="1200" b="0" i="0" u="none" strike="noStrike" kern="1200" baseline="0" dirty="0" smtClean="0">
                <a:solidFill>
                  <a:schemeClr val="tx1"/>
                </a:solidFill>
                <a:latin typeface="Arial" pitchFamily="-110" charset="0"/>
                <a:ea typeface="+mn-ea"/>
                <a:cs typeface="+mn-cs"/>
              </a:rPr>
              <a:t>to prevent many types of vulnerabilities and more generally, how to write safe</a:t>
            </a:r>
          </a:p>
          <a:p>
            <a:r>
              <a:rPr lang="en-US" sz="1200" b="0" i="0" u="none" strike="noStrike" kern="1200" baseline="0" dirty="0" smtClean="0">
                <a:solidFill>
                  <a:schemeClr val="tx1"/>
                </a:solidFill>
                <a:latin typeface="Arial" pitchFamily="-110" charset="0"/>
                <a:ea typeface="+mn-ea"/>
                <a:cs typeface="+mn-cs"/>
              </a:rPr>
              <a:t>program code and manage the interactions with other programs and the operating</a:t>
            </a:r>
          </a:p>
          <a:p>
            <a:r>
              <a:rPr lang="en-US" sz="1200" b="0" i="0" u="none" strike="noStrike" kern="1200" baseline="0" dirty="0" smtClean="0">
                <a:solidFill>
                  <a:schemeClr val="tx1"/>
                </a:solidFill>
                <a:latin typeface="Arial" pitchFamily="-110" charset="0"/>
                <a:ea typeface="+mn-ea"/>
                <a:cs typeface="+mn-cs"/>
              </a:rPr>
              <a:t>system.</a:t>
            </a:r>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solidFill>
                  <a:srgbClr val="000000"/>
                </a:solidFill>
              </a:rPr>
              <a:pPr/>
              <a:t>104</a:t>
            </a:fld>
            <a:endParaRPr lang="en-AU" dirty="0">
              <a:solidFill>
                <a:srgbClr val="000000"/>
              </a:solidFill>
            </a:endParaRPr>
          </a:p>
        </p:txBody>
      </p:sp>
    </p:spTree>
    <p:extLst>
      <p:ext uri="{BB962C8B-B14F-4D97-AF65-F5344CB8AC3E}">
        <p14:creationId xmlns:p14="http://schemas.microsoft.com/office/powerpoint/2010/main" val="3921274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Slide Number Placeholder 7"/>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Footer Placeholder 8"/>
          <p:cNvSpPr>
            <a:spLocks noGrp="1"/>
          </p:cNvSpPr>
          <p:nvPr>
            <p:ph type="ftr" sz="quarter" idx="12"/>
          </p:nvPr>
        </p:nvSpPr>
        <p:spPr/>
        <p:txBody>
          <a:bodyPr/>
          <a:lstStyle/>
          <a:p>
            <a:endParaRPr lang="en-US" dirty="0">
              <a:solidFill>
                <a:prstClr val="white">
                  <a:lumMod val="65000"/>
                  <a:lumOff val="35000"/>
                </a:prstClr>
              </a:solidFill>
            </a:endParaRP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85CF7B68-3A81-2E4B-BA12-F5A493E24C50}"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F842B32E-5D81-2D4F-8CC9-49749ECC729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900113" y="3442447"/>
            <a:ext cx="7345362" cy="1532965"/>
          </a:xfrm>
        </p:spPr>
        <p:txBody>
          <a:bodyPr anchor="b" anchorCtr="0">
            <a:norm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900113" y="5029200"/>
            <a:ext cx="7345362" cy="990600"/>
          </a:xfrm>
        </p:spPr>
        <p:txBody>
          <a:bodyPr>
            <a:normAutofit/>
          </a:bodyPr>
          <a:lstStyle>
            <a:lvl1pPr marL="0" indent="0" algn="ctr">
              <a:spcBef>
                <a:spcPts val="300"/>
              </a:spcBef>
              <a:buNone/>
              <a:defRPr sz="20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569259" y="6122894"/>
            <a:ext cx="2133600" cy="259317"/>
          </a:xfrm>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a:xfrm>
            <a:off x="5638800" y="6124401"/>
            <a:ext cx="2895600" cy="257810"/>
          </a:xfrm>
        </p:spPr>
        <p:txBody>
          <a:bodyPr/>
          <a:lstStyle/>
          <a:p>
            <a:endParaRPr lang="en-US" dirty="0">
              <a:solidFill>
                <a:prstClr val="white">
                  <a:lumMod val="65000"/>
                  <a:lumOff val="35000"/>
                </a:prstClr>
              </a:solidFill>
            </a:endParaRPr>
          </a:p>
        </p:txBody>
      </p:sp>
      <p:sp>
        <p:nvSpPr>
          <p:cNvPr id="14" name="Picture Placeholder 13"/>
          <p:cNvSpPr>
            <a:spLocks noGrp="1"/>
          </p:cNvSpPr>
          <p:nvPr>
            <p:ph type="pic" sz="quarter" idx="12"/>
          </p:nvPr>
        </p:nvSpPr>
        <p:spPr>
          <a:xfrm>
            <a:off x="636493" y="533400"/>
            <a:ext cx="7836408" cy="2828925"/>
          </a:xfrm>
        </p:spPr>
        <p:txBody>
          <a:bodyPr>
            <a:normAutofit/>
          </a:bodyPr>
          <a:lstStyle>
            <a:lvl1pPr>
              <a:buNone/>
              <a:defRPr sz="2000"/>
            </a:lvl1pPr>
          </a:lstStyle>
          <a:p>
            <a:r>
              <a:rPr lang="en-US" smtClean="0"/>
              <a:t>Drag picture to placeholder or click icon to add</a:t>
            </a:r>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0A00927A-0526-144F-9580-37ABB5A1E7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Footer Placeholder 7"/>
          <p:cNvSpPr>
            <a:spLocks noGrp="1"/>
          </p:cNvSpPr>
          <p:nvPr>
            <p:ph type="ftr" sz="quarter" idx="11"/>
          </p:nvPr>
        </p:nvSpPr>
        <p:spPr/>
        <p:txBody>
          <a:bodyPr/>
          <a:lstStyle/>
          <a:p>
            <a:endParaRPr lang="en-US" dirty="0">
              <a:solidFill>
                <a:prstClr val="white">
                  <a:lumMod val="65000"/>
                  <a:lumOff val="35000"/>
                </a:prstClr>
              </a:solidFill>
            </a:endParaRPr>
          </a:p>
        </p:txBody>
      </p:sp>
      <p:sp>
        <p:nvSpPr>
          <p:cNvPr id="9" name="Slide Number Placeholder 8"/>
          <p:cNvSpPr>
            <a:spLocks noGrp="1"/>
          </p:cNvSpPr>
          <p:nvPr>
            <p:ph type="sldNum" sz="quarter" idx="12"/>
          </p:nvPr>
        </p:nvSpPr>
        <p:spPr/>
        <p:txBody>
          <a:bodyPr/>
          <a:lstStyle/>
          <a:p>
            <a:fld id="{C5B529B3-313B-4E43-B940-6E980F955E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dirty="0">
              <a:solidFill>
                <a:prstClr val="white">
                  <a:lumMod val="65000"/>
                  <a:lumOff val="35000"/>
                </a:prstClr>
              </a:solidFill>
            </a:endParaRPr>
          </a:p>
        </p:txBody>
      </p:sp>
      <p:sp>
        <p:nvSpPr>
          <p:cNvPr id="4" name="Footer Placeholder 3"/>
          <p:cNvSpPr>
            <a:spLocks noGrp="1"/>
          </p:cNvSpPr>
          <p:nvPr>
            <p:ph type="ftr" sz="quarter" idx="11"/>
          </p:nvPr>
        </p:nvSpPr>
        <p:spPr/>
        <p:txBody>
          <a:bodyPr/>
          <a:lstStyle/>
          <a:p>
            <a:endParaRPr lang="en-US" dirty="0">
              <a:solidFill>
                <a:prstClr val="white">
                  <a:lumMod val="65000"/>
                  <a:lumOff val="35000"/>
                </a:prstClr>
              </a:solidFill>
            </a:endParaRPr>
          </a:p>
        </p:txBody>
      </p:sp>
      <p:sp>
        <p:nvSpPr>
          <p:cNvPr id="5" name="Slide Number Placeholder 4"/>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white">
                  <a:lumMod val="65000"/>
                  <a:lumOff val="3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65000"/>
                  <a:lumOff val="35000"/>
                </a:prstClr>
              </a:solidFill>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7CD43092-C6C6-4F4E-AC3B-C3372C3BCD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A855AEC4-77F9-F44E-AF10-D517C4B655C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ransition/>
  <p:hf hdr="0" ftr="0" dt="0"/>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02.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108.xml"/><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notesSlide" Target="../notesSlides/notesSlide109.xml"/><Relationship Id="rId1" Type="http://schemas.openxmlformats.org/officeDocument/2006/relationships/slideLayout" Target="../slideLayouts/slideLayout6.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1.emf"/></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130.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39.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0.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1.wmf"/><Relationship Id="rId4" Type="http://schemas.openxmlformats.org/officeDocument/2006/relationships/image" Target="../media/image20.jpeg"/></Relationships>
</file>

<file path=ppt/slides/_rels/slide2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4.wm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25.png"/><Relationship Id="rId4" Type="http://schemas.openxmlformats.org/officeDocument/2006/relationships/package" Target="../embeddings/Microsoft_Word___1.docx"/></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55.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54.xml"/><Relationship Id="rId1" Type="http://schemas.openxmlformats.org/officeDocument/2006/relationships/slideLayout" Target="../slideLayouts/slideLayout4.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5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61.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6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73.xml"/><Relationship Id="rId1" Type="http://schemas.openxmlformats.org/officeDocument/2006/relationships/slideLayout" Target="../slideLayouts/slideLayout4.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8" Type="http://schemas.openxmlformats.org/officeDocument/2006/relationships/image" Target="../media/image44.wmf"/><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75.xml"/><Relationship Id="rId1" Type="http://schemas.openxmlformats.org/officeDocument/2006/relationships/slideLayout" Target="../slideLayouts/slideLayout8.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77.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8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89.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93.xml"/><Relationship Id="rId1" Type="http://schemas.openxmlformats.org/officeDocument/2006/relationships/slideLayout" Target="../slideLayouts/slideLayout4.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97.xml"/><Relationship Id="rId1" Type="http://schemas.openxmlformats.org/officeDocument/2006/relationships/slideLayout" Target="../slideLayouts/slideLayout4.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99.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smtClean="0"/>
              <a:t>Chapter 1</a:t>
            </a:r>
            <a:endParaRPr lang="en-US" dirty="0"/>
          </a:p>
        </p:txBody>
      </p:sp>
      <p:sp>
        <p:nvSpPr>
          <p:cNvPr id="13" name="Subtitle 12"/>
          <p:cNvSpPr>
            <a:spLocks noGrp="1"/>
          </p:cNvSpPr>
          <p:nvPr>
            <p:ph type="subTitle" idx="1"/>
          </p:nvPr>
        </p:nvSpPr>
        <p:spPr/>
        <p:txBody>
          <a:bodyPr>
            <a:normAutofit/>
          </a:bodyPr>
          <a:lstStyle/>
          <a:p>
            <a:pPr algn="ctr"/>
            <a:r>
              <a:rPr lang="en-US" sz="3200" dirty="0" smtClean="0"/>
              <a:t>Overview</a:t>
            </a:r>
          </a:p>
          <a:p>
            <a:endParaRPr lang="en-US" dirty="0"/>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p>
        </p:txBody>
      </p:sp>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r="-1190"/>
          <a:stretch/>
        </p:blipFill>
        <p:spPr>
          <a:xfrm>
            <a:off x="3275856" y="908720"/>
            <a:ext cx="2592288" cy="2221260"/>
          </a:xfrm>
          <a:prstGeom prst="round1Rect">
            <a:avLst/>
          </a:prstGeom>
          <a:effectLst>
            <a:softEdge rad="127000"/>
          </a:effectLst>
        </p:spPr>
      </p:pic>
      <p:sp>
        <p:nvSpPr>
          <p:cNvPr id="2" name="灯片编号占位符 1"/>
          <p:cNvSpPr>
            <a:spLocks noGrp="1"/>
          </p:cNvSpPr>
          <p:nvPr>
            <p:ph type="sldNum" sz="quarter" idx="11"/>
          </p:nvPr>
        </p:nvSpPr>
        <p:spPr/>
        <p:txBody>
          <a:bodyPr/>
          <a:lstStyle/>
          <a:p>
            <a:fld id="{006B9344-A600-C44C-BFF3-F262E2EAB853}" type="slidenum">
              <a:rPr lang="en-US" smtClean="0"/>
              <a:pPr/>
              <a:t>1</a:t>
            </a:fld>
            <a:endParaRPr lang="en-US" dirty="0"/>
          </a:p>
        </p:txBody>
      </p:sp>
    </p:spTree>
    <p:extLst>
      <p:ext uri="{BB962C8B-B14F-4D97-AF65-F5344CB8AC3E}">
        <p14:creationId xmlns:p14="http://schemas.microsoft.com/office/powerpoint/2010/main" val="1596395581"/>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187624" y="404664"/>
            <a:ext cx="8229600" cy="1143000"/>
          </a:xfrm>
        </p:spPr>
        <p:txBody>
          <a:bodyPr/>
          <a:lstStyle/>
          <a:p>
            <a:pPr eaLnBrk="1" hangingPunct="1">
              <a:defRPr/>
            </a:pPr>
            <a:r>
              <a:rPr lang="en-US" sz="4800" dirty="0">
                <a:solidFill>
                  <a:schemeClr val="accent6">
                    <a:lumMod val="40000"/>
                    <a:lumOff val="60000"/>
                  </a:schemeClr>
                </a:solidFill>
              </a:rPr>
              <a:t>Block &amp; Stream Ciphers</a:t>
            </a:r>
          </a:p>
        </p:txBody>
      </p:sp>
      <p:graphicFrame>
        <p:nvGraphicFramePr>
          <p:cNvPr id="12" name="Diagram 11"/>
          <p:cNvGraphicFramePr/>
          <p:nvPr>
            <p:extLst/>
          </p:nvPr>
        </p:nvGraphicFramePr>
        <p:xfrm>
          <a:off x="990600" y="1981200"/>
          <a:ext cx="7162800" cy="441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1988" name="Picture 12"/>
          <p:cNvPicPr>
            <a:picLocks noChangeAspect="1"/>
          </p:cNvPicPr>
          <p:nvPr/>
        </p:nvPicPr>
        <p:blipFill>
          <a:blip r:embed="rId8"/>
          <a:srcRect/>
          <a:stretch>
            <a:fillRect/>
          </a:stretch>
        </p:blipFill>
        <p:spPr bwMode="auto">
          <a:xfrm>
            <a:off x="0" y="0"/>
            <a:ext cx="1447800" cy="1998663"/>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fld id="{C5B529B3-313B-4E43-B940-6E980F955EE2}" type="slidenum">
              <a:rPr lang="en-US" smtClean="0">
                <a:solidFill>
                  <a:prstClr val="white">
                    <a:lumMod val="65000"/>
                    <a:lumOff val="35000"/>
                  </a:prstClr>
                </a:solidFill>
              </a:rPr>
              <a:pPr/>
              <a:t>10</a:t>
            </a:fld>
            <a:endParaRPr lang="en-US" dirty="0">
              <a:solidFill>
                <a:prstClr val="white">
                  <a:lumMod val="65000"/>
                  <a:lumOff val="35000"/>
                </a:prstClr>
              </a:solidFill>
            </a:endParaRPr>
          </a:p>
        </p:txBody>
      </p:sp>
    </p:spTree>
    <p:extLst>
      <p:ext uri="{BB962C8B-B14F-4D97-AF65-F5344CB8AC3E}">
        <p14:creationId xmlns:p14="http://schemas.microsoft.com/office/powerpoint/2010/main" val="2561727546"/>
      </p:ext>
    </p:ext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a:xfrm>
            <a:off x="467544" y="-99392"/>
            <a:ext cx="8229600" cy="1600200"/>
          </a:xfrm>
        </p:spPr>
        <p:txBody>
          <a:bodyPr/>
          <a:lstStyle/>
          <a:p>
            <a:r>
              <a:rPr lang="en-US" dirty="0">
                <a:solidFill>
                  <a:srgbClr val="FFB91D"/>
                </a:solidFill>
              </a:rPr>
              <a:t>Stack Buffer </a:t>
            </a:r>
            <a:r>
              <a:rPr lang="en-US" dirty="0" smtClean="0">
                <a:solidFill>
                  <a:srgbClr val="FFB91D"/>
                </a:solidFill>
              </a:rPr>
              <a:t>Overflows</a:t>
            </a:r>
            <a:endParaRPr lang="en-US" dirty="0">
              <a:solidFill>
                <a:srgbClr val="FFB91D"/>
              </a:solidFill>
            </a:endParaRPr>
          </a:p>
        </p:txBody>
      </p:sp>
      <p:sp>
        <p:nvSpPr>
          <p:cNvPr id="221187" name="Rectangle 3"/>
          <p:cNvSpPr>
            <a:spLocks noGrp="1" noChangeArrowheads="1"/>
          </p:cNvSpPr>
          <p:nvPr>
            <p:ph idx="1"/>
          </p:nvPr>
        </p:nvSpPr>
        <p:spPr>
          <a:xfrm>
            <a:off x="381000" y="1905000"/>
            <a:ext cx="8229600" cy="4572000"/>
          </a:xfrm>
        </p:spPr>
        <p:txBody>
          <a:bodyPr>
            <a:noAutofit/>
          </a:bodyPr>
          <a:lstStyle/>
          <a:p>
            <a:pPr>
              <a:lnSpc>
                <a:spcPct val="90000"/>
              </a:lnSpc>
            </a:pPr>
            <a:r>
              <a:rPr lang="en-US" sz="3200" dirty="0"/>
              <a:t>O</a:t>
            </a:r>
            <a:r>
              <a:rPr lang="en-US" sz="3200" dirty="0" smtClean="0"/>
              <a:t>ccur </a:t>
            </a:r>
            <a:r>
              <a:rPr lang="en-US" sz="3200" dirty="0"/>
              <a:t>when buffer is located on </a:t>
            </a:r>
            <a:r>
              <a:rPr lang="en-US" sz="3200" dirty="0" smtClean="0"/>
              <a:t>stack</a:t>
            </a:r>
          </a:p>
          <a:p>
            <a:pPr lvl="1">
              <a:lnSpc>
                <a:spcPct val="90000"/>
              </a:lnSpc>
              <a:buSzPct val="120000"/>
              <a:buFont typeface="Arial"/>
              <a:buChar char="•"/>
            </a:pPr>
            <a:r>
              <a:rPr lang="en-US" sz="2000" dirty="0"/>
              <a:t>A</a:t>
            </a:r>
            <a:r>
              <a:rPr lang="en-US" sz="2000" dirty="0" smtClean="0"/>
              <a:t>lso referred to as </a:t>
            </a:r>
            <a:r>
              <a:rPr lang="en-US" sz="2000" i="1" dirty="0" smtClean="0"/>
              <a:t>stack smashing</a:t>
            </a:r>
          </a:p>
          <a:p>
            <a:pPr>
              <a:lnSpc>
                <a:spcPct val="90000"/>
              </a:lnSpc>
            </a:pPr>
            <a:r>
              <a:rPr lang="en-US" sz="3200" dirty="0" smtClean="0"/>
              <a:t>Stack frame</a:t>
            </a:r>
          </a:p>
          <a:p>
            <a:pPr lvl="1">
              <a:lnSpc>
                <a:spcPct val="90000"/>
              </a:lnSpc>
              <a:buSzPct val="120000"/>
              <a:buFont typeface="Arial"/>
              <a:buChar char="•"/>
            </a:pPr>
            <a:r>
              <a:rPr lang="en-US" sz="2000" dirty="0"/>
              <a:t>When one function calls another it needs somewhere to save the return address</a:t>
            </a:r>
          </a:p>
          <a:p>
            <a:pPr lvl="1">
              <a:lnSpc>
                <a:spcPct val="90000"/>
              </a:lnSpc>
              <a:buSzPct val="120000"/>
              <a:buFont typeface="Arial"/>
              <a:buChar char="•"/>
            </a:pPr>
            <a:r>
              <a:rPr lang="en-US" sz="2000" dirty="0"/>
              <a:t>Also needs locations to save the parameters to be              passed in to the called function and to possibly                       save register </a:t>
            </a:r>
            <a:r>
              <a:rPr lang="en-US" sz="2000" dirty="0" smtClean="0"/>
              <a:t>values</a:t>
            </a:r>
          </a:p>
          <a:p>
            <a:pPr lvl="1">
              <a:lnSpc>
                <a:spcPct val="90000"/>
              </a:lnSpc>
              <a:buSzPct val="120000"/>
              <a:buFont typeface="Arial"/>
              <a:buChar char="•"/>
            </a:pPr>
            <a:r>
              <a:rPr lang="en-US" altLang="zh-CN" sz="2000" dirty="0" smtClean="0"/>
              <a:t>Both are stored in the stack frame</a:t>
            </a:r>
            <a:endParaRPr lang="en-US" sz="2000" dirty="0"/>
          </a:p>
        </p:txBody>
      </p:sp>
      <p:pic>
        <p:nvPicPr>
          <p:cNvPr id="4" name="Picture 3"/>
          <p:cNvPicPr>
            <a:picLocks noChangeAspect="1"/>
          </p:cNvPicPr>
          <p:nvPr/>
        </p:nvPicPr>
        <p:blipFill>
          <a:blip r:embed="rId3"/>
          <a:stretch>
            <a:fillRect/>
          </a:stretch>
        </p:blipFill>
        <p:spPr>
          <a:xfrm>
            <a:off x="7162799" y="5445224"/>
            <a:ext cx="2012723" cy="1412776"/>
          </a:xfrm>
          <a:prstGeom prst="rect">
            <a:avLst/>
          </a:prstGeom>
        </p:spPr>
      </p:pic>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100</a:t>
            </a:fld>
            <a:endParaRPr lang="en-US" dirty="0">
              <a:solidFill>
                <a:prstClr val="white">
                  <a:lumMod val="65000"/>
                  <a:lumOff val="35000"/>
                </a:prstClr>
              </a:solidFill>
            </a:endParaRPr>
          </a:p>
        </p:txBody>
      </p:sp>
    </p:spTree>
    <p:extLst>
      <p:ext uri="{BB962C8B-B14F-4D97-AF65-F5344CB8AC3E}">
        <p14:creationId xmlns:p14="http://schemas.microsoft.com/office/powerpoint/2010/main" val="387837152"/>
      </p:ext>
    </p:extLst>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B91D"/>
                </a:solidFill>
              </a:rPr>
              <a:t>A </a:t>
            </a:r>
            <a:r>
              <a:rPr lang="en-US" dirty="0" smtClean="0">
                <a:solidFill>
                  <a:srgbClr val="FFB91D"/>
                </a:solidFill>
              </a:rPr>
              <a:t>Buggy Procedure</a:t>
            </a:r>
            <a:endParaRPr lang="en-US" dirty="0">
              <a:solidFill>
                <a:srgbClr val="FFB91D"/>
              </a:solidFill>
            </a:endParaRPr>
          </a:p>
        </p:txBody>
      </p:sp>
      <p:sp>
        <p:nvSpPr>
          <p:cNvPr id="3" name="Content Placeholder 2"/>
          <p:cNvSpPr>
            <a:spLocks noGrp="1"/>
          </p:cNvSpPr>
          <p:nvPr>
            <p:ph idx="1"/>
          </p:nvPr>
        </p:nvSpPr>
        <p:spPr>
          <a:xfrm>
            <a:off x="457200" y="1917700"/>
            <a:ext cx="8305800" cy="2202016"/>
          </a:xfrm>
        </p:spPr>
        <p:txBody>
          <a:bodyPr>
            <a:normAutofit/>
          </a:bodyPr>
          <a:lstStyle/>
          <a:p>
            <a:r>
              <a:rPr lang="en-US" dirty="0" smtClean="0"/>
              <a:t>Copies from its argument string </a:t>
            </a:r>
            <a:r>
              <a:rPr lang="en-US" dirty="0" err="1" smtClean="0">
                <a:latin typeface="Courier New" pitchFamily="49" charset="0"/>
                <a:cs typeface="Courier New" pitchFamily="49" charset="0"/>
              </a:rPr>
              <a:t>argv</a:t>
            </a:r>
            <a:r>
              <a:rPr lang="en-US" dirty="0" smtClean="0">
                <a:latin typeface="Courier New" pitchFamily="49" charset="0"/>
                <a:cs typeface="Courier New" pitchFamily="49" charset="0"/>
              </a:rPr>
              <a:t>[]</a:t>
            </a:r>
            <a:r>
              <a:rPr lang="en-US" dirty="0" smtClean="0"/>
              <a:t> to its local variable </a:t>
            </a:r>
            <a:r>
              <a:rPr lang="en-US" dirty="0" smtClean="0">
                <a:latin typeface="Courier New" pitchFamily="49" charset="0"/>
                <a:cs typeface="Courier New" pitchFamily="49" charset="0"/>
              </a:rPr>
              <a:t>buffer[5]</a:t>
            </a:r>
            <a:r>
              <a:rPr lang="en-US" dirty="0" smtClean="0"/>
              <a:t> on the stack</a:t>
            </a:r>
          </a:p>
          <a:p>
            <a:r>
              <a:rPr lang="en-US" dirty="0" smtClean="0"/>
              <a:t>What if </a:t>
            </a:r>
            <a:r>
              <a:rPr lang="en-US" dirty="0" err="1" smtClean="0">
                <a:latin typeface="Courier New" pitchFamily="49" charset="0"/>
                <a:cs typeface="Courier New" pitchFamily="49" charset="0"/>
              </a:rPr>
              <a:t>argv</a:t>
            </a:r>
            <a:r>
              <a:rPr lang="en-US" dirty="0" smtClean="0">
                <a:latin typeface="Courier New" pitchFamily="49" charset="0"/>
                <a:cs typeface="Courier New" pitchFamily="49" charset="0"/>
              </a:rPr>
              <a:t>[]</a:t>
            </a:r>
            <a:r>
              <a:rPr lang="en-US" dirty="0" smtClean="0"/>
              <a:t>contains more than 5 chars?</a:t>
            </a:r>
          </a:p>
        </p:txBody>
      </p:sp>
      <p:sp>
        <p:nvSpPr>
          <p:cNvPr id="4" name="Slide Number Placeholder 3"/>
          <p:cNvSpPr>
            <a:spLocks noGrp="1"/>
          </p:cNvSpPr>
          <p:nvPr>
            <p:ph type="sldNum" sz="quarter" idx="11"/>
          </p:nvPr>
        </p:nvSpPr>
        <p:spPr/>
        <p:txBody>
          <a:bodyPr/>
          <a:lstStyle/>
          <a:p>
            <a:pPr>
              <a:defRPr/>
            </a:pPr>
            <a:fld id="{B9C31318-8D1F-46D0-AD3E-FD5CE0C4604B}" type="slidenum">
              <a:rPr lang="en-US" altLang="zh-CN" smtClean="0"/>
              <a:pPr>
                <a:defRPr/>
              </a:pPr>
              <a:t>101</a:t>
            </a:fld>
            <a:endParaRPr lang="en-US" altLang="zh-CN"/>
          </a:p>
        </p:txBody>
      </p:sp>
      <p:sp>
        <p:nvSpPr>
          <p:cNvPr id="5" name="Rectangle 3"/>
          <p:cNvSpPr txBox="1">
            <a:spLocks noChangeArrowheads="1"/>
          </p:cNvSpPr>
          <p:nvPr/>
        </p:nvSpPr>
        <p:spPr bwMode="auto">
          <a:xfrm>
            <a:off x="2502003" y="3701917"/>
            <a:ext cx="3761145" cy="2472741"/>
          </a:xfrm>
          <a:prstGeom prst="rect">
            <a:avLst/>
          </a:prstGeom>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algn="l">
              <a:spcBef>
                <a:spcPct val="50000"/>
              </a:spcBef>
            </a:pPr>
            <a:r>
              <a:rPr lang="en-US" sz="2000" dirty="0" err="1" smtClean="0">
                <a:latin typeface="Courier New" pitchFamily="49" charset="0"/>
                <a:cs typeface="Courier New" pitchFamily="49" charset="0"/>
              </a:rPr>
              <a:t>int</a:t>
            </a:r>
            <a:r>
              <a:rPr lang="en-US" sz="2000" dirty="0" smtClean="0">
                <a:latin typeface="Courier New" pitchFamily="49" charset="0"/>
                <a:cs typeface="Courier New" pitchFamily="49" charset="0"/>
              </a:rPr>
              <a:t> A(char </a:t>
            </a:r>
            <a:r>
              <a:rPr lang="en-US" sz="2000" dirty="0" err="1" smtClean="0">
                <a:latin typeface="Courier New" pitchFamily="49" charset="0"/>
                <a:cs typeface="Courier New" pitchFamily="49" charset="0"/>
              </a:rPr>
              <a:t>argv</a:t>
            </a:r>
            <a:r>
              <a:rPr lang="en-US" sz="2000" dirty="0" smtClean="0">
                <a:latin typeface="Courier New" pitchFamily="49" charset="0"/>
                <a:cs typeface="Courier New" pitchFamily="49" charset="0"/>
              </a:rPr>
              <a:t>[])</a:t>
            </a:r>
          </a:p>
          <a:p>
            <a:pPr algn="l">
              <a:spcBef>
                <a:spcPct val="50000"/>
              </a:spcBef>
            </a:pPr>
            <a:r>
              <a:rPr lang="en-US" sz="2000" dirty="0" smtClean="0">
                <a:latin typeface="Courier New" pitchFamily="49" charset="0"/>
                <a:cs typeface="Courier New" pitchFamily="49" charset="0"/>
              </a:rPr>
              <a:t>{char buffer[5]; </a:t>
            </a:r>
          </a:p>
          <a:p>
            <a:pPr algn="l">
              <a:spcBef>
                <a:spcPct val="50000"/>
              </a:spcBef>
            </a:pPr>
            <a:r>
              <a:rPr lang="en-US" sz="2000" dirty="0" err="1" smtClean="0">
                <a:latin typeface="Courier New" pitchFamily="49" charset="0"/>
                <a:cs typeface="Courier New" pitchFamily="49" charset="0"/>
              </a:rPr>
              <a:t>strcpy</a:t>
            </a:r>
            <a:r>
              <a:rPr lang="en-US" sz="2000" dirty="0" smtClean="0">
                <a:latin typeface="Courier New" pitchFamily="49" charset="0"/>
                <a:cs typeface="Courier New" pitchFamily="49" charset="0"/>
              </a:rPr>
              <a:t>(</a:t>
            </a:r>
            <a:r>
              <a:rPr lang="en-US" sz="2000" dirty="0" err="1" smtClean="0">
                <a:latin typeface="Courier New" pitchFamily="49" charset="0"/>
                <a:cs typeface="Courier New" pitchFamily="49" charset="0"/>
              </a:rPr>
              <a:t>buffer,argv</a:t>
            </a:r>
            <a:r>
              <a:rPr lang="en-US" sz="2000" dirty="0" smtClean="0">
                <a:latin typeface="Courier New" pitchFamily="49" charset="0"/>
                <a:cs typeface="Courier New" pitchFamily="49" charset="0"/>
              </a:rPr>
              <a:t>[1]);</a:t>
            </a:r>
          </a:p>
          <a:p>
            <a:pPr algn="l">
              <a:spcBef>
                <a:spcPct val="50000"/>
              </a:spcBef>
            </a:pPr>
            <a:r>
              <a:rPr lang="en-US" sz="2000" dirty="0" smtClean="0">
                <a:latin typeface="Courier New" pitchFamily="49" charset="0"/>
                <a:cs typeface="Courier New" pitchFamily="49" charset="0"/>
              </a:rPr>
              <a:t>   return 0;</a:t>
            </a:r>
          </a:p>
          <a:p>
            <a:pPr algn="l">
              <a:spcBef>
                <a:spcPct val="50000"/>
              </a:spcBef>
            </a:pPr>
            <a:r>
              <a:rPr lang="en-US" sz="2000" dirty="0" smtClean="0">
                <a:latin typeface="Courier New" pitchFamily="49" charset="0"/>
                <a:cs typeface="Courier New" pitchFamily="49" charset="0"/>
              </a:rPr>
              <a:t>}</a:t>
            </a:r>
          </a:p>
          <a:p>
            <a:pPr marL="469900" marR="0" lvl="0" indent="-469900" algn="l" defTabSz="914400" rtl="0" eaLnBrk="1" fontAlgn="base" latinLnBrk="0" hangingPunct="1">
              <a:lnSpc>
                <a:spcPct val="90000"/>
              </a:lnSpc>
              <a:spcBef>
                <a:spcPct val="20000"/>
              </a:spcBef>
              <a:spcAft>
                <a:spcPct val="0"/>
              </a:spcAft>
              <a:buClr>
                <a:schemeClr val="bg2"/>
              </a:buClr>
              <a:buSzPct val="90000"/>
              <a:buFont typeface="Wingdings" pitchFamily="2" charset="2"/>
              <a:buChar char="]"/>
              <a:tabLst/>
              <a:defRPr/>
            </a:pPr>
            <a:endParaRPr kumimoji="0" lang="en-US" altLang="zh-CN" sz="1400" b="0" i="0" u="none" strike="noStrike" kern="0" cap="none" spc="0" normalizeH="0" baseline="0" noProof="0" dirty="0">
              <a:ln>
                <a:noFill/>
              </a:ln>
              <a:solidFill>
                <a:schemeClr val="tx1"/>
              </a:solidFill>
              <a:effectLst/>
              <a:uLnTx/>
              <a:uFillTx/>
              <a:latin typeface="Courier New" pitchFamily="49" charset="0"/>
              <a:ea typeface="宋体" charset="-122"/>
              <a:cs typeface="Courier New" pitchFamily="49" charset="0"/>
            </a:endParaRPr>
          </a:p>
        </p:txBody>
      </p:sp>
    </p:spTree>
    <p:extLst>
      <p:ext uri="{BB962C8B-B14F-4D97-AF65-F5344CB8AC3E}">
        <p14:creationId xmlns:p14="http://schemas.microsoft.com/office/powerpoint/2010/main" val="2235463646"/>
      </p:ext>
    </p:extLst>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4294967295"/>
          </p:nvPr>
        </p:nvSpPr>
        <p:spPr>
          <a:xfrm>
            <a:off x="8597900" y="6477000"/>
            <a:ext cx="546100" cy="381000"/>
          </a:xfrm>
          <a:prstGeom prst="rect">
            <a:avLst/>
          </a:prstGeom>
        </p:spPr>
        <p:txBody>
          <a:bodyPr/>
          <a:lstStyle/>
          <a:p>
            <a:fld id="{692C5C6B-4C09-4C02-B26B-F3DDBB5D5E4D}" type="slidenum">
              <a:rPr lang="en-US" altLang="zh-CN"/>
              <a:pPr/>
              <a:t>102</a:t>
            </a:fld>
            <a:endParaRPr lang="en-US" altLang="zh-CN"/>
          </a:p>
        </p:txBody>
      </p:sp>
      <p:sp>
        <p:nvSpPr>
          <p:cNvPr id="23554" name="Rectangle 2"/>
          <p:cNvSpPr>
            <a:spLocks noGrp="1" noChangeArrowheads="1"/>
          </p:cNvSpPr>
          <p:nvPr>
            <p:ph type="title"/>
          </p:nvPr>
        </p:nvSpPr>
        <p:spPr/>
        <p:txBody>
          <a:bodyPr/>
          <a:lstStyle/>
          <a:p>
            <a:r>
              <a:rPr lang="en-US" altLang="zh-CN" dirty="0">
                <a:solidFill>
                  <a:srgbClr val="FFB91D"/>
                </a:solidFill>
              </a:rPr>
              <a:t>Stack Buffer Overflow Attack</a:t>
            </a:r>
          </a:p>
        </p:txBody>
      </p:sp>
      <p:sp>
        <p:nvSpPr>
          <p:cNvPr id="23555" name="Rectangle 3"/>
          <p:cNvSpPr>
            <a:spLocks noGrp="1" noChangeArrowheads="1"/>
          </p:cNvSpPr>
          <p:nvPr>
            <p:ph type="body" idx="1"/>
          </p:nvPr>
        </p:nvSpPr>
        <p:spPr>
          <a:xfrm>
            <a:off x="314632" y="4660491"/>
            <a:ext cx="8577195" cy="1809136"/>
          </a:xfrm>
        </p:spPr>
        <p:txBody>
          <a:bodyPr>
            <a:normAutofit fontScale="85000" lnSpcReduction="10000"/>
          </a:bodyPr>
          <a:lstStyle/>
          <a:p>
            <a:pPr>
              <a:lnSpc>
                <a:spcPct val="90000"/>
              </a:lnSpc>
            </a:pPr>
            <a:r>
              <a:rPr lang="en-US" altLang="zh-CN" sz="2800" dirty="0">
                <a:ea typeface="宋体" charset="-122"/>
              </a:rPr>
              <a:t>(a) Situation when main program is running</a:t>
            </a:r>
          </a:p>
          <a:p>
            <a:pPr>
              <a:lnSpc>
                <a:spcPct val="90000"/>
              </a:lnSpc>
            </a:pPr>
            <a:r>
              <a:rPr lang="en-US" altLang="zh-CN" sz="2800" dirty="0">
                <a:ea typeface="宋体" charset="-122"/>
              </a:rPr>
              <a:t>(b) After </a:t>
            </a:r>
            <a:r>
              <a:rPr lang="en-US" altLang="zh-CN" sz="2800" dirty="0" smtClean="0">
                <a:ea typeface="宋体" charset="-122"/>
              </a:rPr>
              <a:t>procedure </a:t>
            </a:r>
            <a:r>
              <a:rPr lang="en-US" altLang="zh-CN" sz="2800" i="1" dirty="0" smtClean="0">
                <a:ea typeface="宋体" charset="-122"/>
              </a:rPr>
              <a:t>A()</a:t>
            </a:r>
            <a:r>
              <a:rPr lang="en-US" altLang="zh-CN" sz="2800" dirty="0" smtClean="0">
                <a:ea typeface="宋体" charset="-122"/>
              </a:rPr>
              <a:t> </a:t>
            </a:r>
            <a:r>
              <a:rPr lang="en-US" altLang="zh-CN" sz="2800" dirty="0">
                <a:ea typeface="宋体" charset="-122"/>
              </a:rPr>
              <a:t>called</a:t>
            </a:r>
          </a:p>
          <a:p>
            <a:pPr>
              <a:lnSpc>
                <a:spcPct val="90000"/>
              </a:lnSpc>
            </a:pPr>
            <a:r>
              <a:rPr lang="en-US" altLang="zh-CN" sz="2800" dirty="0">
                <a:ea typeface="宋体" charset="-122"/>
              </a:rPr>
              <a:t>(c) Buffer overflow </a:t>
            </a:r>
            <a:r>
              <a:rPr lang="en-US" altLang="zh-CN" sz="2800" dirty="0" smtClean="0">
                <a:ea typeface="宋体" charset="-122"/>
              </a:rPr>
              <a:t>alters the return address from A(). </a:t>
            </a:r>
          </a:p>
          <a:p>
            <a:pPr lvl="1">
              <a:lnSpc>
                <a:spcPct val="90000"/>
              </a:lnSpc>
            </a:pPr>
            <a:r>
              <a:rPr lang="en-US" altLang="zh-CN" sz="2400" dirty="0" smtClean="0">
                <a:ea typeface="宋体" charset="-122"/>
              </a:rPr>
              <a:t>Can be garbage that causes program crash, or can be address of a malicious program</a:t>
            </a:r>
            <a:endParaRPr lang="en-US" altLang="zh-CN" sz="2400" dirty="0">
              <a:ea typeface="宋体" charset="-122"/>
            </a:endParaRPr>
          </a:p>
        </p:txBody>
      </p:sp>
      <p:pic>
        <p:nvPicPr>
          <p:cNvPr id="1026" name="Picture 2"/>
          <p:cNvPicPr>
            <a:picLocks noChangeAspect="1" noChangeArrowheads="1"/>
          </p:cNvPicPr>
          <p:nvPr/>
        </p:nvPicPr>
        <p:blipFill>
          <a:blip r:embed="rId2" cstate="print"/>
          <a:srcRect/>
          <a:stretch>
            <a:fillRect/>
          </a:stretch>
        </p:blipFill>
        <p:spPr bwMode="auto">
          <a:xfrm>
            <a:off x="589935" y="2193822"/>
            <a:ext cx="7532124" cy="2277532"/>
          </a:xfrm>
          <a:prstGeom prst="rect">
            <a:avLst/>
          </a:prstGeom>
          <a:noFill/>
          <a:ln w="9525">
            <a:noFill/>
            <a:miter lim="800000"/>
            <a:headEnd/>
            <a:tailEnd/>
          </a:ln>
        </p:spPr>
      </p:pic>
    </p:spTree>
    <p:extLst>
      <p:ext uri="{BB962C8B-B14F-4D97-AF65-F5344CB8AC3E}">
        <p14:creationId xmlns:p14="http://schemas.microsoft.com/office/powerpoint/2010/main" val="3421315258"/>
      </p:ext>
    </p:extLst>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Integer Overflow Attack</a:t>
            </a:r>
            <a:endParaRPr lang="en-US" dirty="0"/>
          </a:p>
        </p:txBody>
      </p:sp>
      <p:sp>
        <p:nvSpPr>
          <p:cNvPr id="3" name="Content Placeholder 2"/>
          <p:cNvSpPr>
            <a:spLocks noGrp="1"/>
          </p:cNvSpPr>
          <p:nvPr>
            <p:ph idx="1"/>
          </p:nvPr>
        </p:nvSpPr>
        <p:spPr>
          <a:xfrm>
            <a:off x="457200" y="1770409"/>
            <a:ext cx="8305800" cy="4610919"/>
          </a:xfrm>
        </p:spPr>
        <p:txBody>
          <a:bodyPr>
            <a:normAutofit/>
          </a:bodyPr>
          <a:lstStyle/>
          <a:p>
            <a:r>
              <a:rPr lang="en-US" dirty="0" smtClean="0"/>
              <a:t>If arithmetic results exceed maximum integer size, computer stores an incorrect value</a:t>
            </a:r>
          </a:p>
          <a:p>
            <a:r>
              <a:rPr lang="en-US" dirty="0" smtClean="0"/>
              <a:t>Feed a program large </a:t>
            </a:r>
            <a:r>
              <a:rPr lang="en-US" dirty="0" err="1" smtClean="0"/>
              <a:t>params</a:t>
            </a:r>
            <a:r>
              <a:rPr lang="en-US" dirty="0" smtClean="0"/>
              <a:t> to cause integer overflow, then program may allocate a too-small buffer based on arithmetic result, hence enabling</a:t>
            </a:r>
            <a:r>
              <a:rPr lang="en-US" dirty="0" smtClean="0">
                <a:sym typeface="Wingdings" pitchFamily="2" charset="2"/>
              </a:rPr>
              <a:t> buffer overflow attack</a:t>
            </a:r>
          </a:p>
          <a:p>
            <a:pPr lvl="1"/>
            <a:r>
              <a:rPr lang="en-US" dirty="0" smtClean="0">
                <a:sym typeface="Wingdings" pitchFamily="2" charset="2"/>
              </a:rPr>
              <a:t>Convert a dataflow attack into a control flow attack</a:t>
            </a:r>
            <a:endParaRPr lang="en-US" dirty="0"/>
          </a:p>
        </p:txBody>
      </p:sp>
      <p:sp>
        <p:nvSpPr>
          <p:cNvPr id="4" name="Slide Number Placeholder 3"/>
          <p:cNvSpPr>
            <a:spLocks noGrp="1"/>
          </p:cNvSpPr>
          <p:nvPr>
            <p:ph type="sldNum" sz="quarter" idx="11"/>
          </p:nvPr>
        </p:nvSpPr>
        <p:spPr/>
        <p:txBody>
          <a:bodyPr/>
          <a:lstStyle/>
          <a:p>
            <a:pPr>
              <a:defRPr/>
            </a:pPr>
            <a:fld id="{B9C31318-8D1F-46D0-AD3E-FD5CE0C4604B}" type="slidenum">
              <a:rPr lang="en-US" altLang="zh-CN" smtClean="0"/>
              <a:pPr>
                <a:defRPr/>
              </a:pPr>
              <a:t>103</a:t>
            </a:fld>
            <a:endParaRPr lang="en-US" altLang="zh-CN"/>
          </a:p>
        </p:txBody>
      </p:sp>
      <p:sp>
        <p:nvSpPr>
          <p:cNvPr id="5" name="矩形 4"/>
          <p:cNvSpPr/>
          <p:nvPr/>
        </p:nvSpPr>
        <p:spPr>
          <a:xfrm>
            <a:off x="1763688" y="4537795"/>
            <a:ext cx="5688632" cy="203132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zh-CN" dirty="0" err="1">
                <a:solidFill>
                  <a:srgbClr val="000000"/>
                </a:solidFill>
                <a:latin typeface="Courier"/>
              </a:rPr>
              <a:t>int</a:t>
            </a:r>
            <a:r>
              <a:rPr lang="en-US" altLang="zh-CN" dirty="0">
                <a:solidFill>
                  <a:srgbClr val="000000"/>
                </a:solidFill>
                <a:latin typeface="Courier"/>
              </a:rPr>
              <a:t> f() {!</a:t>
            </a:r>
          </a:p>
          <a:p>
            <a:r>
              <a:rPr lang="en-US" altLang="zh-CN" dirty="0">
                <a:solidFill>
                  <a:srgbClr val="000000"/>
                </a:solidFill>
                <a:latin typeface="Courier"/>
              </a:rPr>
              <a:t>unsigned short x = 65535;!</a:t>
            </a:r>
          </a:p>
          <a:p>
            <a:r>
              <a:rPr lang="en-US" altLang="zh-CN" dirty="0">
                <a:solidFill>
                  <a:srgbClr val="000000"/>
                </a:solidFill>
                <a:latin typeface="Courier"/>
              </a:rPr>
              <a:t>x++; </a:t>
            </a:r>
            <a:r>
              <a:rPr lang="en-US" altLang="zh-CN" i="1" dirty="0">
                <a:solidFill>
                  <a:srgbClr val="174F87"/>
                </a:solidFill>
                <a:latin typeface="Courier-Oblique"/>
              </a:rPr>
              <a:t>// overflows to become 0</a:t>
            </a:r>
            <a:r>
              <a:rPr lang="en-US" altLang="zh-CN" dirty="0">
                <a:solidFill>
                  <a:srgbClr val="000000"/>
                </a:solidFill>
                <a:latin typeface="Courier"/>
              </a:rPr>
              <a:t>!</a:t>
            </a:r>
          </a:p>
          <a:p>
            <a:r>
              <a:rPr lang="en-US" altLang="zh-CN" dirty="0" err="1">
                <a:solidFill>
                  <a:srgbClr val="000000"/>
                </a:solidFill>
                <a:latin typeface="Courier"/>
              </a:rPr>
              <a:t>printf</a:t>
            </a:r>
            <a:r>
              <a:rPr lang="en-US" altLang="zh-CN" dirty="0">
                <a:solidFill>
                  <a:srgbClr val="000000"/>
                </a:solidFill>
                <a:latin typeface="Courier"/>
              </a:rPr>
              <a:t>(“%d\</a:t>
            </a:r>
            <a:r>
              <a:rPr lang="en-US" altLang="zh-CN" dirty="0" err="1">
                <a:solidFill>
                  <a:srgbClr val="000000"/>
                </a:solidFill>
                <a:latin typeface="Courier"/>
              </a:rPr>
              <a:t>n”,x</a:t>
            </a:r>
            <a:r>
              <a:rPr lang="en-US" altLang="zh-CN" dirty="0">
                <a:solidFill>
                  <a:srgbClr val="000000"/>
                </a:solidFill>
                <a:latin typeface="Courier"/>
              </a:rPr>
              <a:t>); </a:t>
            </a:r>
            <a:r>
              <a:rPr lang="en-US" altLang="zh-CN" i="1" dirty="0">
                <a:solidFill>
                  <a:srgbClr val="174F87"/>
                </a:solidFill>
                <a:latin typeface="Courier-Oblique"/>
              </a:rPr>
              <a:t>// memory safe</a:t>
            </a:r>
            <a:r>
              <a:rPr lang="en-US" altLang="zh-CN" dirty="0">
                <a:solidFill>
                  <a:srgbClr val="00882B"/>
                </a:solidFill>
                <a:latin typeface="Courier"/>
              </a:rPr>
              <a:t>!</a:t>
            </a:r>
          </a:p>
          <a:p>
            <a:r>
              <a:rPr lang="en-US" altLang="zh-CN" dirty="0">
                <a:solidFill>
                  <a:srgbClr val="000000"/>
                </a:solidFill>
                <a:latin typeface="Courier"/>
              </a:rPr>
              <a:t>char *p = </a:t>
            </a:r>
            <a:r>
              <a:rPr lang="en-US" altLang="zh-CN" dirty="0" err="1">
                <a:solidFill>
                  <a:srgbClr val="000000"/>
                </a:solidFill>
                <a:latin typeface="Courier"/>
              </a:rPr>
              <a:t>malloc</a:t>
            </a:r>
            <a:r>
              <a:rPr lang="en-US" altLang="zh-CN" dirty="0">
                <a:solidFill>
                  <a:srgbClr val="000000"/>
                </a:solidFill>
                <a:latin typeface="Courier"/>
              </a:rPr>
              <a:t>(x); </a:t>
            </a:r>
            <a:r>
              <a:rPr lang="en-US" altLang="zh-CN" i="1" dirty="0">
                <a:solidFill>
                  <a:srgbClr val="174F87"/>
                </a:solidFill>
                <a:latin typeface="Courier-Oblique"/>
              </a:rPr>
              <a:t>// size-0 buffer!</a:t>
            </a:r>
            <a:r>
              <a:rPr lang="en-US" altLang="zh-CN" dirty="0">
                <a:solidFill>
                  <a:srgbClr val="000000"/>
                </a:solidFill>
                <a:latin typeface="Courier"/>
              </a:rPr>
              <a:t>!</a:t>
            </a:r>
          </a:p>
          <a:p>
            <a:r>
              <a:rPr lang="en-US" altLang="zh-CN" dirty="0">
                <a:solidFill>
                  <a:srgbClr val="000000"/>
                </a:solidFill>
                <a:latin typeface="Courier"/>
              </a:rPr>
              <a:t>p[1] = ‘a’; </a:t>
            </a:r>
            <a:r>
              <a:rPr lang="en-US" altLang="zh-CN" i="1" dirty="0">
                <a:solidFill>
                  <a:srgbClr val="C92606"/>
                </a:solidFill>
                <a:latin typeface="Courier-Oblique"/>
              </a:rPr>
              <a:t>// violation</a:t>
            </a:r>
            <a:r>
              <a:rPr lang="en-US" altLang="zh-CN" dirty="0">
                <a:solidFill>
                  <a:srgbClr val="000000"/>
                </a:solidFill>
                <a:latin typeface="Courier"/>
              </a:rPr>
              <a:t>!</a:t>
            </a:r>
          </a:p>
          <a:p>
            <a:r>
              <a:rPr lang="en-US" altLang="zh-CN" dirty="0">
                <a:solidFill>
                  <a:srgbClr val="000000"/>
                </a:solidFill>
                <a:latin typeface="Courier"/>
              </a:rPr>
              <a:t>}</a:t>
            </a:r>
            <a:endParaRPr lang="zh-CN" altLang="en-US" dirty="0"/>
          </a:p>
        </p:txBody>
      </p:sp>
    </p:spTree>
    <p:extLst>
      <p:ext uri="{BB962C8B-B14F-4D97-AF65-F5344CB8AC3E}">
        <p14:creationId xmlns:p14="http://schemas.microsoft.com/office/powerpoint/2010/main" val="728077720"/>
      </p:ext>
    </p:extLst>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smtClean="0"/>
              <a:t>Chapter 11</a:t>
            </a:r>
            <a:endParaRPr lang="en-US" dirty="0"/>
          </a:p>
        </p:txBody>
      </p:sp>
      <p:sp>
        <p:nvSpPr>
          <p:cNvPr id="13" name="Subtitle 12"/>
          <p:cNvSpPr>
            <a:spLocks noGrp="1"/>
          </p:cNvSpPr>
          <p:nvPr>
            <p:ph type="subTitle" idx="1"/>
          </p:nvPr>
        </p:nvSpPr>
        <p:spPr/>
        <p:txBody>
          <a:bodyPr>
            <a:normAutofit/>
          </a:bodyPr>
          <a:lstStyle/>
          <a:p>
            <a:pPr algn="ctr"/>
            <a:r>
              <a:rPr lang="en-US" sz="3200" dirty="0" smtClean="0"/>
              <a:t>Software Security</a:t>
            </a:r>
          </a:p>
          <a:p>
            <a:endParaRPr lang="en-US" dirty="0"/>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solidFill>
                <a:prstClr val="white"/>
              </a:solidFill>
              <a:latin typeface="Arial" pitchFamily="-107" charset="0"/>
            </a:endParaRPr>
          </a:p>
        </p:txBody>
      </p:sp>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r="-1190"/>
          <a:stretch/>
        </p:blipFill>
        <p:spPr>
          <a:xfrm>
            <a:off x="3275856" y="908720"/>
            <a:ext cx="2592288" cy="2221260"/>
          </a:xfrm>
          <a:prstGeom prst="round1Rect">
            <a:avLst/>
          </a:prstGeom>
          <a:effectLst>
            <a:softEdge rad="127000"/>
          </a:effectLst>
        </p:spPr>
      </p:pic>
      <p:sp>
        <p:nvSpPr>
          <p:cNvPr id="2" name="灯片编号占位符 1"/>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104</a:t>
            </a:fld>
            <a:endParaRPr lang="en-US" dirty="0">
              <a:solidFill>
                <a:prstClr val="white">
                  <a:lumMod val="65000"/>
                  <a:lumOff val="35000"/>
                </a:prstClr>
              </a:solidFill>
            </a:endParaRPr>
          </a:p>
        </p:txBody>
      </p:sp>
    </p:spTree>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59432"/>
            <a:ext cx="8229600" cy="1600200"/>
          </a:xfrm>
        </p:spPr>
        <p:txBody>
          <a:bodyPr/>
          <a:lstStyle/>
          <a:p>
            <a:r>
              <a:rPr lang="en-US" altLang="zh-CN" dirty="0" err="1"/>
              <a:t>OpenSSL</a:t>
            </a:r>
            <a:r>
              <a:rPr lang="en-US" altLang="zh-CN" dirty="0"/>
              <a:t> </a:t>
            </a:r>
            <a:r>
              <a:rPr lang="en-US" altLang="zh-CN" dirty="0" err="1" smtClean="0"/>
              <a:t>Heartbleed</a:t>
            </a:r>
            <a:r>
              <a:rPr lang="en-US" altLang="zh-CN" dirty="0" smtClean="0"/>
              <a:t> bug</a:t>
            </a:r>
            <a:endParaRPr lang="zh-CN" altLang="en-US" dirty="0"/>
          </a:p>
        </p:txBody>
      </p:sp>
      <p:sp>
        <p:nvSpPr>
          <p:cNvPr id="3" name="内容占位符 2"/>
          <p:cNvSpPr>
            <a:spLocks noGrp="1"/>
          </p:cNvSpPr>
          <p:nvPr>
            <p:ph idx="1"/>
          </p:nvPr>
        </p:nvSpPr>
        <p:spPr>
          <a:xfrm>
            <a:off x="457200" y="1384176"/>
            <a:ext cx="8229600" cy="5141168"/>
          </a:xfrm>
        </p:spPr>
        <p:txBody>
          <a:bodyPr>
            <a:normAutofit/>
          </a:bodyPr>
          <a:lstStyle/>
          <a:p>
            <a:r>
              <a:rPr lang="en-US" altLang="zh-CN" dirty="0" smtClean="0"/>
              <a:t>A </a:t>
            </a:r>
            <a:r>
              <a:rPr lang="en-US" altLang="zh-CN" dirty="0"/>
              <a:t>recent  </a:t>
            </a:r>
            <a:r>
              <a:rPr lang="en-US" altLang="zh-CN" dirty="0" smtClean="0"/>
              <a:t>example (2014) </a:t>
            </a:r>
            <a:r>
              <a:rPr lang="en-US" altLang="zh-CN" dirty="0"/>
              <a:t>of a failure to check </a:t>
            </a:r>
            <a:r>
              <a:rPr lang="en-US" altLang="zh-CN" dirty="0" smtClean="0"/>
              <a:t>input validity</a:t>
            </a:r>
          </a:p>
          <a:p>
            <a:r>
              <a:rPr lang="en-US" altLang="zh-CN" dirty="0" smtClean="0"/>
              <a:t>TLS </a:t>
            </a:r>
            <a:r>
              <a:rPr lang="en-US" altLang="zh-CN" dirty="0"/>
              <a:t>protocol involves establishing a connection (a session) between two entities A and </a:t>
            </a:r>
            <a:r>
              <a:rPr lang="en-US" altLang="zh-CN" dirty="0" smtClean="0"/>
              <a:t>B; when </a:t>
            </a:r>
            <a:r>
              <a:rPr lang="en-US" altLang="zh-CN" dirty="0"/>
              <a:t>connection is idle, one entity can ask the other ‘Are you alive?  If so, send me the </a:t>
            </a:r>
            <a:r>
              <a:rPr lang="en-US" altLang="zh-CN" b="1" dirty="0">
                <a:solidFill>
                  <a:srgbClr val="FF0000"/>
                </a:solidFill>
              </a:rPr>
              <a:t>4</a:t>
            </a:r>
            <a:r>
              <a:rPr lang="en-US" altLang="zh-CN" dirty="0"/>
              <a:t>-letter word </a:t>
            </a:r>
            <a:r>
              <a:rPr lang="en-US" altLang="zh-CN" i="1" dirty="0"/>
              <a:t>blah</a:t>
            </a:r>
            <a:r>
              <a:rPr lang="en-US" altLang="zh-CN" dirty="0" smtClean="0"/>
              <a:t>.’, as a heartbeat signal.</a:t>
            </a:r>
          </a:p>
          <a:p>
            <a:r>
              <a:rPr lang="en-US" altLang="zh-CN" dirty="0" smtClean="0"/>
              <a:t>Attacker asks a large number of bytes, say 40K letters, instead of 4 letters. The </a:t>
            </a:r>
            <a:r>
              <a:rPr lang="en-US" altLang="zh-CN" dirty="0"/>
              <a:t>extra data </a:t>
            </a:r>
            <a:r>
              <a:rPr lang="en-US" altLang="zh-CN" dirty="0" smtClean="0"/>
              <a:t>are </a:t>
            </a:r>
            <a:r>
              <a:rPr lang="en-US" altLang="zh-CN" dirty="0"/>
              <a:t>fetched from the server’s memory, due to the bug.  It could include passwords and private </a:t>
            </a:r>
            <a:r>
              <a:rPr lang="en-US" altLang="zh-CN" dirty="0" smtClean="0"/>
              <a:t>keys, if the attacker is lucky.</a:t>
            </a:r>
            <a:endParaRPr lang="en-US" altLang="zh-CN" dirty="0"/>
          </a:p>
          <a:p>
            <a:endParaRPr lang="en-US" altLang="zh-CN" dirty="0"/>
          </a:p>
          <a:p>
            <a:endParaRPr lang="en-US" altLang="zh-CN" dirty="0"/>
          </a:p>
          <a:p>
            <a:endParaRPr lang="en-US" altLang="zh-CN" dirty="0" smtClean="0"/>
          </a:p>
          <a:p>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105</a:t>
            </a:fld>
            <a:endParaRPr lang="en-US" dirty="0">
              <a:solidFill>
                <a:prstClr val="white">
                  <a:lumMod val="65000"/>
                  <a:lumOff val="35000"/>
                </a:prstClr>
              </a:solidFill>
            </a:endParaRPr>
          </a:p>
        </p:txBody>
      </p:sp>
    </p:spTree>
    <p:extLst>
      <p:ext uri="{BB962C8B-B14F-4D97-AF65-F5344CB8AC3E}">
        <p14:creationId xmlns:p14="http://schemas.microsoft.com/office/powerpoint/2010/main" val="3688814113"/>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106</a:t>
            </a:fld>
            <a:endParaRPr lang="en-US" dirty="0">
              <a:solidFill>
                <a:prstClr val="white">
                  <a:lumMod val="65000"/>
                  <a:lumOff val="35000"/>
                </a:prstClr>
              </a:solidFill>
            </a:endParaRPr>
          </a:p>
        </p:txBody>
      </p:sp>
      <p:pic>
        <p:nvPicPr>
          <p:cNvPr id="5" name="图片 4"/>
          <p:cNvPicPr>
            <a:picLocks noChangeAspect="1"/>
          </p:cNvPicPr>
          <p:nvPr/>
        </p:nvPicPr>
        <p:blipFill>
          <a:blip r:embed="rId2"/>
          <a:stretch>
            <a:fillRect/>
          </a:stretch>
        </p:blipFill>
        <p:spPr>
          <a:xfrm>
            <a:off x="58901" y="1700808"/>
            <a:ext cx="9085099" cy="4752528"/>
          </a:xfrm>
          <a:prstGeom prst="rect">
            <a:avLst/>
          </a:prstGeom>
        </p:spPr>
      </p:pic>
      <p:sp>
        <p:nvSpPr>
          <p:cNvPr id="6" name="标题 1"/>
          <p:cNvSpPr txBox="1">
            <a:spLocks/>
          </p:cNvSpPr>
          <p:nvPr/>
        </p:nvSpPr>
        <p:spPr>
          <a:xfrm>
            <a:off x="457200" y="-259432"/>
            <a:ext cx="8229600" cy="16002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fontAlgn="auto">
              <a:spcAft>
                <a:spcPts val="0"/>
              </a:spcAft>
            </a:pPr>
            <a:r>
              <a:rPr lang="en-US" altLang="zh-CN" smtClean="0"/>
              <a:t>OpenSSL Heartbleed bug</a:t>
            </a:r>
            <a:endParaRPr lang="zh-CN" altLang="en-US" dirty="0"/>
          </a:p>
        </p:txBody>
      </p:sp>
    </p:spTree>
    <p:extLst>
      <p:ext uri="{BB962C8B-B14F-4D97-AF65-F5344CB8AC3E}">
        <p14:creationId xmlns:p14="http://schemas.microsoft.com/office/powerpoint/2010/main" val="1064712644"/>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ChangeArrowheads="1"/>
          </p:cNvSpPr>
          <p:nvPr>
            <p:ph type="title"/>
          </p:nvPr>
        </p:nvSpPr>
        <p:spPr>
          <a:xfrm>
            <a:off x="467544" y="-171400"/>
            <a:ext cx="8229600" cy="1600200"/>
          </a:xfrm>
        </p:spPr>
        <p:txBody>
          <a:bodyPr/>
          <a:lstStyle/>
          <a:p>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Injection Attacks</a:t>
            </a:r>
          </a:p>
        </p:txBody>
      </p:sp>
      <p:sp>
        <p:nvSpPr>
          <p:cNvPr id="223235" name="Rectangle 3"/>
          <p:cNvSpPr>
            <a:spLocks noGrp="1" noChangeArrowheads="1"/>
          </p:cNvSpPr>
          <p:nvPr>
            <p:ph idx="1"/>
          </p:nvPr>
        </p:nvSpPr>
        <p:spPr>
          <a:xfrm>
            <a:off x="467544" y="1916832"/>
            <a:ext cx="8229600" cy="4176464"/>
          </a:xfrm>
        </p:spPr>
        <p:txBody>
          <a:bodyPr>
            <a:normAutofit/>
          </a:bodyPr>
          <a:lstStyle/>
          <a:p>
            <a:r>
              <a:rPr lang="en-US" dirty="0"/>
              <a:t>F</a:t>
            </a:r>
            <a:r>
              <a:rPr lang="en-US" dirty="0" smtClean="0"/>
              <a:t>laws </a:t>
            </a:r>
            <a:r>
              <a:rPr lang="en-US" dirty="0"/>
              <a:t>relating to</a:t>
            </a:r>
            <a:r>
              <a:rPr lang="en-US" dirty="0" smtClean="0"/>
              <a:t> invalid handling of input data, specifically when program input data can accidentally or deliberately influence the flow of execution of the program</a:t>
            </a:r>
          </a:p>
          <a:p>
            <a:pPr lvl="0"/>
            <a:r>
              <a:rPr lang="en-US" dirty="0"/>
              <a:t>Most often occur in scripting </a:t>
            </a:r>
            <a:r>
              <a:rPr lang="en-US" dirty="0" smtClean="0"/>
              <a:t>languages, e.g., </a:t>
            </a:r>
            <a:r>
              <a:rPr lang="en-US" altLang="zh-CN" dirty="0"/>
              <a:t>Web CGI </a:t>
            </a:r>
            <a:r>
              <a:rPr lang="en-US" altLang="zh-CN" dirty="0" smtClean="0"/>
              <a:t>scripts</a:t>
            </a:r>
            <a:endParaRPr lang="en-US" dirty="0"/>
          </a:p>
          <a:p>
            <a:endParaRPr lang="en-US" dirty="0" smtClean="0"/>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107</a:t>
            </a:fld>
            <a:endParaRPr lang="en-US" dirty="0">
              <a:solidFill>
                <a:prstClr val="white">
                  <a:lumMod val="65000"/>
                  <a:lumOff val="35000"/>
                </a:prstClr>
              </a:solidFill>
            </a:endParaRPr>
          </a:p>
        </p:txBody>
      </p:sp>
    </p:spTree>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2-10.pdf"/>
          <p:cNvPicPr>
            <a:picLocks noChangeAspect="1"/>
          </p:cNvPicPr>
          <p:nvPr/>
        </p:nvPicPr>
        <p:blipFill rotWithShape="1">
          <a:blip r:embed="rId3">
            <a:extLst>
              <a:ext uri="{28A0092B-C50C-407E-A947-70E740481C1C}">
                <a14:useLocalDpi xmlns:a14="http://schemas.microsoft.com/office/drawing/2010/main" val="0"/>
              </a:ext>
            </a:extLst>
          </a:blip>
          <a:srcRect l="6558" t="5673" r="6223" b="8739"/>
          <a:stretch/>
        </p:blipFill>
        <p:spPr>
          <a:xfrm>
            <a:off x="3747412" y="15497"/>
            <a:ext cx="5328592" cy="6766964"/>
          </a:xfrm>
          <a:prstGeom prst="rect">
            <a:avLst/>
          </a:prstGeom>
          <a:solidFill>
            <a:schemeClr val="tx1"/>
          </a:solidFill>
        </p:spPr>
      </p:pic>
      <p:sp>
        <p:nvSpPr>
          <p:cNvPr id="2" name="灯片编号占位符 1"/>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108</a:t>
            </a:fld>
            <a:endParaRPr lang="en-US" dirty="0">
              <a:solidFill>
                <a:prstClr val="white">
                  <a:lumMod val="65000"/>
                  <a:lumOff val="35000"/>
                </a:prstClr>
              </a:solidFill>
            </a:endParaRPr>
          </a:p>
        </p:txBody>
      </p:sp>
      <p:sp>
        <p:nvSpPr>
          <p:cNvPr id="4" name="Rectangle 3"/>
          <p:cNvSpPr>
            <a:spLocks noGrp="1" noChangeArrowheads="1"/>
          </p:cNvSpPr>
          <p:nvPr>
            <p:ph idx="4294967295"/>
          </p:nvPr>
        </p:nvSpPr>
        <p:spPr>
          <a:xfrm>
            <a:off x="179512" y="15497"/>
            <a:ext cx="3384376" cy="6653863"/>
          </a:xfrm>
          <a:prstGeom prst="rect">
            <a:avLst/>
          </a:prstGeom>
        </p:spPr>
        <p:txBody>
          <a:bodyPr>
            <a:normAutofit fontScale="85000" lnSpcReduction="10000"/>
          </a:bodyPr>
          <a:lstStyle/>
          <a:p>
            <a:r>
              <a:rPr lang="en-US" dirty="0" smtClean="0"/>
              <a:t>Command injection attack</a:t>
            </a:r>
          </a:p>
          <a:p>
            <a:r>
              <a:rPr lang="en-US" dirty="0"/>
              <a:t>In the CGI script, if attacker supplies input “</a:t>
            </a:r>
            <a:r>
              <a:rPr lang="en-US" dirty="0" smtClean="0"/>
              <a:t>xxx; echo </a:t>
            </a:r>
            <a:r>
              <a:rPr lang="en-US" dirty="0"/>
              <a:t>attack success; </a:t>
            </a:r>
            <a:r>
              <a:rPr lang="en-US" dirty="0" err="1"/>
              <a:t>ls</a:t>
            </a:r>
            <a:r>
              <a:rPr lang="en-US" dirty="0"/>
              <a:t> -1 </a:t>
            </a:r>
            <a:r>
              <a:rPr lang="en-US" dirty="0" smtClean="0"/>
              <a:t>finger*”, then </a:t>
            </a:r>
            <a:r>
              <a:rPr lang="en-US" dirty="0"/>
              <a:t>server executes “/</a:t>
            </a:r>
            <a:r>
              <a:rPr lang="en-US" dirty="0" err="1"/>
              <a:t>usr</a:t>
            </a:r>
            <a:r>
              <a:rPr lang="en-US" dirty="0"/>
              <a:t>/bin/finger </a:t>
            </a:r>
            <a:r>
              <a:rPr lang="en-US" altLang="zh-CN" dirty="0" smtClean="0"/>
              <a:t>–</a:t>
            </a:r>
            <a:r>
              <a:rPr lang="en-US" altLang="zh-CN" dirty="0" err="1" smtClean="0"/>
              <a:t>sh</a:t>
            </a:r>
            <a:r>
              <a:rPr lang="en-US" altLang="zh-CN" dirty="0" smtClean="0"/>
              <a:t> xxx</a:t>
            </a:r>
            <a:r>
              <a:rPr lang="en-US" altLang="zh-CN" dirty="0"/>
              <a:t>; </a:t>
            </a:r>
            <a:r>
              <a:rPr lang="en-US" altLang="zh-CN" dirty="0" smtClean="0"/>
              <a:t>echo </a:t>
            </a:r>
            <a:r>
              <a:rPr lang="en-US" altLang="zh-CN" dirty="0"/>
              <a:t>attack success; </a:t>
            </a:r>
            <a:r>
              <a:rPr lang="en-US" altLang="zh-CN" dirty="0" err="1" smtClean="0"/>
              <a:t>ls</a:t>
            </a:r>
            <a:r>
              <a:rPr lang="en-US" altLang="zh-CN" dirty="0" smtClean="0"/>
              <a:t> –l finger</a:t>
            </a:r>
            <a:r>
              <a:rPr lang="zh-CN" altLang="en-US" dirty="0" smtClean="0"/>
              <a:t>*</a:t>
            </a:r>
            <a:r>
              <a:rPr lang="en-US" altLang="zh-CN" dirty="0" smtClean="0"/>
              <a:t>”, and returns details of two files matching finger*</a:t>
            </a:r>
          </a:p>
          <a:p>
            <a:r>
              <a:rPr lang="en-US" dirty="0"/>
              <a:t>Countermeasure is to </a:t>
            </a:r>
            <a:r>
              <a:rPr lang="en-US" dirty="0" smtClean="0"/>
              <a:t>add </a:t>
            </a:r>
            <a:r>
              <a:rPr lang="en-US" dirty="0"/>
              <a:t>a test that ensures that the user </a:t>
            </a:r>
            <a:r>
              <a:rPr lang="en-US" dirty="0" smtClean="0"/>
              <a:t>input contains </a:t>
            </a:r>
            <a:r>
              <a:rPr lang="en-US" dirty="0"/>
              <a:t>just alphanumeric </a:t>
            </a:r>
            <a:r>
              <a:rPr lang="en-US" dirty="0" smtClean="0"/>
              <a:t>characters.</a:t>
            </a:r>
          </a:p>
          <a:p>
            <a:pPr lvl="1"/>
            <a:r>
              <a:rPr lang="en-US" dirty="0" smtClean="0"/>
              <a:t>($user =~ /^\w+$/) means that the string $user should match (=~) a </a:t>
            </a:r>
            <a:r>
              <a:rPr lang="en-US" dirty="0"/>
              <a:t> </a:t>
            </a:r>
            <a:r>
              <a:rPr lang="en-US" altLang="zh-CN" dirty="0" smtClean="0"/>
              <a:t>regular expression, any string </a:t>
            </a:r>
            <a:r>
              <a:rPr lang="en-US" dirty="0" smtClean="0"/>
              <a:t>that starts </a:t>
            </a:r>
            <a:r>
              <a:rPr lang="en-US" altLang="zh-CN" dirty="0" smtClean="0"/>
              <a:t>with </a:t>
            </a:r>
            <a:r>
              <a:rPr lang="en-US" dirty="0" smtClean="0"/>
              <a:t>(^) and ends with ($) only alphanumeric characters (\w+)</a:t>
            </a:r>
            <a:endParaRPr lang="en-US" dirty="0"/>
          </a:p>
        </p:txBody>
      </p:sp>
    </p:spTree>
  </p:cSld>
  <p:clrMapOvr>
    <a:masterClrMapping/>
  </p:clrMapOvr>
  <p:transition>
    <p:wipe/>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2-10.pdf"/>
          <p:cNvPicPr>
            <a:picLocks noChangeAspect="1"/>
          </p:cNvPicPr>
          <p:nvPr/>
        </p:nvPicPr>
        <p:blipFill rotWithShape="1">
          <a:blip r:embed="rId3">
            <a:extLst>
              <a:ext uri="{28A0092B-C50C-407E-A947-70E740481C1C}">
                <a14:useLocalDpi xmlns:a14="http://schemas.microsoft.com/office/drawing/2010/main" val="0"/>
              </a:ext>
            </a:extLst>
          </a:blip>
          <a:srcRect l="5694" t="7341" r="5143" b="57956"/>
          <a:stretch/>
        </p:blipFill>
        <p:spPr>
          <a:xfrm>
            <a:off x="412765" y="0"/>
            <a:ext cx="8197616" cy="4129012"/>
          </a:xfrm>
          <a:prstGeom prst="rect">
            <a:avLst/>
          </a:prstGeom>
          <a:solidFill>
            <a:schemeClr val="tx1"/>
          </a:solidFill>
        </p:spPr>
      </p:pic>
      <p:sp>
        <p:nvSpPr>
          <p:cNvPr id="2" name="灯片编号占位符 1"/>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109</a:t>
            </a:fld>
            <a:endParaRPr lang="en-US" dirty="0">
              <a:solidFill>
                <a:prstClr val="white">
                  <a:lumMod val="65000"/>
                  <a:lumOff val="35000"/>
                </a:prstClr>
              </a:solidFill>
            </a:endParaRPr>
          </a:p>
        </p:txBody>
      </p:sp>
      <p:sp>
        <p:nvSpPr>
          <p:cNvPr id="6" name="内容占位符 2"/>
          <p:cNvSpPr>
            <a:spLocks noGrp="1"/>
          </p:cNvSpPr>
          <p:nvPr>
            <p:ph idx="1"/>
          </p:nvPr>
        </p:nvSpPr>
        <p:spPr>
          <a:xfrm>
            <a:off x="65161" y="4149080"/>
            <a:ext cx="9187359" cy="2716411"/>
          </a:xfrm>
        </p:spPr>
        <p:txBody>
          <a:bodyPr>
            <a:normAutofit fontScale="77500" lnSpcReduction="20000"/>
          </a:bodyPr>
          <a:lstStyle/>
          <a:p>
            <a:r>
              <a:rPr lang="en-US" altLang="zh-CN" sz="2400" dirty="0" smtClean="0">
                <a:solidFill>
                  <a:schemeClr val="tx1"/>
                </a:solidFill>
                <a:latin typeface="Arial" pitchFamily="-110" charset="0"/>
                <a:ea typeface="ＭＳ Ｐゴシック" pitchFamily="-110" charset="-128"/>
                <a:cs typeface="ＭＳ Ｐゴシック" pitchFamily="-110" charset="-128"/>
              </a:rPr>
              <a:t>This query works fine if the input $name = Bob</a:t>
            </a:r>
            <a:r>
              <a:rPr lang="zh-CN" altLang="en-US" sz="2400" dirty="0" smtClean="0">
                <a:solidFill>
                  <a:schemeClr val="tx1"/>
                </a:solidFill>
                <a:latin typeface="Arial" pitchFamily="-110" charset="0"/>
                <a:ea typeface="ＭＳ Ｐゴシック" pitchFamily="-110" charset="-128"/>
                <a:cs typeface="ＭＳ Ｐゴシック" pitchFamily="-110" charset="-128"/>
              </a:rPr>
              <a:t>； </a:t>
            </a:r>
            <a:r>
              <a:rPr lang="en-US" altLang="zh-CN" sz="2400" dirty="0" smtClean="0">
                <a:solidFill>
                  <a:schemeClr val="tx1"/>
                </a:solidFill>
                <a:latin typeface="Arial" pitchFamily="-110" charset="0"/>
                <a:ea typeface="ＭＳ Ｐゴシック" pitchFamily="-110" charset="-128"/>
                <a:cs typeface="ＭＳ Ｐゴシック" pitchFamily="-110" charset="-128"/>
              </a:rPr>
              <a:t>but if the input is $name = Bob'; drop table suppliers, then the query becomes </a:t>
            </a:r>
          </a:p>
          <a:p>
            <a:pPr lvl="1"/>
            <a:r>
              <a:rPr lang="en-US" altLang="zh-CN" sz="1600" dirty="0" smtClean="0">
                <a:solidFill>
                  <a:schemeClr val="tx1"/>
                </a:solidFill>
                <a:latin typeface="Arial" pitchFamily="-110" charset="0"/>
                <a:ea typeface="ＭＳ Ｐゴシック" pitchFamily="-110" charset="-128"/>
                <a:cs typeface="ＭＳ Ｐゴシック" pitchFamily="-110" charset="-128"/>
              </a:rPr>
              <a:t>SELECT * FROM suppliers WHERE name = ‘Bob‘; drop table suppliers;</a:t>
            </a:r>
          </a:p>
          <a:p>
            <a:pPr lvl="1"/>
            <a:r>
              <a:rPr lang="en-US" altLang="zh-CN" sz="1600" dirty="0" smtClean="0">
                <a:solidFill>
                  <a:schemeClr val="tx1"/>
                </a:solidFill>
                <a:latin typeface="Arial" pitchFamily="-110" charset="0"/>
                <a:ea typeface="ＭＳ Ｐゴシック" pitchFamily="-110" charset="-128"/>
                <a:cs typeface="ＭＳ Ｐゴシック" pitchFamily="-110" charset="-128"/>
              </a:rPr>
              <a:t>The database views this line as 2 separate SQL statements: first select all entries with name Bob, then delete the entire supplier table.</a:t>
            </a:r>
          </a:p>
          <a:p>
            <a:r>
              <a:rPr lang="en-US" altLang="zh-CN" sz="2800" dirty="0" err="1">
                <a:solidFill>
                  <a:schemeClr val="tx1"/>
                </a:solidFill>
                <a:latin typeface="Arial" pitchFamily="-110" charset="0"/>
                <a:ea typeface="ＭＳ Ｐゴシック" pitchFamily="-110" charset="-128"/>
                <a:cs typeface="ＭＳ Ｐゴシック" pitchFamily="-110" charset="-128"/>
              </a:rPr>
              <a:t>mysql_real_escape_string</a:t>
            </a:r>
            <a:r>
              <a:rPr lang="en-US" altLang="zh-CN" sz="2800" dirty="0">
                <a:solidFill>
                  <a:schemeClr val="tx1"/>
                </a:solidFill>
                <a:latin typeface="Arial" pitchFamily="-110" charset="0"/>
                <a:ea typeface="ＭＳ Ｐゴシック" pitchFamily="-110" charset="-128"/>
                <a:cs typeface="ＭＳ Ｐゴシック" pitchFamily="-110" charset="-128"/>
              </a:rPr>
              <a:t>() prepends backslashes to the some special characters, including \n, \r, \, ', </a:t>
            </a:r>
            <a:r>
              <a:rPr lang="en-US" altLang="zh-CN" sz="2800" dirty="0" smtClean="0">
                <a:solidFill>
                  <a:schemeClr val="tx1"/>
                </a:solidFill>
                <a:latin typeface="Arial" pitchFamily="-110" charset="0"/>
                <a:ea typeface="ＭＳ Ｐゴシック" pitchFamily="-110" charset="-128"/>
                <a:cs typeface="ＭＳ Ｐゴシック" pitchFamily="-110" charset="-128"/>
              </a:rPr>
              <a:t>"</a:t>
            </a:r>
            <a:r>
              <a:rPr lang="en-US" altLang="zh-CN" sz="2500" dirty="0" smtClean="0">
                <a:solidFill>
                  <a:schemeClr val="tx1"/>
                </a:solidFill>
                <a:latin typeface="Arial" pitchFamily="-110" charset="0"/>
                <a:ea typeface="ＭＳ Ｐゴシック" pitchFamily="-110" charset="-128"/>
                <a:cs typeface="ＭＳ Ｐゴシック" pitchFamily="-110" charset="-128"/>
              </a:rPr>
              <a:t> </a:t>
            </a:r>
          </a:p>
          <a:p>
            <a:pPr lvl="1"/>
            <a:r>
              <a:rPr lang="en-US" altLang="zh-CN" sz="1600" dirty="0" smtClean="0">
                <a:solidFill>
                  <a:schemeClr val="tx1"/>
                </a:solidFill>
                <a:latin typeface="Arial" pitchFamily="-110" charset="0"/>
                <a:ea typeface="ＭＳ Ｐゴシック" pitchFamily="-110" charset="-128"/>
                <a:cs typeface="ＭＳ Ｐゴシック" pitchFamily="-110" charset="-128"/>
              </a:rPr>
              <a:t>Query becomes </a:t>
            </a:r>
            <a:r>
              <a:rPr lang="en-US" altLang="zh-CN" sz="1600" dirty="0">
                <a:solidFill>
                  <a:schemeClr val="tx1"/>
                </a:solidFill>
                <a:latin typeface="Arial" pitchFamily="-110" charset="0"/>
                <a:ea typeface="ＭＳ Ｐゴシック" pitchFamily="-110" charset="-128"/>
                <a:cs typeface="ＭＳ Ｐゴシック" pitchFamily="-110" charset="-128"/>
              </a:rPr>
              <a:t>SELECT * FROM suppliers WHERE name = ‘</a:t>
            </a:r>
            <a:r>
              <a:rPr lang="en-US" altLang="zh-CN" sz="1600" dirty="0" smtClean="0">
                <a:solidFill>
                  <a:schemeClr val="tx1"/>
                </a:solidFill>
                <a:latin typeface="Arial" pitchFamily="-110" charset="0"/>
                <a:ea typeface="ＭＳ Ｐゴシック" pitchFamily="-110" charset="-128"/>
                <a:cs typeface="ＭＳ Ｐゴシック" pitchFamily="-110" charset="-128"/>
              </a:rPr>
              <a:t>Bob\‘\; </a:t>
            </a:r>
            <a:r>
              <a:rPr lang="en-US" altLang="zh-CN" sz="1600" dirty="0">
                <a:solidFill>
                  <a:schemeClr val="tx1"/>
                </a:solidFill>
                <a:latin typeface="Arial" pitchFamily="-110" charset="0"/>
                <a:ea typeface="ＭＳ Ｐゴシック" pitchFamily="-110" charset="-128"/>
                <a:cs typeface="ＭＳ Ｐゴシック" pitchFamily="-110" charset="-128"/>
              </a:rPr>
              <a:t>drop table </a:t>
            </a:r>
            <a:r>
              <a:rPr lang="en-US" altLang="zh-CN" sz="1600" dirty="0" smtClean="0">
                <a:solidFill>
                  <a:schemeClr val="tx1"/>
                </a:solidFill>
                <a:latin typeface="Arial" pitchFamily="-110" charset="0"/>
                <a:ea typeface="ＭＳ Ｐゴシック" pitchFamily="-110" charset="-128"/>
                <a:cs typeface="ＭＳ Ｐゴシック" pitchFamily="-110" charset="-128"/>
              </a:rPr>
              <a:t>suppliers’</a:t>
            </a:r>
          </a:p>
          <a:p>
            <a:pPr lvl="1"/>
            <a:r>
              <a:rPr lang="en-US" altLang="zh-CN" sz="1600" dirty="0" smtClean="0">
                <a:solidFill>
                  <a:schemeClr val="tx1"/>
                </a:solidFill>
                <a:latin typeface="Arial" pitchFamily="-110" charset="0"/>
                <a:ea typeface="ＭＳ Ｐゴシック" pitchFamily="-110" charset="-128"/>
                <a:cs typeface="ＭＳ Ｐゴシック" pitchFamily="-110" charset="-128"/>
              </a:rPr>
              <a:t>It looks for a database entry with name matching “Bob’;</a:t>
            </a:r>
            <a:r>
              <a:rPr lang="en-US" altLang="zh-CN" sz="1600" dirty="0">
                <a:solidFill>
                  <a:schemeClr val="tx1"/>
                </a:solidFill>
                <a:latin typeface="Arial" pitchFamily="-110" charset="0"/>
                <a:ea typeface="ＭＳ Ｐゴシック" pitchFamily="-110" charset="-128"/>
                <a:cs typeface="ＭＳ Ｐゴシック" pitchFamily="-110" charset="-128"/>
              </a:rPr>
              <a:t> drop table </a:t>
            </a:r>
            <a:r>
              <a:rPr lang="en-US" altLang="zh-CN" sz="1600" dirty="0" smtClean="0">
                <a:solidFill>
                  <a:schemeClr val="tx1"/>
                </a:solidFill>
                <a:latin typeface="Arial" pitchFamily="-110" charset="0"/>
                <a:ea typeface="ＭＳ Ｐゴシック" pitchFamily="-110" charset="-128"/>
                <a:cs typeface="ＭＳ Ｐゴシック" pitchFamily="-110" charset="-128"/>
              </a:rPr>
              <a:t>suppliers”, and returns null.</a:t>
            </a:r>
          </a:p>
          <a:p>
            <a:r>
              <a:rPr lang="en-US" altLang="zh-CN" sz="2500" dirty="0">
                <a:solidFill>
                  <a:schemeClr val="tx1"/>
                </a:solidFill>
                <a:latin typeface="Arial" pitchFamily="-110" charset="0"/>
                <a:ea typeface="ＭＳ Ｐゴシック" pitchFamily="-110" charset="-128"/>
                <a:cs typeface="ＭＳ Ｐゴシック" pitchFamily="-110" charset="-128"/>
              </a:rPr>
              <a:t>Or, perform input validation:</a:t>
            </a:r>
          </a:p>
          <a:p>
            <a:pPr lvl="1"/>
            <a:r>
              <a:rPr lang="en-US" altLang="zh-CN" sz="1600" dirty="0" smtClean="0">
                <a:solidFill>
                  <a:schemeClr val="tx1"/>
                </a:solidFill>
                <a:latin typeface="Arial" pitchFamily="-110" charset="0"/>
                <a:ea typeface="ＭＳ Ｐゴシック" pitchFamily="-110" charset="-128"/>
                <a:cs typeface="ＭＳ Ｐゴシック" pitchFamily="-110" charset="-128"/>
              </a:rPr>
              <a:t>die </a:t>
            </a:r>
            <a:r>
              <a:rPr lang="en-US" altLang="zh-CN" sz="1600" dirty="0">
                <a:solidFill>
                  <a:schemeClr val="tx1"/>
                </a:solidFill>
                <a:latin typeface="Arial" pitchFamily="-110" charset="0"/>
                <a:ea typeface="ＭＳ Ｐゴシック" pitchFamily="-110" charset="-128"/>
                <a:cs typeface="ＭＳ Ｐゴシック" pitchFamily="-110" charset="-128"/>
              </a:rPr>
              <a:t>"The specified </a:t>
            </a:r>
            <a:r>
              <a:rPr lang="en-US" altLang="zh-CN" sz="1600" dirty="0" smtClean="0">
                <a:solidFill>
                  <a:schemeClr val="tx1"/>
                </a:solidFill>
                <a:latin typeface="Arial" pitchFamily="-110" charset="0"/>
                <a:ea typeface="ＭＳ Ｐゴシック" pitchFamily="-110" charset="-128"/>
                <a:cs typeface="ＭＳ Ｐゴシック" pitchFamily="-110" charset="-128"/>
              </a:rPr>
              <a:t>name </a:t>
            </a:r>
            <a:r>
              <a:rPr lang="en-US" altLang="zh-CN" sz="1600" dirty="0">
                <a:solidFill>
                  <a:schemeClr val="tx1"/>
                </a:solidFill>
                <a:latin typeface="Arial" pitchFamily="-110" charset="0"/>
                <a:ea typeface="ＭＳ Ｐゴシック" pitchFamily="-110" charset="-128"/>
                <a:cs typeface="ＭＳ Ｐゴシック" pitchFamily="-110" charset="-128"/>
              </a:rPr>
              <a:t>contains illegal characters</a:t>
            </a:r>
            <a:r>
              <a:rPr lang="en-US" altLang="zh-CN" sz="1600" dirty="0" smtClean="0">
                <a:solidFill>
                  <a:schemeClr val="tx1"/>
                </a:solidFill>
                <a:latin typeface="Arial" pitchFamily="-110" charset="0"/>
                <a:ea typeface="ＭＳ Ｐゴシック" pitchFamily="-110" charset="-128"/>
                <a:cs typeface="ＭＳ Ｐゴシック" pitchFamily="-110" charset="-128"/>
              </a:rPr>
              <a:t>!“ unless ($name </a:t>
            </a:r>
            <a:r>
              <a:rPr lang="en-US" altLang="zh-CN" sz="1600" dirty="0">
                <a:solidFill>
                  <a:schemeClr val="tx1"/>
                </a:solidFill>
                <a:latin typeface="Arial" pitchFamily="-110" charset="0"/>
                <a:ea typeface="ＭＳ Ｐゴシック" pitchFamily="-110" charset="-128"/>
                <a:cs typeface="ＭＳ Ｐゴシック" pitchFamily="-110" charset="-128"/>
              </a:rPr>
              <a:t>=~ /^\w</a:t>
            </a:r>
            <a:r>
              <a:rPr lang="en-US" altLang="zh-CN" sz="1600" dirty="0" smtClean="0">
                <a:solidFill>
                  <a:schemeClr val="tx1"/>
                </a:solidFill>
                <a:latin typeface="Arial" pitchFamily="-110" charset="0"/>
                <a:ea typeface="ＭＳ Ｐゴシック" pitchFamily="-110" charset="-128"/>
                <a:cs typeface="ＭＳ Ｐゴシック" pitchFamily="-110" charset="-128"/>
              </a:rPr>
              <a:t>+$/);</a:t>
            </a:r>
          </a:p>
          <a:p>
            <a:pPr lvl="1"/>
            <a:r>
              <a:rPr lang="en-US" altLang="zh-CN" sz="1600" dirty="0" smtClean="0">
                <a:solidFill>
                  <a:schemeClr val="tx1"/>
                </a:solidFill>
                <a:latin typeface="Arial" pitchFamily="-110" charset="0"/>
                <a:ea typeface="ＭＳ Ｐゴシック" pitchFamily="-110" charset="-128"/>
                <a:cs typeface="ＭＳ Ｐゴシック" pitchFamily="-110" charset="-128"/>
              </a:rPr>
              <a:t>But this does not handle the name O’Connor</a:t>
            </a:r>
            <a:endParaRPr lang="en-US" altLang="zh-CN" sz="1600" dirty="0">
              <a:solidFill>
                <a:schemeClr val="tx1"/>
              </a:solidFill>
              <a:latin typeface="Arial"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844381482"/>
      </p:ext>
    </p:extLst>
  </p:cSld>
  <p:clrMapOvr>
    <a:masterClrMapping/>
  </p:clrMapOvr>
  <p:transition>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1143000"/>
          </a:xfrm>
        </p:spPr>
        <p:txBody>
          <a:bodyPr/>
          <a:lstStyle/>
          <a:p>
            <a:pPr eaLnBrk="1" hangingPunct="1">
              <a:defRPr/>
            </a:pPr>
            <a:r>
              <a:rPr lang="en-US" sz="4800" dirty="0">
                <a:solidFill>
                  <a:schemeClr val="accent6">
                    <a:lumMod val="40000"/>
                    <a:lumOff val="60000"/>
                  </a:schemeClr>
                </a:solidFill>
              </a:rPr>
              <a:t>ECB Mode of Block Ciphers </a:t>
            </a:r>
          </a:p>
        </p:txBody>
      </p:sp>
      <p:sp>
        <p:nvSpPr>
          <p:cNvPr id="3" name="Content Placeholder 2"/>
          <p:cNvSpPr>
            <a:spLocks noGrp="1"/>
          </p:cNvSpPr>
          <p:nvPr>
            <p:ph idx="1"/>
          </p:nvPr>
        </p:nvSpPr>
        <p:spPr>
          <a:xfrm>
            <a:off x="323528" y="1772816"/>
            <a:ext cx="8229600" cy="4419600"/>
          </a:xfrm>
        </p:spPr>
        <p:txBody>
          <a:bodyPr/>
          <a:lstStyle/>
          <a:p>
            <a:pPr eaLnBrk="1" hangingPunct="1">
              <a:buClr>
                <a:schemeClr val="accent1"/>
              </a:buClr>
              <a:buSzPct val="85000"/>
              <a:buFont typeface="Wingdings" pitchFamily="33" charset="2"/>
              <a:buChar char=""/>
              <a:defRPr/>
            </a:pPr>
            <a:r>
              <a:rPr lang="en-US" dirty="0" smtClean="0"/>
              <a:t>A block cypher is applied to a unit of data larger than a single 64-bit or 128-bit block</a:t>
            </a:r>
          </a:p>
          <a:p>
            <a:pPr eaLnBrk="1" hangingPunct="1">
              <a:buClr>
                <a:schemeClr val="accent1"/>
              </a:buClr>
              <a:buSzPct val="85000"/>
              <a:buFont typeface="Wingdings" pitchFamily="33" charset="2"/>
              <a:buChar char=""/>
              <a:defRPr/>
            </a:pPr>
            <a:r>
              <a:rPr lang="en-US" dirty="0"/>
              <a:t>E</a:t>
            </a:r>
            <a:r>
              <a:rPr lang="en-US" dirty="0" smtClean="0"/>
              <a:t>lectronic </a:t>
            </a:r>
            <a:r>
              <a:rPr lang="en-US" dirty="0" err="1" smtClean="0"/>
              <a:t>CodeBook</a:t>
            </a:r>
            <a:r>
              <a:rPr lang="en-US" dirty="0" smtClean="0"/>
              <a:t> (ECB) mode is the simplest approach to multiple-block encryption</a:t>
            </a:r>
          </a:p>
          <a:p>
            <a:pPr lvl="2" eaLnBrk="1" hangingPunct="1">
              <a:buClr>
                <a:schemeClr val="tx1">
                  <a:lumMod val="95000"/>
                </a:schemeClr>
              </a:buClr>
              <a:buSzPct val="80000"/>
              <a:buFont typeface="Wingdings" pitchFamily="33" charset="2"/>
              <a:buChar char=""/>
              <a:defRPr/>
            </a:pPr>
            <a:r>
              <a:rPr lang="en-US" sz="1800" dirty="0"/>
              <a:t>E</a:t>
            </a:r>
            <a:r>
              <a:rPr lang="en-US" sz="1800" dirty="0" smtClean="0"/>
              <a:t>ach block of plaintext is encrypted using the same key</a:t>
            </a:r>
          </a:p>
          <a:p>
            <a:pPr lvl="2" eaLnBrk="1" hangingPunct="1">
              <a:buClr>
                <a:schemeClr val="tx1">
                  <a:lumMod val="95000"/>
                </a:schemeClr>
              </a:buClr>
              <a:buSzPct val="80000"/>
              <a:buFont typeface="Wingdings" pitchFamily="33" charset="2"/>
              <a:buChar char=""/>
              <a:defRPr/>
            </a:pPr>
            <a:r>
              <a:rPr lang="en-US" sz="1800" dirty="0"/>
              <a:t>C</a:t>
            </a:r>
            <a:r>
              <a:rPr lang="en-US" sz="1800" dirty="0" smtClean="0"/>
              <a:t>ryptanalysts may be able to exploit regularities in the plaintext</a:t>
            </a:r>
          </a:p>
          <a:p>
            <a:pPr eaLnBrk="1" hangingPunct="1">
              <a:buClr>
                <a:schemeClr val="accent1"/>
              </a:buClr>
              <a:buSzPct val="85000"/>
              <a:buFont typeface="Wingdings" pitchFamily="33" charset="2"/>
              <a:buChar char=""/>
              <a:defRPr/>
            </a:pPr>
            <a:r>
              <a:rPr lang="en-US" dirty="0"/>
              <a:t>M</a:t>
            </a:r>
            <a:r>
              <a:rPr lang="en-US" dirty="0" smtClean="0"/>
              <a:t>odes of operation</a:t>
            </a:r>
          </a:p>
          <a:p>
            <a:pPr lvl="2" eaLnBrk="1" hangingPunct="1">
              <a:buClr>
                <a:schemeClr val="tx1">
                  <a:lumMod val="95000"/>
                </a:schemeClr>
              </a:buClr>
              <a:buSzPct val="80000"/>
              <a:buFont typeface="Wingdings" pitchFamily="33" charset="2"/>
              <a:buChar char=""/>
              <a:defRPr/>
            </a:pPr>
            <a:r>
              <a:rPr lang="en-US" sz="1800" dirty="0"/>
              <a:t>A</a:t>
            </a:r>
            <a:r>
              <a:rPr lang="en-US" sz="1800" dirty="0" smtClean="0"/>
              <a:t>lternative technique to increase the security     of symmetric block encryption for large sequences</a:t>
            </a:r>
          </a:p>
          <a:p>
            <a:pPr lvl="2" eaLnBrk="1" hangingPunct="1">
              <a:buClr>
                <a:schemeClr val="tx1">
                  <a:lumMod val="95000"/>
                </a:schemeClr>
              </a:buClr>
              <a:buSzPct val="80000"/>
              <a:buFont typeface="Wingdings" pitchFamily="33" charset="2"/>
              <a:buChar char=""/>
              <a:defRPr/>
            </a:pPr>
            <a:r>
              <a:rPr lang="en-US" sz="1800" dirty="0"/>
              <a:t>O</a:t>
            </a:r>
            <a:r>
              <a:rPr lang="en-US" sz="1800" dirty="0" smtClean="0"/>
              <a:t>vercomes the weaknesses of ECB</a:t>
            </a:r>
            <a:endParaRPr lang="en-US" sz="1800" dirty="0"/>
          </a:p>
        </p:txBody>
      </p:sp>
      <p:pic>
        <p:nvPicPr>
          <p:cNvPr id="37893" name="Picture 5"/>
          <p:cNvPicPr>
            <a:picLocks noChangeAspect="1"/>
          </p:cNvPicPr>
          <p:nvPr/>
        </p:nvPicPr>
        <p:blipFill>
          <a:blip r:embed="rId3"/>
          <a:srcRect/>
          <a:stretch>
            <a:fillRect/>
          </a:stretch>
        </p:blipFill>
        <p:spPr bwMode="auto">
          <a:xfrm>
            <a:off x="7391400" y="4276725"/>
            <a:ext cx="2581275" cy="2581275"/>
          </a:xfrm>
          <a:prstGeom prst="rect">
            <a:avLst/>
          </a:prstGeom>
          <a:noFill/>
          <a:ln w="9525">
            <a:noFill/>
            <a:miter lim="800000"/>
            <a:headEnd/>
            <a:tailEnd/>
          </a:ln>
        </p:spPr>
      </p:pic>
      <p:sp>
        <p:nvSpPr>
          <p:cNvPr id="4" name="灯片编号占位符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11</a:t>
            </a:fld>
            <a:endParaRPr lang="en-US" dirty="0">
              <a:solidFill>
                <a:prstClr val="white">
                  <a:lumMod val="65000"/>
                  <a:lumOff val="35000"/>
                </a:prstClr>
              </a:solidFill>
            </a:endParaRPr>
          </a:p>
        </p:txBody>
      </p:sp>
    </p:spTree>
    <p:extLst>
      <p:ext uri="{BB962C8B-B14F-4D97-AF65-F5344CB8AC3E}">
        <p14:creationId xmlns:p14="http://schemas.microsoft.com/office/powerpoint/2010/main" val="1892138272"/>
      </p:ext>
    </p:extLst>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a:xfrm>
            <a:off x="467544" y="0"/>
            <a:ext cx="8229600" cy="908720"/>
          </a:xfrm>
        </p:spPr>
        <p:txBody>
          <a:bodyPr>
            <a:normAutofit/>
          </a:bodyPr>
          <a:lstStyle/>
          <a:p>
            <a:r>
              <a:rPr lang="en-US" dirty="0" smtClean="0">
                <a:solidFill>
                  <a:srgbClr val="FFB91D"/>
                </a:solidFill>
              </a:rPr>
              <a:t>A Cartoon</a:t>
            </a:r>
            <a:endParaRPr lang="en-US" dirty="0">
              <a:solidFill>
                <a:srgbClr val="FFB91D"/>
              </a:solidFill>
            </a:endParaRPr>
          </a:p>
        </p:txBody>
      </p:sp>
      <p:sp>
        <p:nvSpPr>
          <p:cNvPr id="221187" name="Rectangle 3"/>
          <p:cNvSpPr>
            <a:spLocks noGrp="1" noChangeArrowheads="1"/>
          </p:cNvSpPr>
          <p:nvPr>
            <p:ph idx="1"/>
          </p:nvPr>
        </p:nvSpPr>
        <p:spPr>
          <a:xfrm>
            <a:off x="467544" y="908720"/>
            <a:ext cx="8280920" cy="4536504"/>
          </a:xfrm>
        </p:spPr>
        <p:txBody>
          <a:bodyPr>
            <a:normAutofit/>
          </a:bodyPr>
          <a:lstStyle/>
          <a:p>
            <a:endParaRPr lang="en-US" altLang="zh-CN" dirty="0"/>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110</a:t>
            </a:fld>
            <a:endParaRPr lang="en-US" dirty="0">
              <a:solidFill>
                <a:prstClr val="white">
                  <a:lumMod val="65000"/>
                  <a:lumOff val="35000"/>
                </a:prstClr>
              </a:solidFill>
            </a:endParaRPr>
          </a:p>
        </p:txBody>
      </p:sp>
      <p:pic>
        <p:nvPicPr>
          <p:cNvPr id="3" name="图片 2"/>
          <p:cNvPicPr>
            <a:picLocks noChangeAspect="1"/>
          </p:cNvPicPr>
          <p:nvPr/>
        </p:nvPicPr>
        <p:blipFill>
          <a:blip r:embed="rId3"/>
          <a:stretch>
            <a:fillRect/>
          </a:stretch>
        </p:blipFill>
        <p:spPr>
          <a:xfrm>
            <a:off x="25152" y="2619549"/>
            <a:ext cx="9118848" cy="2837733"/>
          </a:xfrm>
          <a:prstGeom prst="rect">
            <a:avLst/>
          </a:prstGeom>
        </p:spPr>
      </p:pic>
    </p:spTree>
    <p:extLst>
      <p:ext uri="{BB962C8B-B14F-4D97-AF65-F5344CB8AC3E}">
        <p14:creationId xmlns:p14="http://schemas.microsoft.com/office/powerpoint/2010/main" val="4161929589"/>
      </p:ext>
    </p:extLst>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a:xfrm>
            <a:off x="467544" y="0"/>
            <a:ext cx="8229600" cy="908720"/>
          </a:xfrm>
        </p:spPr>
        <p:txBody>
          <a:bodyPr>
            <a:normAutofit/>
          </a:bodyPr>
          <a:lstStyle/>
          <a:p>
            <a:r>
              <a:rPr lang="en-US" dirty="0" smtClean="0">
                <a:solidFill>
                  <a:srgbClr val="FFB91D"/>
                </a:solidFill>
              </a:rPr>
              <a:t>Another </a:t>
            </a:r>
            <a:r>
              <a:rPr lang="en-US" dirty="0" err="1" smtClean="0">
                <a:solidFill>
                  <a:srgbClr val="FFB91D"/>
                </a:solidFill>
              </a:rPr>
              <a:t>SQLi</a:t>
            </a:r>
            <a:r>
              <a:rPr lang="en-US" dirty="0" smtClean="0">
                <a:solidFill>
                  <a:srgbClr val="FFB91D"/>
                </a:solidFill>
              </a:rPr>
              <a:t> Attack</a:t>
            </a:r>
            <a:endParaRPr lang="en-US" dirty="0">
              <a:solidFill>
                <a:srgbClr val="FFB91D"/>
              </a:solidFill>
            </a:endParaRPr>
          </a:p>
        </p:txBody>
      </p:sp>
      <p:sp>
        <p:nvSpPr>
          <p:cNvPr id="221187" name="Rectangle 3"/>
          <p:cNvSpPr>
            <a:spLocks noGrp="1" noChangeArrowheads="1"/>
          </p:cNvSpPr>
          <p:nvPr>
            <p:ph idx="1"/>
          </p:nvPr>
        </p:nvSpPr>
        <p:spPr>
          <a:xfrm>
            <a:off x="467544" y="908720"/>
            <a:ext cx="8280920" cy="4536504"/>
          </a:xfrm>
        </p:spPr>
        <p:txBody>
          <a:bodyPr>
            <a:normAutofit fontScale="77500" lnSpcReduction="20000"/>
          </a:bodyPr>
          <a:lstStyle/>
          <a:p>
            <a:r>
              <a:rPr lang="en-US" dirty="0"/>
              <a:t>&lt;?</a:t>
            </a:r>
            <a:r>
              <a:rPr lang="en-US" dirty="0" err="1"/>
              <a:t>php</a:t>
            </a:r>
            <a:endParaRPr lang="en-US" dirty="0"/>
          </a:p>
          <a:p>
            <a:r>
              <a:rPr lang="en-US" dirty="0"/>
              <a:t>// We didn't check $_POST['password'], it could be anything the user wanted! For example:</a:t>
            </a:r>
          </a:p>
          <a:p>
            <a:r>
              <a:rPr lang="en-US" dirty="0"/>
              <a:t>$_POST['username'] = '</a:t>
            </a:r>
            <a:r>
              <a:rPr lang="en-US" dirty="0" err="1"/>
              <a:t>aidan</a:t>
            </a:r>
            <a:r>
              <a:rPr lang="en-US" dirty="0"/>
              <a:t>';</a:t>
            </a:r>
          </a:p>
          <a:p>
            <a:r>
              <a:rPr lang="en-US" dirty="0"/>
              <a:t>$_POST</a:t>
            </a:r>
            <a:r>
              <a:rPr lang="en-US" dirty="0" smtClean="0"/>
              <a:t>[‘password’] =</a:t>
            </a:r>
            <a:r>
              <a:rPr lang="en-US" altLang="zh-CN" dirty="0" smtClean="0"/>
              <a:t>'</a:t>
            </a:r>
            <a:r>
              <a:rPr lang="en-US" altLang="zh-CN" dirty="0"/>
              <a:t>'</a:t>
            </a:r>
            <a:r>
              <a:rPr lang="en-US" altLang="zh-CN" dirty="0" smtClean="0"/>
              <a:t>OR ‘1=1';</a:t>
            </a:r>
            <a:endParaRPr lang="en-US" dirty="0"/>
          </a:p>
          <a:p>
            <a:endParaRPr lang="en-US" dirty="0"/>
          </a:p>
          <a:p>
            <a:r>
              <a:rPr lang="en-US" dirty="0"/>
              <a:t>// Query database to check if there are any matching users</a:t>
            </a:r>
          </a:p>
          <a:p>
            <a:r>
              <a:rPr lang="en-US" dirty="0"/>
              <a:t>$query = "SELECT * FROM users WHERE user='{$_POST['username']}' AND password='{$_POST['password']}'";</a:t>
            </a:r>
          </a:p>
          <a:p>
            <a:r>
              <a:rPr lang="en-US" dirty="0" err="1"/>
              <a:t>mysql_query</a:t>
            </a:r>
            <a:r>
              <a:rPr lang="en-US" dirty="0"/>
              <a:t>($query);</a:t>
            </a:r>
          </a:p>
          <a:p>
            <a:endParaRPr lang="en-US" dirty="0"/>
          </a:p>
          <a:p>
            <a:r>
              <a:rPr lang="en-US" dirty="0"/>
              <a:t>// This means the query sent to MySQL would </a:t>
            </a:r>
            <a:r>
              <a:rPr lang="en-US" dirty="0" smtClean="0"/>
              <a:t>be this, and always return true, since the part after OR is </a:t>
            </a:r>
            <a:r>
              <a:rPr lang="en-US" altLang="zh-CN" dirty="0" smtClean="0"/>
              <a:t>‘</a:t>
            </a:r>
            <a:r>
              <a:rPr lang="en-US" dirty="0" smtClean="0"/>
              <a:t>1=1</a:t>
            </a:r>
            <a:r>
              <a:rPr lang="en-US" altLang="zh-CN" dirty="0" smtClean="0"/>
              <a:t>'</a:t>
            </a:r>
            <a:r>
              <a:rPr lang="en-US" dirty="0" smtClean="0"/>
              <a:t>, always TRUE.</a:t>
            </a:r>
            <a:endParaRPr lang="en-US" dirty="0"/>
          </a:p>
          <a:p>
            <a:r>
              <a:rPr lang="en-US" dirty="0"/>
              <a:t>echo $query;</a:t>
            </a:r>
          </a:p>
          <a:p>
            <a:r>
              <a:rPr lang="en-US" dirty="0" smtClean="0"/>
              <a:t>?&gt; </a:t>
            </a:r>
            <a:r>
              <a:rPr lang="en-US" altLang="zh-CN" dirty="0"/>
              <a:t>SELECT * FROM users WHERE user</a:t>
            </a:r>
            <a:r>
              <a:rPr lang="en-US" altLang="zh-CN" dirty="0" smtClean="0"/>
              <a:t>='</a:t>
            </a:r>
            <a:r>
              <a:rPr lang="en-US" altLang="zh-CN" dirty="0" err="1" smtClean="0"/>
              <a:t>aidan</a:t>
            </a:r>
            <a:r>
              <a:rPr lang="en-US" altLang="zh-CN" dirty="0" smtClean="0"/>
              <a:t>' </a:t>
            </a:r>
            <a:r>
              <a:rPr lang="en-US" altLang="zh-CN" dirty="0"/>
              <a:t>AND password</a:t>
            </a:r>
            <a:r>
              <a:rPr lang="en-US" altLang="zh-CN" dirty="0" smtClean="0"/>
              <a:t>='</a:t>
            </a:r>
            <a:r>
              <a:rPr lang="en-US" altLang="zh-CN" dirty="0"/>
              <a:t>'</a:t>
            </a:r>
            <a:r>
              <a:rPr lang="en-US" altLang="zh-CN" dirty="0" smtClean="0"/>
              <a:t>OR ‘1=1'</a:t>
            </a:r>
            <a:endParaRPr lang="en-US" altLang="zh-CN" dirty="0"/>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111</a:t>
            </a:fld>
            <a:endParaRPr lang="en-US" dirty="0">
              <a:solidFill>
                <a:prstClr val="white">
                  <a:lumMod val="65000"/>
                  <a:lumOff val="35000"/>
                </a:prstClr>
              </a:solidFill>
            </a:endParaRPr>
          </a:p>
        </p:txBody>
      </p:sp>
      <p:sp>
        <p:nvSpPr>
          <p:cNvPr id="9" name="内容占位符 2"/>
          <p:cNvSpPr txBox="1">
            <a:spLocks/>
          </p:cNvSpPr>
          <p:nvPr/>
        </p:nvSpPr>
        <p:spPr>
          <a:xfrm>
            <a:off x="0" y="5502687"/>
            <a:ext cx="8805664" cy="100811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fontAlgn="auto">
              <a:spcAft>
                <a:spcPts val="0"/>
              </a:spcAft>
            </a:pPr>
            <a:r>
              <a:rPr lang="en-US" altLang="zh-CN" sz="2000" dirty="0" smtClean="0">
                <a:solidFill>
                  <a:schemeClr val="tx1"/>
                </a:solidFill>
                <a:latin typeface="Arial" pitchFamily="-110" charset="0"/>
                <a:ea typeface="ＭＳ Ｐゴシック" pitchFamily="-110" charset="-128"/>
                <a:cs typeface="ＭＳ Ｐゴシック" pitchFamily="-110" charset="-128"/>
              </a:rPr>
              <a:t>This attack can be prevented similarly by </a:t>
            </a:r>
            <a:r>
              <a:rPr lang="en-US" altLang="zh-CN" sz="1200" dirty="0" smtClean="0">
                <a:solidFill>
                  <a:schemeClr val="tx1"/>
                </a:solidFill>
                <a:latin typeface="Arial" pitchFamily="-110" charset="0"/>
                <a:ea typeface="ＭＳ Ｐゴシック" pitchFamily="-110" charset="-128"/>
                <a:cs typeface="ＭＳ Ｐゴシック" pitchFamily="-110" charset="-128"/>
              </a:rPr>
              <a:t>.</a:t>
            </a:r>
            <a:r>
              <a:rPr lang="en-US" altLang="zh-CN" dirty="0" err="1" smtClean="0">
                <a:solidFill>
                  <a:schemeClr val="tx1"/>
                </a:solidFill>
                <a:latin typeface="Arial" pitchFamily="-110" charset="0"/>
                <a:ea typeface="ＭＳ Ｐゴシック" pitchFamily="-110" charset="-128"/>
                <a:cs typeface="ＭＳ Ｐゴシック" pitchFamily="-110" charset="-128"/>
              </a:rPr>
              <a:t>mysql_real_escape_string</a:t>
            </a:r>
            <a:r>
              <a:rPr lang="en-US" altLang="zh-CN" dirty="0" smtClean="0">
                <a:solidFill>
                  <a:schemeClr val="tx1"/>
                </a:solidFill>
                <a:latin typeface="Arial" pitchFamily="-110" charset="0"/>
                <a:ea typeface="ＭＳ Ｐゴシック" pitchFamily="-110" charset="-128"/>
                <a:cs typeface="ＭＳ Ｐゴシック" pitchFamily="-110" charset="-128"/>
              </a:rPr>
              <a:t>(), or input validation</a:t>
            </a:r>
            <a:endParaRPr lang="zh-CN" altLang="en-US" sz="1200" dirty="0">
              <a:solidFill>
                <a:schemeClr val="tx1"/>
              </a:solidFill>
              <a:latin typeface="Arial"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1642050666"/>
      </p:ext>
    </p:extLst>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a:xfrm>
            <a:off x="467544" y="-243408"/>
            <a:ext cx="8229600" cy="1600200"/>
          </a:xfrm>
        </p:spPr>
        <p:txBody>
          <a:bodyPr/>
          <a:lstStyle/>
          <a:p>
            <a:r>
              <a:rPr lang="en-US" dirty="0">
                <a:solidFill>
                  <a:srgbClr val="FFB91D"/>
                </a:solidFill>
              </a:rPr>
              <a:t>Input </a:t>
            </a:r>
            <a:r>
              <a:rPr lang="en-US" dirty="0" err="1">
                <a:solidFill>
                  <a:srgbClr val="FFB91D"/>
                </a:solidFill>
              </a:rPr>
              <a:t>Fuzzing</a:t>
            </a:r>
            <a:endParaRPr lang="en-US" dirty="0">
              <a:solidFill>
                <a:srgbClr val="FFB91D"/>
              </a:solidFill>
            </a:endParaRPr>
          </a:p>
        </p:txBody>
      </p:sp>
      <p:sp>
        <p:nvSpPr>
          <p:cNvPr id="243715" name="Rectangle 3"/>
          <p:cNvSpPr>
            <a:spLocks noGrp="1" noChangeArrowheads="1"/>
          </p:cNvSpPr>
          <p:nvPr>
            <p:ph idx="1"/>
          </p:nvPr>
        </p:nvSpPr>
        <p:spPr>
          <a:xfrm>
            <a:off x="457200" y="1676400"/>
            <a:ext cx="8229600" cy="4800600"/>
          </a:xfrm>
        </p:spPr>
        <p:txBody>
          <a:bodyPr>
            <a:normAutofit/>
          </a:bodyPr>
          <a:lstStyle/>
          <a:p>
            <a:r>
              <a:rPr lang="en-US" dirty="0" smtClean="0"/>
              <a:t>Software testing technique that uses randomly generated data as inputs to a program</a:t>
            </a:r>
          </a:p>
          <a:p>
            <a:pPr lvl="1"/>
            <a:r>
              <a:rPr lang="en-US" dirty="0"/>
              <a:t>R</a:t>
            </a:r>
            <a:r>
              <a:rPr lang="en-US" dirty="0" smtClean="0"/>
              <a:t>ange of inputs is very large</a:t>
            </a:r>
          </a:p>
          <a:p>
            <a:pPr lvl="1"/>
            <a:r>
              <a:rPr lang="en-US" dirty="0"/>
              <a:t>I</a:t>
            </a:r>
            <a:r>
              <a:rPr lang="en-US" dirty="0" smtClean="0"/>
              <a:t>ntent is to determine if the program or function correctly handles abnormal inputs</a:t>
            </a:r>
          </a:p>
          <a:p>
            <a:pPr lvl="1"/>
            <a:r>
              <a:rPr lang="en-US" dirty="0"/>
              <a:t>S</a:t>
            </a:r>
            <a:r>
              <a:rPr lang="en-US" dirty="0" smtClean="0"/>
              <a:t>imple</a:t>
            </a:r>
            <a:r>
              <a:rPr lang="en-US" dirty="0"/>
              <a:t>, free of assumptions, cheap</a:t>
            </a:r>
          </a:p>
          <a:p>
            <a:pPr lvl="1"/>
            <a:r>
              <a:rPr lang="en-US" dirty="0"/>
              <a:t>A</a:t>
            </a:r>
            <a:r>
              <a:rPr lang="en-US" dirty="0" smtClean="0"/>
              <a:t>ssists </a:t>
            </a:r>
            <a:r>
              <a:rPr lang="en-US" dirty="0"/>
              <a:t>with reliability as well as security</a:t>
            </a:r>
          </a:p>
          <a:p>
            <a:r>
              <a:rPr lang="en-US" dirty="0"/>
              <a:t>C</a:t>
            </a:r>
            <a:r>
              <a:rPr lang="en-US" dirty="0" smtClean="0"/>
              <a:t>an </a:t>
            </a:r>
            <a:r>
              <a:rPr lang="en-US" dirty="0"/>
              <a:t>also use templates to generate classes of known </a:t>
            </a:r>
            <a:r>
              <a:rPr lang="en-US" dirty="0" smtClean="0"/>
              <a:t>problematic inputs</a:t>
            </a:r>
          </a:p>
          <a:p>
            <a:pPr lvl="1"/>
            <a:r>
              <a:rPr lang="en-US" dirty="0"/>
              <a:t>D</a:t>
            </a:r>
            <a:r>
              <a:rPr lang="en-US" dirty="0" smtClean="0"/>
              <a:t>isadvantage is that bugs triggered by other forms of input would be missed</a:t>
            </a:r>
          </a:p>
          <a:p>
            <a:r>
              <a:rPr lang="en-US" dirty="0"/>
              <a:t>C</a:t>
            </a:r>
            <a:r>
              <a:rPr lang="en-US" dirty="0" smtClean="0"/>
              <a:t>ombination of approaches is needed for reasonably comprehensive coverage of the inputs</a:t>
            </a:r>
            <a:endParaRPr lang="en-US" dirty="0"/>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112</a:t>
            </a:fld>
            <a:endParaRPr lang="en-US" dirty="0">
              <a:solidFill>
                <a:prstClr val="white">
                  <a:lumMod val="65000"/>
                  <a:lumOff val="35000"/>
                </a:prstClr>
              </a:solidFill>
            </a:endParaRPr>
          </a:p>
        </p:txBody>
      </p:sp>
    </p:spTree>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a:xfrm>
            <a:off x="0" y="548680"/>
            <a:ext cx="9144000" cy="1143000"/>
          </a:xfrm>
        </p:spPr>
        <p:txBody>
          <a:bodyPr>
            <a:normAutofit fontScale="90000"/>
          </a:bodyPr>
          <a:lstStyle/>
          <a:p>
            <a:r>
              <a:rPr lang="en-US" dirty="0" smtClean="0">
                <a:solidFill>
                  <a:srgbClr val="FFB91D"/>
                </a:solidFill>
              </a:rPr>
              <a:t>Ensuring </a:t>
            </a:r>
            <a:r>
              <a:rPr lang="en-US" dirty="0">
                <a:solidFill>
                  <a:srgbClr val="FFB91D"/>
                </a:solidFill>
              </a:rPr>
              <a:t>Machine </a:t>
            </a:r>
            <a:r>
              <a:rPr lang="en-US" dirty="0" smtClean="0">
                <a:solidFill>
                  <a:srgbClr val="FFB91D"/>
                </a:solidFill>
              </a:rPr>
              <a:t>Language Corresponds to Algorithm</a:t>
            </a:r>
            <a:endParaRPr lang="en-US" dirty="0">
              <a:solidFill>
                <a:srgbClr val="FFB91D"/>
              </a:solidFill>
            </a:endParaRPr>
          </a:p>
        </p:txBody>
      </p:sp>
      <p:sp>
        <p:nvSpPr>
          <p:cNvPr id="249859" name="Rectangle 3"/>
          <p:cNvSpPr>
            <a:spLocks noGrp="1" noChangeArrowheads="1"/>
          </p:cNvSpPr>
          <p:nvPr>
            <p:ph idx="1"/>
          </p:nvPr>
        </p:nvSpPr>
        <p:spPr>
          <a:xfrm>
            <a:off x="457200" y="1981200"/>
            <a:ext cx="8229600" cy="4495800"/>
          </a:xfrm>
        </p:spPr>
        <p:txBody>
          <a:bodyPr>
            <a:normAutofit/>
          </a:bodyPr>
          <a:lstStyle/>
          <a:p>
            <a:r>
              <a:rPr lang="en-US" dirty="0"/>
              <a:t>I</a:t>
            </a:r>
            <a:r>
              <a:rPr lang="en-US" dirty="0" smtClean="0"/>
              <a:t>ssue is ignored by most programmers</a:t>
            </a:r>
          </a:p>
          <a:p>
            <a:pPr lvl="1">
              <a:buClr>
                <a:schemeClr val="accent2"/>
              </a:buClr>
            </a:pPr>
            <a:r>
              <a:rPr lang="en-US" sz="1800" dirty="0"/>
              <a:t>Assumption is that the compiler or interpreter generates or executes code that validly implements the language </a:t>
            </a:r>
            <a:r>
              <a:rPr lang="en-US" sz="1800" dirty="0" smtClean="0"/>
              <a:t>statements</a:t>
            </a:r>
          </a:p>
          <a:p>
            <a:pPr lvl="1">
              <a:buClr>
                <a:schemeClr val="accent2"/>
              </a:buClr>
            </a:pPr>
            <a:r>
              <a:rPr lang="en-US" sz="1800" dirty="0" smtClean="0"/>
              <a:t>A malicious </a:t>
            </a:r>
            <a:r>
              <a:rPr lang="en-US" sz="1800" dirty="0"/>
              <a:t>compiler </a:t>
            </a:r>
            <a:r>
              <a:rPr lang="en-US" sz="1800" dirty="0" smtClean="0"/>
              <a:t>could insert malicious instructions in the machine code </a:t>
            </a:r>
          </a:p>
          <a:p>
            <a:pPr>
              <a:buClr>
                <a:schemeClr val="accent2"/>
              </a:buClr>
            </a:pPr>
            <a:r>
              <a:rPr lang="en-US" dirty="0" smtClean="0"/>
              <a:t>Requires </a:t>
            </a:r>
            <a:r>
              <a:rPr lang="en-US" dirty="0"/>
              <a:t>comparing machine code with original source</a:t>
            </a:r>
          </a:p>
          <a:p>
            <a:pPr lvl="1">
              <a:buClr>
                <a:schemeClr val="accent2"/>
              </a:buClr>
            </a:pPr>
            <a:r>
              <a:rPr lang="en-US" sz="1800" dirty="0"/>
              <a:t>Slow and difficult</a:t>
            </a:r>
          </a:p>
          <a:p>
            <a:pPr marL="342900" lvl="1" indent="-342900">
              <a:buClr>
                <a:schemeClr val="tx1"/>
              </a:buClr>
              <a:buFont typeface="Arial" pitchFamily="34" charset="0"/>
              <a:buChar char="•"/>
            </a:pPr>
            <a:r>
              <a:rPr lang="en-US" sz="2400" dirty="0"/>
              <a:t>Development of computer systems with very high assurance level is the one area where this level of checking is required</a:t>
            </a:r>
          </a:p>
          <a:p>
            <a:pPr lvl="1">
              <a:buClr>
                <a:schemeClr val="accent2"/>
              </a:buClr>
            </a:pPr>
            <a:r>
              <a:rPr lang="en-US" sz="1800" dirty="0" smtClean="0"/>
              <a:t>e.g., Common Criteria </a:t>
            </a:r>
            <a:r>
              <a:rPr lang="en-US" sz="1800" dirty="0"/>
              <a:t>Evaluation Assurance </a:t>
            </a:r>
            <a:r>
              <a:rPr lang="en-US" sz="1800" dirty="0" smtClean="0"/>
              <a:t>Levels (EAL) 7</a:t>
            </a:r>
            <a:endParaRPr lang="en-US" sz="1800" dirty="0"/>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113</a:t>
            </a:fld>
            <a:endParaRPr lang="en-US" dirty="0">
              <a:solidFill>
                <a:prstClr val="white">
                  <a:lumMod val="65000"/>
                  <a:lumOff val="35000"/>
                </a:prstClr>
              </a:solidFill>
            </a:endParaRPr>
          </a:p>
        </p:txBody>
      </p:sp>
    </p:spTree>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ChangeArrowheads="1"/>
          </p:cNvSpPr>
          <p:nvPr>
            <p:ph type="title"/>
          </p:nvPr>
        </p:nvSpPr>
        <p:spPr>
          <a:xfrm>
            <a:off x="467544" y="-171400"/>
            <a:ext cx="8229600" cy="1600200"/>
          </a:xfrm>
        </p:spPr>
        <p:txBody>
          <a:bodyPr/>
          <a:lstStyle/>
          <a:p>
            <a:r>
              <a:rPr lang="en-US" dirty="0">
                <a:solidFill>
                  <a:srgbClr val="FFB91D"/>
                </a:solidFill>
              </a:rPr>
              <a:t>Environment Variables</a:t>
            </a:r>
          </a:p>
        </p:txBody>
      </p:sp>
      <p:sp>
        <p:nvSpPr>
          <p:cNvPr id="260099" name="Rectangle 3"/>
          <p:cNvSpPr>
            <a:spLocks noGrp="1" noChangeArrowheads="1"/>
          </p:cNvSpPr>
          <p:nvPr>
            <p:ph idx="1"/>
          </p:nvPr>
        </p:nvSpPr>
        <p:spPr>
          <a:xfrm>
            <a:off x="395536" y="1844824"/>
            <a:ext cx="8229600" cy="4784576"/>
          </a:xfrm>
        </p:spPr>
        <p:txBody>
          <a:bodyPr>
            <a:normAutofit lnSpcReduction="10000"/>
          </a:bodyPr>
          <a:lstStyle/>
          <a:p>
            <a:pPr>
              <a:buSzPct val="130000"/>
            </a:pPr>
            <a:r>
              <a:rPr lang="en-US" dirty="0"/>
              <a:t>C</a:t>
            </a:r>
            <a:r>
              <a:rPr lang="en-US" dirty="0" smtClean="0"/>
              <a:t>ollection of string values inherited by each process from its parent</a:t>
            </a:r>
          </a:p>
          <a:p>
            <a:pPr lvl="1">
              <a:buClr>
                <a:schemeClr val="accent2"/>
              </a:buClr>
            </a:pPr>
            <a:r>
              <a:rPr lang="en-US" dirty="0"/>
              <a:t>C</a:t>
            </a:r>
            <a:r>
              <a:rPr lang="en-US" dirty="0" smtClean="0"/>
              <a:t>an affect the way a running process behaves</a:t>
            </a:r>
          </a:p>
          <a:p>
            <a:pPr lvl="1">
              <a:buClr>
                <a:schemeClr val="accent2"/>
              </a:buClr>
            </a:pPr>
            <a:r>
              <a:rPr lang="en-US" dirty="0" smtClean="0"/>
              <a:t>e.g</a:t>
            </a:r>
            <a:r>
              <a:rPr lang="en-US" dirty="0"/>
              <a:t>. variable PATH, which </a:t>
            </a:r>
            <a:r>
              <a:rPr lang="en-US" dirty="0" smtClean="0"/>
              <a:t>specifies the </a:t>
            </a:r>
            <a:r>
              <a:rPr lang="en-US" dirty="0"/>
              <a:t>set of directories to search for any given command; IFS, which specifies </a:t>
            </a:r>
            <a:r>
              <a:rPr lang="en-US" dirty="0" smtClean="0"/>
              <a:t>the word </a:t>
            </a:r>
            <a:r>
              <a:rPr lang="en-US" dirty="0"/>
              <a:t>boundaries in a shell script; and LD_LIBRARY_PATH, which specifies the list </a:t>
            </a:r>
            <a:r>
              <a:rPr lang="en-US" dirty="0" smtClean="0"/>
              <a:t>of directories </a:t>
            </a:r>
            <a:r>
              <a:rPr lang="en-US" dirty="0"/>
              <a:t>to search for dynamically loadable libraries. All of these have been </a:t>
            </a:r>
            <a:r>
              <a:rPr lang="en-US" dirty="0" smtClean="0"/>
              <a:t>used to </a:t>
            </a:r>
            <a:r>
              <a:rPr lang="en-US" dirty="0"/>
              <a:t>attack programs</a:t>
            </a:r>
            <a:r>
              <a:rPr lang="en-US" dirty="0" smtClean="0"/>
              <a:t>.</a:t>
            </a:r>
          </a:p>
          <a:p>
            <a:pPr>
              <a:buSzPct val="130000"/>
            </a:pPr>
            <a:r>
              <a:rPr lang="en-US" dirty="0" smtClean="0"/>
              <a:t>Can </a:t>
            </a:r>
            <a:r>
              <a:rPr lang="en-US" dirty="0"/>
              <a:t>be modified by the program process at any time</a:t>
            </a:r>
          </a:p>
          <a:p>
            <a:pPr lvl="1">
              <a:buClr>
                <a:schemeClr val="accent2"/>
              </a:buClr>
            </a:pPr>
            <a:r>
              <a:rPr lang="en-US" dirty="0" smtClean="0"/>
              <a:t>Modifications </a:t>
            </a:r>
            <a:r>
              <a:rPr lang="en-US" dirty="0"/>
              <a:t>will be passed to its children</a:t>
            </a:r>
          </a:p>
          <a:p>
            <a:pPr>
              <a:buSzPct val="130000"/>
            </a:pPr>
            <a:r>
              <a:rPr lang="en-US" dirty="0"/>
              <a:t>A</a:t>
            </a:r>
            <a:r>
              <a:rPr lang="en-US" dirty="0" smtClean="0"/>
              <a:t>nother </a:t>
            </a:r>
            <a:r>
              <a:rPr lang="en-US" dirty="0"/>
              <a:t>source of untrusted program input</a:t>
            </a:r>
          </a:p>
          <a:p>
            <a:pPr>
              <a:buSzPct val="130000"/>
            </a:pPr>
            <a:r>
              <a:rPr lang="en-US" dirty="0" smtClean="0"/>
              <a:t>Can be used to subvert </a:t>
            </a:r>
            <a:r>
              <a:rPr lang="en-US" dirty="0"/>
              <a:t>a program that grants </a:t>
            </a:r>
            <a:r>
              <a:rPr lang="en-US" dirty="0" err="1"/>
              <a:t>superuser</a:t>
            </a:r>
            <a:r>
              <a:rPr lang="en-US" dirty="0"/>
              <a:t> </a:t>
            </a:r>
            <a:r>
              <a:rPr lang="en-US" dirty="0" smtClean="0"/>
              <a:t>privilege, </a:t>
            </a:r>
            <a:r>
              <a:rPr lang="en-US" dirty="0"/>
              <a:t>in order to </a:t>
            </a:r>
            <a:r>
              <a:rPr lang="en-US" dirty="0" smtClean="0"/>
              <a:t>run  code </a:t>
            </a:r>
            <a:r>
              <a:rPr lang="en-US" dirty="0"/>
              <a:t>of the </a:t>
            </a:r>
            <a:r>
              <a:rPr lang="en-US" dirty="0" smtClean="0"/>
              <a:t>attacker’s selection </a:t>
            </a:r>
            <a:r>
              <a:rPr lang="en-US" dirty="0"/>
              <a:t>with </a:t>
            </a:r>
            <a:r>
              <a:rPr lang="en-US" altLang="zh-CN" dirty="0" err="1"/>
              <a:t>superuser</a:t>
            </a:r>
            <a:r>
              <a:rPr lang="en-US" altLang="zh-CN" dirty="0"/>
              <a:t> </a:t>
            </a:r>
            <a:r>
              <a:rPr lang="en-US" dirty="0" smtClean="0"/>
              <a:t>privilege.</a:t>
            </a:r>
            <a:endParaRPr lang="en-US" dirty="0"/>
          </a:p>
          <a:p>
            <a:pPr lvl="1">
              <a:buClr>
                <a:schemeClr val="accent2"/>
              </a:buClr>
            </a:pPr>
            <a:endParaRPr lang="en-US" dirty="0"/>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114</a:t>
            </a:fld>
            <a:endParaRPr lang="en-US" dirty="0">
              <a:solidFill>
                <a:prstClr val="white">
                  <a:lumMod val="65000"/>
                  <a:lumOff val="35000"/>
                </a:prstClr>
              </a:solidFill>
            </a:endParaRPr>
          </a:p>
        </p:txBody>
      </p:sp>
    </p:spTree>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2-10.pdf"/>
          <p:cNvPicPr>
            <a:picLocks noChangeAspect="1"/>
          </p:cNvPicPr>
          <p:nvPr/>
        </p:nvPicPr>
        <p:blipFill rotWithShape="1">
          <a:blip r:embed="rId3">
            <a:extLst>
              <a:ext uri="{28A0092B-C50C-407E-A947-70E740481C1C}">
                <a14:useLocalDpi xmlns:a14="http://schemas.microsoft.com/office/drawing/2010/main" val="0"/>
              </a:ext>
            </a:extLst>
          </a:blip>
          <a:srcRect l="4400" t="10511" r="4063" b="53618"/>
          <a:stretch/>
        </p:blipFill>
        <p:spPr>
          <a:xfrm>
            <a:off x="750137" y="0"/>
            <a:ext cx="7571717" cy="3839831"/>
          </a:xfrm>
          <a:prstGeom prst="rect">
            <a:avLst/>
          </a:prstGeom>
          <a:solidFill>
            <a:schemeClr val="tx1"/>
          </a:solidFill>
        </p:spPr>
      </p:pic>
      <p:sp>
        <p:nvSpPr>
          <p:cNvPr id="2" name="灯片编号占位符 1"/>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115</a:t>
            </a:fld>
            <a:endParaRPr lang="en-US" dirty="0">
              <a:solidFill>
                <a:prstClr val="white">
                  <a:lumMod val="65000"/>
                  <a:lumOff val="35000"/>
                </a:prstClr>
              </a:solidFill>
            </a:endParaRPr>
          </a:p>
        </p:txBody>
      </p:sp>
      <p:sp>
        <p:nvSpPr>
          <p:cNvPr id="4" name="Rectangle 3"/>
          <p:cNvSpPr>
            <a:spLocks noGrp="1" noChangeArrowheads="1"/>
          </p:cNvSpPr>
          <p:nvPr>
            <p:ph idx="1"/>
          </p:nvPr>
        </p:nvSpPr>
        <p:spPr>
          <a:xfrm>
            <a:off x="-252536" y="3717032"/>
            <a:ext cx="9396536" cy="3312368"/>
          </a:xfrm>
        </p:spPr>
        <p:txBody>
          <a:bodyPr>
            <a:normAutofit fontScale="47500" lnSpcReduction="20000"/>
          </a:bodyPr>
          <a:lstStyle/>
          <a:p>
            <a:pPr>
              <a:buSzPct val="130000"/>
            </a:pPr>
            <a:endParaRPr lang="en-US" dirty="0" smtClean="0"/>
          </a:p>
          <a:p>
            <a:r>
              <a:rPr lang="en-US" altLang="zh-CN" dirty="0"/>
              <a:t>This </a:t>
            </a:r>
            <a:r>
              <a:rPr lang="en-US" altLang="zh-CN" dirty="0" smtClean="0"/>
              <a:t>script in (a) </a:t>
            </a:r>
            <a:r>
              <a:rPr lang="en-US" altLang="zh-CN" dirty="0"/>
              <a:t>takes the identity of some user, strips any domain specification </a:t>
            </a:r>
            <a:r>
              <a:rPr lang="en-US" altLang="zh-CN" dirty="0" smtClean="0"/>
              <a:t>if included</a:t>
            </a:r>
            <a:r>
              <a:rPr lang="en-US" altLang="zh-CN" dirty="0"/>
              <a:t>, and then retrieves the mapping for that user to an IP </a:t>
            </a:r>
            <a:r>
              <a:rPr lang="en-US" altLang="zh-CN" dirty="0" smtClean="0"/>
              <a:t>address</a:t>
            </a:r>
          </a:p>
          <a:p>
            <a:pPr lvl="1">
              <a:buSzPct val="130000"/>
            </a:pPr>
            <a:r>
              <a:rPr lang="en-US" dirty="0" smtClean="0"/>
              <a:t>The </a:t>
            </a:r>
            <a:r>
              <a:rPr lang="en-US" dirty="0"/>
              <a:t>script in (a) calls two separate programs: </a:t>
            </a:r>
            <a:r>
              <a:rPr lang="en-US" dirty="0" err="1"/>
              <a:t>sed</a:t>
            </a:r>
            <a:r>
              <a:rPr lang="en-US" dirty="0"/>
              <a:t> and </a:t>
            </a:r>
            <a:r>
              <a:rPr lang="en-US" dirty="0" err="1"/>
              <a:t>grep</a:t>
            </a:r>
            <a:r>
              <a:rPr lang="en-US" dirty="0"/>
              <a:t>. If </a:t>
            </a:r>
            <a:r>
              <a:rPr lang="en-US" dirty="0" smtClean="0"/>
              <a:t>attacker redefines </a:t>
            </a:r>
            <a:r>
              <a:rPr lang="en-US" dirty="0"/>
              <a:t>the PATH variable to include a directory </a:t>
            </a:r>
            <a:r>
              <a:rPr lang="en-US" dirty="0" smtClean="0"/>
              <a:t>they control</a:t>
            </a:r>
            <a:r>
              <a:rPr lang="en-US" dirty="0"/>
              <a:t>, which contains a program called </a:t>
            </a:r>
            <a:r>
              <a:rPr lang="en-US" dirty="0" err="1"/>
              <a:t>grep</a:t>
            </a:r>
            <a:r>
              <a:rPr lang="en-US" dirty="0" smtClean="0"/>
              <a:t>, then his program is called.</a:t>
            </a:r>
          </a:p>
          <a:p>
            <a:pPr lvl="1">
              <a:buSzPct val="130000"/>
            </a:pPr>
            <a:r>
              <a:rPr lang="en-US" altLang="zh-CN" dirty="0" smtClean="0"/>
              <a:t>(The </a:t>
            </a:r>
            <a:r>
              <a:rPr lang="en-US" altLang="zh-CN" dirty="0"/>
              <a:t>regular expression ‘s/@.*$//’ means that: find the pattern @ followed by any number of characters  until end of string, and replace them with empty string, i.e., user@example.com will be converted to </a:t>
            </a:r>
            <a:r>
              <a:rPr lang="en-US" altLang="zh-CN" dirty="0" smtClean="0"/>
              <a:t>user.)</a:t>
            </a:r>
            <a:endParaRPr lang="en-US" dirty="0"/>
          </a:p>
          <a:p>
            <a:pPr>
              <a:buSzPct val="130000"/>
            </a:pPr>
            <a:r>
              <a:rPr lang="en-US" dirty="0" smtClean="0"/>
              <a:t>The script in (b) </a:t>
            </a:r>
            <a:r>
              <a:rPr lang="en-US" altLang="zh-CN" dirty="0" smtClean="0"/>
              <a:t>eliminates the attack in (a), but</a:t>
            </a:r>
            <a:r>
              <a:rPr lang="en-US" dirty="0" smtClean="0"/>
              <a:t> is vulnerable for another reason. </a:t>
            </a:r>
          </a:p>
          <a:p>
            <a:pPr lvl="1">
              <a:buSzPct val="130000"/>
            </a:pPr>
            <a:r>
              <a:rPr lang="en-US" dirty="0" smtClean="0"/>
              <a:t>The IFS (</a:t>
            </a:r>
            <a:r>
              <a:rPr lang="en-US" altLang="zh-CN" dirty="0" smtClean="0"/>
              <a:t>Internal </a:t>
            </a:r>
            <a:r>
              <a:rPr lang="en-US" altLang="zh-CN" dirty="0"/>
              <a:t>Field </a:t>
            </a:r>
            <a:r>
              <a:rPr lang="en-US" altLang="zh-CN" dirty="0" smtClean="0"/>
              <a:t>Separator)</a:t>
            </a:r>
            <a:r>
              <a:rPr lang="en-US" dirty="0" smtClean="0"/>
              <a:t> variable </a:t>
            </a:r>
            <a:r>
              <a:rPr lang="en-US" dirty="0"/>
              <a:t>is </a:t>
            </a:r>
            <a:r>
              <a:rPr lang="en-US" dirty="0" smtClean="0"/>
              <a:t>used to </a:t>
            </a:r>
            <a:r>
              <a:rPr lang="en-US" dirty="0"/>
              <a:t>separate the words that form a line of commands. It defaults to a space, tab, </a:t>
            </a:r>
            <a:r>
              <a:rPr lang="en-US" dirty="0" smtClean="0"/>
              <a:t>or newline </a:t>
            </a:r>
            <a:r>
              <a:rPr lang="en-US" dirty="0"/>
              <a:t>character. However, it can be set to any sequence of characters. </a:t>
            </a:r>
            <a:r>
              <a:rPr lang="en-US" dirty="0" smtClean="0"/>
              <a:t>Consider the </a:t>
            </a:r>
            <a:r>
              <a:rPr lang="en-US" dirty="0"/>
              <a:t>effect of including the “=” character in this set. Then the assignment of a </a:t>
            </a:r>
            <a:r>
              <a:rPr lang="en-US" dirty="0" smtClean="0"/>
              <a:t>new value </a:t>
            </a:r>
            <a:r>
              <a:rPr lang="en-US" dirty="0"/>
              <a:t>to the PATH variable is interpreted as a command to execute the </a:t>
            </a:r>
            <a:r>
              <a:rPr lang="en-US" dirty="0" smtClean="0"/>
              <a:t>program PATH </a:t>
            </a:r>
            <a:r>
              <a:rPr lang="en-US" dirty="0"/>
              <a:t>with the list of directories as its argument. If the attacker has also changed </a:t>
            </a:r>
            <a:r>
              <a:rPr lang="en-US" dirty="0" smtClean="0"/>
              <a:t>the PATH </a:t>
            </a:r>
            <a:r>
              <a:rPr lang="en-US" dirty="0"/>
              <a:t>variable to include a directory with an attack program PATH, then this will </a:t>
            </a:r>
            <a:r>
              <a:rPr lang="en-US" dirty="0" smtClean="0"/>
              <a:t>be executed </a:t>
            </a:r>
            <a:r>
              <a:rPr lang="en-US" dirty="0"/>
              <a:t>when the script is run</a:t>
            </a:r>
            <a:r>
              <a:rPr lang="en-US" dirty="0" smtClean="0"/>
              <a:t>.</a:t>
            </a:r>
          </a:p>
          <a:p>
            <a:pPr lvl="1">
              <a:buSzPct val="130000"/>
            </a:pPr>
            <a:r>
              <a:rPr lang="en-US" dirty="0" smtClean="0"/>
              <a:t>The script is now running an executable program named “PATH</a:t>
            </a:r>
            <a:r>
              <a:rPr lang="zh-CN" altLang="en-US" dirty="0" smtClean="0"/>
              <a:t>”</a:t>
            </a:r>
            <a:r>
              <a:rPr lang="en-US" altLang="zh-CN" dirty="0" smtClean="0"/>
              <a:t>, with</a:t>
            </a:r>
            <a:r>
              <a:rPr lang="en-US" dirty="0" smtClean="0"/>
              <a:t> an input argument “/</a:t>
            </a:r>
            <a:r>
              <a:rPr lang="en-US" dirty="0" err="1" smtClean="0"/>
              <a:t>sbin</a:t>
            </a:r>
            <a:r>
              <a:rPr lang="en-US" dirty="0" smtClean="0"/>
              <a:t>:/bin:/</a:t>
            </a:r>
            <a:r>
              <a:rPr lang="en-US" dirty="0" err="1" smtClean="0"/>
              <a:t>usr</a:t>
            </a:r>
            <a:r>
              <a:rPr lang="en-US" dirty="0" smtClean="0"/>
              <a:t>/</a:t>
            </a:r>
            <a:r>
              <a:rPr lang="en-US" dirty="0" err="1" smtClean="0"/>
              <a:t>sbin</a:t>
            </a:r>
            <a:r>
              <a:rPr lang="en-US" dirty="0" smtClean="0"/>
              <a:t>:/</a:t>
            </a:r>
            <a:r>
              <a:rPr lang="en-US" dirty="0" err="1" smtClean="0"/>
              <a:t>usr</a:t>
            </a:r>
            <a:r>
              <a:rPr lang="en-US" dirty="0" smtClean="0"/>
              <a:t>/bin”. Suppose the program named “PATH” happens to be “</a:t>
            </a:r>
            <a:r>
              <a:rPr lang="en-US" dirty="0" err="1" smtClean="0"/>
              <a:t>rm</a:t>
            </a:r>
            <a:r>
              <a:rPr lang="en-US" dirty="0" smtClean="0"/>
              <a:t> –</a:t>
            </a:r>
            <a:r>
              <a:rPr lang="en-US" dirty="0" err="1" smtClean="0"/>
              <a:t>rf</a:t>
            </a:r>
            <a:r>
              <a:rPr lang="en-US" dirty="0" smtClean="0"/>
              <a:t>”, and the process running the script has r</a:t>
            </a:r>
            <a:r>
              <a:rPr lang="en-US" altLang="zh-CN" dirty="0" smtClean="0"/>
              <a:t>o</a:t>
            </a:r>
            <a:r>
              <a:rPr lang="en-US" dirty="0" smtClean="0"/>
              <a:t>ot privileges, then it will delete some important folders.</a:t>
            </a:r>
          </a:p>
        </p:txBody>
      </p:sp>
    </p:spTree>
  </p:cSld>
  <p:clrMapOvr>
    <a:masterClrMapping/>
  </p:clrMapOvr>
  <p:transition>
    <p:dissolve/>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ChangeArrowheads="1"/>
          </p:cNvSpPr>
          <p:nvPr>
            <p:ph type="title"/>
          </p:nvPr>
        </p:nvSpPr>
        <p:spPr>
          <a:xfrm>
            <a:off x="467544" y="260648"/>
            <a:ext cx="8229600" cy="1600200"/>
          </a:xfrm>
        </p:spPr>
        <p:txBody>
          <a:bodyPr>
            <a:normAutofit/>
          </a:bodyPr>
          <a:lstStyle/>
          <a:p>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Dynamically </a:t>
            </a:r>
            <a:r>
              <a:rPr lang="en-US" altLang="zh-CN"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a:t>
            </a: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inked Libraries </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aphicFrame>
        <p:nvGraphicFramePr>
          <p:cNvPr id="8" name="Diagram 7"/>
          <p:cNvGraphicFramePr/>
          <p:nvPr>
            <p:extLst>
              <p:ext uri="{D42A27DB-BD31-4B8C-83A1-F6EECF244321}">
                <p14:modId xmlns:p14="http://schemas.microsoft.com/office/powerpoint/2010/main" val="1129000981"/>
              </p:ext>
            </p:extLst>
          </p:nvPr>
        </p:nvGraphicFramePr>
        <p:xfrm>
          <a:off x="611560" y="2204864"/>
          <a:ext cx="8212832" cy="441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116</a:t>
            </a:fld>
            <a:endParaRPr lang="en-US" dirty="0">
              <a:solidFill>
                <a:prstClr val="white">
                  <a:lumMod val="65000"/>
                  <a:lumOff val="35000"/>
                </a:prstClr>
              </a:solidFill>
            </a:endParaRPr>
          </a:p>
        </p:txBody>
      </p:sp>
    </p:spTree>
  </p:cSld>
  <p:clrMapOvr>
    <a:masterClrMapping/>
  </p:clrMapOv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p:cNvSpPr>
            <a:spLocks noGrp="1" noChangeArrowheads="1"/>
          </p:cNvSpPr>
          <p:nvPr>
            <p:ph type="title"/>
          </p:nvPr>
        </p:nvSpPr>
        <p:spPr/>
        <p:txBody>
          <a:bodyPr/>
          <a:lstStyle/>
          <a:p>
            <a:r>
              <a:rPr lang="en-US" dirty="0">
                <a:ln w="18415" cmpd="sng">
                  <a:solidFill>
                    <a:srgbClr val="FFFFFF"/>
                  </a:solidFill>
                  <a:prstDash val="solid"/>
                </a:ln>
                <a:solidFill>
                  <a:schemeClr val="accent5">
                    <a:lumMod val="40000"/>
                    <a:lumOff val="60000"/>
                  </a:schemeClr>
                </a:solidFill>
                <a:effectLst>
                  <a:outerShdw blurRad="63500" dir="3600000" algn="tl" rotWithShape="0">
                    <a:srgbClr val="000000">
                      <a:alpha val="70000"/>
                    </a:srgbClr>
                  </a:outerShdw>
                </a:effectLst>
              </a:rPr>
              <a:t>Safe Temporary Files</a:t>
            </a:r>
          </a:p>
        </p:txBody>
      </p:sp>
      <p:sp>
        <p:nvSpPr>
          <p:cNvPr id="276483" name="Rectangle 3"/>
          <p:cNvSpPr>
            <a:spLocks noGrp="1" noChangeArrowheads="1"/>
          </p:cNvSpPr>
          <p:nvPr>
            <p:ph idx="1"/>
          </p:nvPr>
        </p:nvSpPr>
        <p:spPr>
          <a:xfrm>
            <a:off x="457200" y="2057400"/>
            <a:ext cx="8229600" cy="4800600"/>
          </a:xfrm>
        </p:spPr>
        <p:txBody>
          <a:bodyPr>
            <a:normAutofit lnSpcReduction="10000"/>
          </a:bodyPr>
          <a:lstStyle/>
          <a:p>
            <a:pPr>
              <a:lnSpc>
                <a:spcPct val="90000"/>
              </a:lnSpc>
              <a:buSzPct val="130000"/>
            </a:pPr>
            <a:r>
              <a:rPr lang="en-US" dirty="0">
                <a:latin typeface="Arial Unicode MS" panose="020B0604020202020204" pitchFamily="34" charset="-122"/>
                <a:ea typeface="Arial Unicode MS" panose="020B0604020202020204" pitchFamily="34" charset="-122"/>
                <a:cs typeface="Arial Unicode MS" panose="020B0604020202020204" pitchFamily="34" charset="-122"/>
              </a:rPr>
              <a:t>M</a:t>
            </a:r>
            <a:r>
              <a:rPr lang="en-US" dirty="0" smtClean="0">
                <a:latin typeface="Arial Unicode MS" panose="020B0604020202020204" pitchFamily="34" charset="-122"/>
                <a:ea typeface="Arial Unicode MS" panose="020B0604020202020204" pitchFamily="34" charset="-122"/>
                <a:cs typeface="Arial Unicode MS" panose="020B0604020202020204" pitchFamily="34" charset="-122"/>
              </a:rPr>
              <a:t>any </a:t>
            </a:r>
            <a:r>
              <a:rPr lang="en-US" dirty="0">
                <a:latin typeface="Arial Unicode MS" panose="020B0604020202020204" pitchFamily="34" charset="-122"/>
                <a:ea typeface="Arial Unicode MS" panose="020B0604020202020204" pitchFamily="34" charset="-122"/>
                <a:cs typeface="Arial Unicode MS" panose="020B0604020202020204" pitchFamily="34" charset="-122"/>
              </a:rPr>
              <a:t>programs use temporary </a:t>
            </a:r>
            <a:r>
              <a:rPr lang="en-US" dirty="0" smtClean="0">
                <a:latin typeface="Arial Unicode MS" panose="020B0604020202020204" pitchFamily="34" charset="-122"/>
                <a:ea typeface="Arial Unicode MS" panose="020B0604020202020204" pitchFamily="34" charset="-122"/>
                <a:cs typeface="Arial Unicode MS" panose="020B0604020202020204" pitchFamily="34" charset="-122"/>
              </a:rPr>
              <a:t>files </a:t>
            </a:r>
            <a:r>
              <a:rPr lang="en-US" dirty="0">
                <a:latin typeface="Arial Unicode MS" panose="020B0604020202020204" pitchFamily="34" charset="-122"/>
                <a:ea typeface="Arial Unicode MS" panose="020B0604020202020204" pitchFamily="34" charset="-122"/>
                <a:cs typeface="Arial Unicode MS" panose="020B0604020202020204" pitchFamily="34" charset="-122"/>
              </a:rPr>
              <a:t>in common, shared system </a:t>
            </a:r>
            <a:r>
              <a:rPr lang="en-US" dirty="0" smtClean="0">
                <a:latin typeface="Arial Unicode MS" panose="020B0604020202020204" pitchFamily="34" charset="-122"/>
                <a:ea typeface="Arial Unicode MS" panose="020B0604020202020204" pitchFamily="34" charset="-122"/>
                <a:cs typeface="Arial Unicode MS" panose="020B0604020202020204" pitchFamily="34" charset="-122"/>
              </a:rPr>
              <a:t>area (/</a:t>
            </a:r>
            <a:r>
              <a:rPr lang="en-US" dirty="0" err="1" smtClean="0">
                <a:latin typeface="Arial Unicode MS" panose="020B0604020202020204" pitchFamily="34" charset="-122"/>
                <a:ea typeface="Arial Unicode MS" panose="020B0604020202020204" pitchFamily="34" charset="-122"/>
                <a:cs typeface="Arial Unicode MS" panose="020B0604020202020204" pitchFamily="34" charset="-122"/>
              </a:rPr>
              <a:t>tmp</a:t>
            </a:r>
            <a:r>
              <a:rPr lang="en-US" dirty="0" smtClean="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dirty="0" smtClean="0">
                <a:latin typeface="Arial Unicode MS" panose="020B0604020202020204" pitchFamily="34" charset="-122"/>
                <a:ea typeface="Arial Unicode MS" panose="020B0604020202020204" pitchFamily="34" charset="-122"/>
                <a:cs typeface="Arial Unicode MS" panose="020B0604020202020204" pitchFamily="34" charset="-122"/>
              </a:rPr>
              <a:t>in Linux)</a:t>
            </a:r>
            <a:endParaRPr lang="en-US"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ct val="90000"/>
              </a:lnSpc>
              <a:buSzPct val="130000"/>
            </a:pPr>
            <a:r>
              <a:rPr lang="en-US" dirty="0" smtClean="0">
                <a:latin typeface="Arial Unicode MS" panose="020B0604020202020204" pitchFamily="34" charset="-122"/>
                <a:ea typeface="Arial Unicode MS" panose="020B0604020202020204" pitchFamily="34" charset="-122"/>
                <a:cs typeface="Arial Unicode MS" panose="020B0604020202020204" pitchFamily="34" charset="-122"/>
              </a:rPr>
              <a:t>File name must </a:t>
            </a:r>
            <a:r>
              <a:rPr lang="en-US" dirty="0">
                <a:latin typeface="Arial Unicode MS" panose="020B0604020202020204" pitchFamily="34" charset="-122"/>
                <a:ea typeface="Arial Unicode MS" panose="020B0604020202020204" pitchFamily="34" charset="-122"/>
                <a:cs typeface="Arial Unicode MS" panose="020B0604020202020204" pitchFamily="34" charset="-122"/>
              </a:rPr>
              <a:t>be unique, not accessed by others</a:t>
            </a:r>
          </a:p>
          <a:p>
            <a:pPr>
              <a:lnSpc>
                <a:spcPct val="90000"/>
              </a:lnSpc>
              <a:buSzPct val="130000"/>
            </a:pPr>
            <a:r>
              <a:rPr lang="en-US" dirty="0">
                <a:latin typeface="Arial Unicode MS" panose="020B0604020202020204" pitchFamily="34" charset="-122"/>
                <a:ea typeface="Arial Unicode MS" panose="020B0604020202020204" pitchFamily="34" charset="-122"/>
                <a:cs typeface="Arial Unicode MS" panose="020B0604020202020204" pitchFamily="34" charset="-122"/>
              </a:rPr>
              <a:t>C</a:t>
            </a:r>
            <a:r>
              <a:rPr lang="en-US" dirty="0" smtClean="0">
                <a:latin typeface="Arial Unicode MS" panose="020B0604020202020204" pitchFamily="34" charset="-122"/>
                <a:ea typeface="Arial Unicode MS" panose="020B0604020202020204" pitchFamily="34" charset="-122"/>
                <a:cs typeface="Arial Unicode MS" panose="020B0604020202020204" pitchFamily="34" charset="-122"/>
              </a:rPr>
              <a:t>ommonly </a:t>
            </a:r>
            <a:r>
              <a:rPr lang="en-US" dirty="0">
                <a:latin typeface="Arial Unicode MS" panose="020B0604020202020204" pitchFamily="34" charset="-122"/>
                <a:ea typeface="Arial Unicode MS" panose="020B0604020202020204" pitchFamily="34" charset="-122"/>
                <a:cs typeface="Arial Unicode MS" panose="020B0604020202020204" pitchFamily="34" charset="-122"/>
              </a:rPr>
              <a:t>create name using process ID</a:t>
            </a:r>
          </a:p>
          <a:p>
            <a:pPr lvl="1">
              <a:lnSpc>
                <a:spcPct val="90000"/>
              </a:lnSpc>
              <a:buClr>
                <a:schemeClr val="accent5">
                  <a:lumMod val="60000"/>
                  <a:lumOff val="40000"/>
                </a:schemeClr>
              </a:buClr>
              <a:buSzPct val="90000"/>
            </a:pPr>
            <a:r>
              <a:rPr lang="en-US" sz="2000" dirty="0">
                <a:latin typeface="Arial Unicode MS" panose="020B0604020202020204" pitchFamily="34" charset="-122"/>
                <a:ea typeface="Arial Unicode MS" panose="020B0604020202020204" pitchFamily="34" charset="-122"/>
                <a:cs typeface="Arial Unicode MS" panose="020B0604020202020204" pitchFamily="34" charset="-122"/>
              </a:rPr>
              <a:t>U</a:t>
            </a:r>
            <a:r>
              <a:rPr lang="en-US" sz="2000" dirty="0" smtClean="0">
                <a:latin typeface="Arial Unicode MS" panose="020B0604020202020204" pitchFamily="34" charset="-122"/>
                <a:ea typeface="Arial Unicode MS" panose="020B0604020202020204" pitchFamily="34" charset="-122"/>
                <a:cs typeface="Arial Unicode MS" panose="020B0604020202020204" pitchFamily="34" charset="-122"/>
              </a:rPr>
              <a:t>nique</a:t>
            </a:r>
            <a:r>
              <a:rPr lang="en-US" sz="2000" dirty="0">
                <a:latin typeface="Arial Unicode MS" panose="020B0604020202020204" pitchFamily="34" charset="-122"/>
                <a:ea typeface="Arial Unicode MS" panose="020B0604020202020204" pitchFamily="34" charset="-122"/>
                <a:cs typeface="Arial Unicode MS" panose="020B0604020202020204" pitchFamily="34" charset="-122"/>
              </a:rPr>
              <a:t>, but predictable</a:t>
            </a:r>
          </a:p>
          <a:p>
            <a:pPr>
              <a:lnSpc>
                <a:spcPct val="90000"/>
              </a:lnSpc>
              <a:buClr>
                <a:schemeClr val="accent5">
                  <a:lumMod val="60000"/>
                  <a:lumOff val="40000"/>
                </a:schemeClr>
              </a:buClr>
              <a:buSzPct val="90000"/>
            </a:pPr>
            <a:r>
              <a:rPr lang="en-US" altLang="zh-CN" dirty="0" smtClean="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Attack example on the “tripwire” </a:t>
            </a:r>
            <a:r>
              <a:rPr lang="en-US" altLang="zh-CN"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file integrity program </a:t>
            </a:r>
            <a:endParaRPr lang="en-US" altLang="zh-CN" dirty="0" smtClean="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lvl="1"/>
            <a:r>
              <a:rPr lang="en-US" altLang="zh-CN" dirty="0" smtClean="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Attacker writes </a:t>
            </a:r>
            <a:r>
              <a:rPr lang="en-US" altLang="zh-CN"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a script that made repeated guesses on </a:t>
            </a:r>
            <a:r>
              <a:rPr lang="en-US" altLang="zh-CN" dirty="0" smtClean="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the temporary </a:t>
            </a:r>
            <a:r>
              <a:rPr lang="en-US" altLang="zh-CN"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filename </a:t>
            </a:r>
            <a:r>
              <a:rPr lang="en-US" altLang="zh-CN" dirty="0" smtClean="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used by tripwire </a:t>
            </a:r>
            <a:r>
              <a:rPr lang="en-US" altLang="zh-CN"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and create a symbolic link from that name to the </a:t>
            </a:r>
            <a:r>
              <a:rPr lang="en-US" altLang="zh-CN" dirty="0" smtClean="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password file</a:t>
            </a:r>
            <a:r>
              <a:rPr lang="en-US" altLang="zh-CN"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dirty="0" smtClean="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But attacker does not have root privilege, so he cannot write </a:t>
            </a:r>
            <a:r>
              <a:rPr lang="en-US" altLang="zh-CN"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to the password </a:t>
            </a:r>
            <a:r>
              <a:rPr lang="en-US" altLang="zh-CN" dirty="0" smtClean="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file.</a:t>
            </a:r>
          </a:p>
          <a:p>
            <a:pPr lvl="1"/>
            <a:r>
              <a:rPr lang="en-US" altLang="zh-CN"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The tripwire program runs with root privileges, giving it access to all files on the </a:t>
            </a:r>
            <a:r>
              <a:rPr lang="en-US" altLang="zh-CN" dirty="0" smtClean="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system. </a:t>
            </a:r>
          </a:p>
          <a:p>
            <a:pPr lvl="1"/>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Attacker might guess and attempt to create own file between another program </a:t>
            </a:r>
            <a:r>
              <a:rPr lang="en-US" altLang="zh-CN"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checking the file does not exist and subsequently creating it. </a:t>
            </a:r>
            <a:endPar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endParaRPr>
          </a:p>
          <a:p>
            <a:pPr lvl="1"/>
            <a:r>
              <a:rPr lang="en-US" altLang="zh-CN" dirty="0" smtClean="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If </a:t>
            </a:r>
            <a:r>
              <a:rPr lang="en-US" altLang="zh-CN"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the attacker succeeds, then tripwire will follow the link and </a:t>
            </a:r>
            <a:r>
              <a:rPr lang="en-US" altLang="zh-CN" dirty="0" smtClean="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use the </a:t>
            </a:r>
            <a:r>
              <a:rPr lang="en-US" altLang="zh-CN"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password file as its temporary file, destroying all user login details and </a:t>
            </a:r>
            <a:r>
              <a:rPr lang="en-US" altLang="zh-CN" dirty="0" smtClean="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denying access </a:t>
            </a:r>
            <a:r>
              <a:rPr lang="en-US" altLang="zh-CN"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to the system until the administrators can replace the password file with </a:t>
            </a:r>
            <a:r>
              <a:rPr lang="en-US" altLang="zh-CN" dirty="0" smtClean="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a backup </a:t>
            </a:r>
            <a:r>
              <a:rPr lang="en-US" altLang="zh-CN"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copy. </a:t>
            </a:r>
            <a:endParaRPr lang="en-US"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117</a:t>
            </a:fld>
            <a:endParaRPr lang="en-US" dirty="0">
              <a:solidFill>
                <a:prstClr val="white">
                  <a:lumMod val="65000"/>
                  <a:lumOff val="35000"/>
                </a:prstClr>
              </a:solidFill>
            </a:endParaRPr>
          </a:p>
        </p:txBody>
      </p:sp>
    </p:spTree>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2-10.pdf"/>
          <p:cNvPicPr>
            <a:picLocks noChangeAspect="1"/>
          </p:cNvPicPr>
          <p:nvPr/>
        </p:nvPicPr>
        <p:blipFill rotWithShape="1">
          <a:blip r:embed="rId3">
            <a:extLst>
              <a:ext uri="{28A0092B-C50C-407E-A947-70E740481C1C}">
                <a14:useLocalDpi xmlns:a14="http://schemas.microsoft.com/office/drawing/2010/main" val="0"/>
              </a:ext>
            </a:extLst>
          </a:blip>
          <a:srcRect l="5264" t="7676" r="4711" b="67465"/>
          <a:stretch/>
        </p:blipFill>
        <p:spPr>
          <a:xfrm>
            <a:off x="263411" y="188640"/>
            <a:ext cx="8565276" cy="3060813"/>
          </a:xfrm>
          <a:prstGeom prst="rect">
            <a:avLst/>
          </a:prstGeom>
          <a:solidFill>
            <a:schemeClr val="tx1"/>
          </a:solidFill>
        </p:spPr>
      </p:pic>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118</a:t>
            </a:fld>
            <a:endParaRPr lang="en-US" dirty="0">
              <a:solidFill>
                <a:prstClr val="white">
                  <a:lumMod val="65000"/>
                  <a:lumOff val="35000"/>
                </a:prstClr>
              </a:solidFill>
            </a:endParaRPr>
          </a:p>
        </p:txBody>
      </p:sp>
      <p:sp>
        <p:nvSpPr>
          <p:cNvPr id="4" name="Rectangle 3"/>
          <p:cNvSpPr>
            <a:spLocks noGrp="1" noChangeArrowheads="1"/>
          </p:cNvSpPr>
          <p:nvPr>
            <p:ph idx="1"/>
          </p:nvPr>
        </p:nvSpPr>
        <p:spPr>
          <a:xfrm>
            <a:off x="467544" y="3249453"/>
            <a:ext cx="8382000" cy="1835732"/>
          </a:xfrm>
        </p:spPr>
        <p:txBody>
          <a:bodyPr>
            <a:normAutofit/>
          </a:bodyPr>
          <a:lstStyle/>
          <a:p>
            <a:r>
              <a:rPr lang="en-US" altLang="zh-CN" dirty="0"/>
              <a:t>Secure temporary file creation </a:t>
            </a:r>
            <a:r>
              <a:rPr lang="en-US" altLang="zh-CN" dirty="0" smtClean="0"/>
              <a:t>requires </a:t>
            </a:r>
            <a:r>
              <a:rPr lang="en-US" altLang="zh-CN" dirty="0"/>
              <a:t>the use of a </a:t>
            </a:r>
            <a:r>
              <a:rPr lang="en-US" altLang="zh-CN" dirty="0" smtClean="0"/>
              <a:t>random temporary </a:t>
            </a:r>
            <a:r>
              <a:rPr lang="en-US" altLang="zh-CN" dirty="0"/>
              <a:t>filename</a:t>
            </a:r>
            <a:r>
              <a:rPr lang="en-US" altLang="zh-CN" dirty="0" smtClean="0"/>
              <a:t>.</a:t>
            </a:r>
          </a:p>
          <a:p>
            <a:r>
              <a:rPr lang="en-US" altLang="zh-CN" dirty="0"/>
              <a:t>string </a:t>
            </a:r>
            <a:r>
              <a:rPr lang="en-US" altLang="zh-CN" dirty="0" err="1"/>
              <a:t>tempnam</a:t>
            </a:r>
            <a:r>
              <a:rPr lang="en-US" altLang="zh-CN" dirty="0"/>
              <a:t> ( string </a:t>
            </a:r>
            <a:r>
              <a:rPr lang="en-US" altLang="zh-CN" dirty="0" err="1"/>
              <a:t>dir</a:t>
            </a:r>
            <a:r>
              <a:rPr lang="en-US" altLang="zh-CN" dirty="0"/>
              <a:t>, string prefix </a:t>
            </a:r>
            <a:r>
              <a:rPr lang="en-US" altLang="zh-CN" dirty="0" smtClean="0"/>
              <a:t>)</a:t>
            </a:r>
          </a:p>
          <a:p>
            <a:pPr lvl="1"/>
            <a:r>
              <a:rPr lang="en-US" altLang="zh-CN" dirty="0" smtClean="0"/>
              <a:t>Create </a:t>
            </a:r>
            <a:r>
              <a:rPr lang="en-US" altLang="zh-CN" dirty="0"/>
              <a:t>a temporary </a:t>
            </a:r>
            <a:r>
              <a:rPr lang="en-US" altLang="zh-CN" dirty="0" smtClean="0"/>
              <a:t>file with random name </a:t>
            </a:r>
            <a:r>
              <a:rPr lang="en-US" altLang="zh-CN" dirty="0"/>
              <a:t>in a shared directory </a:t>
            </a:r>
            <a:r>
              <a:rPr lang="en-US" altLang="zh-CN" dirty="0" smtClean="0"/>
              <a:t>on Linux </a:t>
            </a:r>
            <a:r>
              <a:rPr lang="en-US" altLang="zh-CN" dirty="0"/>
              <a:t>and UNIX systems.</a:t>
            </a:r>
            <a:endParaRPr lang="en-US" dirty="0"/>
          </a:p>
        </p:txBody>
      </p:sp>
    </p:spTree>
  </p:cSld>
  <p:clrMapOvr>
    <a:masterClrMapping/>
  </p:clrMapOvr>
  <p:transition>
    <p:dissolve/>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smtClean="0"/>
              <a:t>Chapter 13</a:t>
            </a:r>
            <a:endParaRPr lang="en-US" dirty="0"/>
          </a:p>
        </p:txBody>
      </p:sp>
      <p:sp>
        <p:nvSpPr>
          <p:cNvPr id="13" name="Subtitle 12"/>
          <p:cNvSpPr>
            <a:spLocks noGrp="1"/>
          </p:cNvSpPr>
          <p:nvPr>
            <p:ph type="subTitle" idx="1"/>
          </p:nvPr>
        </p:nvSpPr>
        <p:spPr/>
        <p:txBody>
          <a:bodyPr>
            <a:normAutofit/>
          </a:bodyPr>
          <a:lstStyle/>
          <a:p>
            <a:r>
              <a:rPr lang="en-US" sz="3200" dirty="0"/>
              <a:t>Trusted Computing and Multilevel Security</a:t>
            </a:r>
          </a:p>
          <a:p>
            <a:endParaRPr lang="en-US" dirty="0"/>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solidFill>
                <a:prstClr val="white"/>
              </a:solidFill>
              <a:latin typeface="Arial" pitchFamily="-107" charset="0"/>
            </a:endParaRPr>
          </a:p>
        </p:txBody>
      </p:sp>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r="-1190"/>
          <a:stretch/>
        </p:blipFill>
        <p:spPr>
          <a:xfrm>
            <a:off x="3275856" y="908720"/>
            <a:ext cx="2592288" cy="2221260"/>
          </a:xfrm>
          <a:prstGeom prst="round1Rect">
            <a:avLst/>
          </a:prstGeom>
          <a:effectLst>
            <a:softEdge rad="127000"/>
          </a:effectLst>
        </p:spPr>
      </p:pic>
      <p:sp>
        <p:nvSpPr>
          <p:cNvPr id="2" name="灯片编号占位符 1"/>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119</a:t>
            </a:fld>
            <a:endParaRPr lang="en-US" dirty="0">
              <a:solidFill>
                <a:prstClr val="white">
                  <a:lumMod val="65000"/>
                  <a:lumOff val="35000"/>
                </a:prstClr>
              </a:solidFill>
            </a:endParaRPr>
          </a:p>
        </p:txBody>
      </p:sp>
    </p:spTree>
    <p:extLst>
      <p:ext uri="{BB962C8B-B14F-4D97-AF65-F5344CB8AC3E}">
        <p14:creationId xmlns:p14="http://schemas.microsoft.com/office/powerpoint/2010/main" val="2139798974"/>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0" name="Picture 4"/>
          <p:cNvPicPr>
            <a:picLocks noChangeAspect="1"/>
          </p:cNvPicPr>
          <p:nvPr/>
        </p:nvPicPr>
        <p:blipFill>
          <a:blip r:embed="rId3"/>
          <a:srcRect/>
          <a:stretch>
            <a:fillRect/>
          </a:stretch>
        </p:blipFill>
        <p:spPr bwMode="auto">
          <a:xfrm>
            <a:off x="7020272" y="5085184"/>
            <a:ext cx="1997075" cy="1676400"/>
          </a:xfrm>
          <a:prstGeom prst="rect">
            <a:avLst/>
          </a:prstGeom>
          <a:noFill/>
          <a:ln w="9525">
            <a:noFill/>
            <a:miter lim="800000"/>
            <a:headEnd/>
            <a:tailEnd/>
          </a:ln>
        </p:spPr>
      </p:pic>
      <p:pic>
        <p:nvPicPr>
          <p:cNvPr id="2" name="Picture 1" descr="f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7624" y="0"/>
            <a:ext cx="5299364" cy="6858000"/>
          </a:xfrm>
          <a:prstGeom prst="rect">
            <a:avLst/>
          </a:prstGeom>
          <a:solidFill>
            <a:schemeClr val="tx1"/>
          </a:solidFill>
        </p:spPr>
      </p:pic>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12</a:t>
            </a:fld>
            <a:endParaRPr lang="en-US" dirty="0">
              <a:solidFill>
                <a:prstClr val="white">
                  <a:lumMod val="65000"/>
                  <a:lumOff val="35000"/>
                </a:prstClr>
              </a:solidFill>
            </a:endParaRPr>
          </a:p>
        </p:txBody>
      </p:sp>
    </p:spTree>
    <p:extLst>
      <p:ext uri="{BB962C8B-B14F-4D97-AF65-F5344CB8AC3E}">
        <p14:creationId xmlns:p14="http://schemas.microsoft.com/office/powerpoint/2010/main" val="557679758"/>
      </p:ext>
    </p:extLst>
  </p:cSld>
  <p:clrMapOvr>
    <a:masterClrMapping/>
  </p:clrMapOvr>
  <p:transition spd="slow">
    <p:wipe/>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ea typeface="宋体" charset="-122"/>
              </a:rPr>
              <a:t>BLP Model</a:t>
            </a:r>
            <a:endParaRPr lang="en-US" dirty="0"/>
          </a:p>
        </p:txBody>
      </p:sp>
      <p:sp>
        <p:nvSpPr>
          <p:cNvPr id="3" name="Content Placeholder 2"/>
          <p:cNvSpPr>
            <a:spLocks noGrp="1"/>
          </p:cNvSpPr>
          <p:nvPr>
            <p:ph idx="1"/>
          </p:nvPr>
        </p:nvSpPr>
        <p:spPr>
          <a:xfrm>
            <a:off x="457200" y="1917700"/>
            <a:ext cx="8305800" cy="4561758"/>
          </a:xfrm>
        </p:spPr>
        <p:txBody>
          <a:bodyPr>
            <a:normAutofit fontScale="92500" lnSpcReduction="20000"/>
          </a:bodyPr>
          <a:lstStyle/>
          <a:p>
            <a:r>
              <a:rPr lang="en-US" altLang="zh-CN" dirty="0" smtClean="0"/>
              <a:t>Subjects </a:t>
            </a:r>
            <a:r>
              <a:rPr lang="en-US" altLang="zh-CN" dirty="0"/>
              <a:t>and objects are assigned a </a:t>
            </a:r>
            <a:r>
              <a:rPr lang="en-US" altLang="zh-CN" i="1" dirty="0"/>
              <a:t>security class</a:t>
            </a:r>
          </a:p>
          <a:p>
            <a:pPr lvl="1"/>
            <a:r>
              <a:rPr lang="en-US" altLang="zh-CN" dirty="0"/>
              <a:t>Top secret &gt; secret &gt; confidential &gt; restricted &gt; unclassified</a:t>
            </a:r>
          </a:p>
          <a:p>
            <a:pPr lvl="1"/>
            <a:r>
              <a:rPr lang="en-US" altLang="zh-CN" dirty="0"/>
              <a:t>Form a hierarchy and are referred to as security levels</a:t>
            </a:r>
          </a:p>
          <a:p>
            <a:r>
              <a:rPr lang="en-US" altLang="zh-CN" dirty="0"/>
              <a:t>A subject has a security clearance</a:t>
            </a:r>
          </a:p>
          <a:p>
            <a:r>
              <a:rPr lang="en-US" altLang="zh-CN" dirty="0"/>
              <a:t>An object has a security classification</a:t>
            </a:r>
          </a:p>
          <a:p>
            <a:r>
              <a:rPr lang="en-US" altLang="zh-CN" dirty="0"/>
              <a:t>Security classes control the manner by which a subject may access an object</a:t>
            </a:r>
          </a:p>
          <a:p>
            <a:r>
              <a:rPr lang="en-US" dirty="0" smtClean="0"/>
              <a:t>Simple security property</a:t>
            </a:r>
          </a:p>
          <a:p>
            <a:pPr lvl="1"/>
            <a:r>
              <a:rPr lang="en-US" dirty="0" smtClean="0"/>
              <a:t>Process at level </a:t>
            </a:r>
            <a:r>
              <a:rPr lang="en-US" i="1" dirty="0" smtClean="0"/>
              <a:t>k can only </a:t>
            </a:r>
            <a:r>
              <a:rPr lang="en-US" dirty="0" smtClean="0"/>
              <a:t>read objects at levels </a:t>
            </a:r>
            <a:r>
              <a:rPr lang="en-US" i="1" dirty="0" smtClean="0"/>
              <a:t>k or </a:t>
            </a:r>
            <a:r>
              <a:rPr lang="en-US" dirty="0" smtClean="0"/>
              <a:t>lower (read down)</a:t>
            </a:r>
          </a:p>
          <a:p>
            <a:pPr lvl="1"/>
            <a:r>
              <a:rPr lang="en-US" dirty="0" smtClean="0"/>
              <a:t>e.g., a general can read a lieutenant’s docs but not vice versa</a:t>
            </a:r>
          </a:p>
          <a:p>
            <a:r>
              <a:rPr lang="en-US" dirty="0" smtClean="0"/>
              <a:t>* property</a:t>
            </a:r>
          </a:p>
          <a:p>
            <a:pPr lvl="1"/>
            <a:r>
              <a:rPr lang="en-US" dirty="0" smtClean="0"/>
              <a:t>Process at level </a:t>
            </a:r>
            <a:r>
              <a:rPr lang="en-US" i="1" dirty="0" smtClean="0"/>
              <a:t>k can only </a:t>
            </a:r>
            <a:r>
              <a:rPr lang="en-US" dirty="0" smtClean="0"/>
              <a:t>write objects at levels </a:t>
            </a:r>
            <a:r>
              <a:rPr lang="en-US" i="1" dirty="0" smtClean="0"/>
              <a:t>k or </a:t>
            </a:r>
            <a:r>
              <a:rPr lang="en-US" dirty="0" smtClean="0"/>
              <a:t>higher (write up)</a:t>
            </a:r>
          </a:p>
          <a:p>
            <a:pPr lvl="1"/>
            <a:r>
              <a:rPr lang="en-US" dirty="0" smtClean="0"/>
              <a:t>e.g., a lieutenant can append a </a:t>
            </a:r>
            <a:r>
              <a:rPr lang="en-US" dirty="0" err="1" smtClean="0"/>
              <a:t>msg</a:t>
            </a:r>
            <a:r>
              <a:rPr lang="en-US" dirty="0" smtClean="0"/>
              <a:t> to a general’s mailbox, but not vice versa, to prevent leaking secrets from higher level to lower level</a:t>
            </a:r>
          </a:p>
          <a:p>
            <a:r>
              <a:rPr lang="en-US" altLang="zh-CN" dirty="0" smtClean="0">
                <a:ea typeface="宋体" charset="-122"/>
              </a:rPr>
              <a:t>Designed </a:t>
            </a:r>
            <a:r>
              <a:rPr lang="en-US" altLang="zh-CN" dirty="0">
                <a:ea typeface="宋体" charset="-122"/>
              </a:rPr>
              <a:t>for protecting secrets at high-level from access by low-level, but not for guaranteeing </a:t>
            </a:r>
            <a:r>
              <a:rPr lang="en-US" altLang="zh-CN" dirty="0" smtClean="0">
                <a:ea typeface="宋体" charset="-122"/>
              </a:rPr>
              <a:t>integrity</a:t>
            </a:r>
            <a:endParaRPr lang="en-US" altLang="zh-CN" dirty="0">
              <a:ea typeface="宋体" charset="-122"/>
            </a:endParaRPr>
          </a:p>
        </p:txBody>
      </p:sp>
      <p:sp>
        <p:nvSpPr>
          <p:cNvPr id="5" name="Slide Number Placeholder 4"/>
          <p:cNvSpPr>
            <a:spLocks noGrp="1"/>
          </p:cNvSpPr>
          <p:nvPr>
            <p:ph type="sldNum" sz="quarter" idx="11"/>
          </p:nvPr>
        </p:nvSpPr>
        <p:spPr/>
        <p:txBody>
          <a:bodyPr/>
          <a:lstStyle/>
          <a:p>
            <a:pPr>
              <a:defRPr/>
            </a:pPr>
            <a:fld id="{B9C31318-8D1F-46D0-AD3E-FD5CE0C4604B}" type="slidenum">
              <a:rPr lang="en-US" altLang="zh-CN" smtClean="0"/>
              <a:pPr>
                <a:defRPr/>
              </a:pPr>
              <a:t>120</a:t>
            </a:fld>
            <a:endParaRPr lang="en-US" altLang="zh-CN" dirty="0"/>
          </a:p>
        </p:txBody>
      </p:sp>
    </p:spTree>
    <p:extLst>
      <p:ext uri="{BB962C8B-B14F-4D97-AF65-F5344CB8AC3E}">
        <p14:creationId xmlns:p14="http://schemas.microsoft.com/office/powerpoint/2010/main" val="1403832841"/>
      </p:ext>
    </p:extLst>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4294967295"/>
          </p:nvPr>
        </p:nvSpPr>
        <p:spPr>
          <a:xfrm>
            <a:off x="8597900" y="6477000"/>
            <a:ext cx="546100" cy="381000"/>
          </a:xfrm>
          <a:prstGeom prst="rect">
            <a:avLst/>
          </a:prstGeom>
        </p:spPr>
        <p:txBody>
          <a:bodyPr/>
          <a:lstStyle/>
          <a:p>
            <a:fld id="{8EFB020B-8CB5-41EF-8B43-A3C6F8EF7BF8}" type="slidenum">
              <a:rPr lang="en-US" altLang="zh-CN"/>
              <a:pPr/>
              <a:t>121</a:t>
            </a:fld>
            <a:endParaRPr lang="en-US" altLang="zh-CN"/>
          </a:p>
        </p:txBody>
      </p:sp>
      <p:sp>
        <p:nvSpPr>
          <p:cNvPr id="56322" name="Rectangle 2"/>
          <p:cNvSpPr>
            <a:spLocks noGrp="1" noChangeArrowheads="1"/>
          </p:cNvSpPr>
          <p:nvPr>
            <p:ph type="title"/>
          </p:nvPr>
        </p:nvSpPr>
        <p:spPr/>
        <p:txBody>
          <a:bodyPr/>
          <a:lstStyle/>
          <a:p>
            <a:r>
              <a:rPr lang="en-US" altLang="zh-CN" dirty="0" smtClean="0">
                <a:ea typeface="宋体" charset="-122"/>
              </a:rPr>
              <a:t>Bell-La </a:t>
            </a:r>
            <a:r>
              <a:rPr lang="en-US" altLang="zh-CN" dirty="0" err="1" smtClean="0">
                <a:ea typeface="宋体" charset="-122"/>
              </a:rPr>
              <a:t>Padula</a:t>
            </a:r>
            <a:r>
              <a:rPr lang="en-US" altLang="zh-CN" dirty="0" smtClean="0">
                <a:ea typeface="宋体" charset="-122"/>
              </a:rPr>
              <a:t> multilevel security model</a:t>
            </a:r>
            <a:endParaRPr lang="en-US" altLang="zh-CN" dirty="0">
              <a:ea typeface="宋体" charset="-122"/>
            </a:endParaRPr>
          </a:p>
        </p:txBody>
      </p:sp>
      <p:sp>
        <p:nvSpPr>
          <p:cNvPr id="56323" name="Rectangle 3"/>
          <p:cNvSpPr>
            <a:spLocks noGrp="1" noChangeArrowheads="1"/>
          </p:cNvSpPr>
          <p:nvPr>
            <p:ph type="body" idx="1"/>
          </p:nvPr>
        </p:nvSpPr>
        <p:spPr>
          <a:xfrm>
            <a:off x="685800" y="6145160"/>
            <a:ext cx="7772400" cy="712839"/>
          </a:xfrm>
        </p:spPr>
        <p:txBody>
          <a:bodyPr>
            <a:normAutofit fontScale="85000" lnSpcReduction="20000"/>
          </a:bodyPr>
          <a:lstStyle/>
          <a:p>
            <a:pPr>
              <a:buNone/>
            </a:pPr>
            <a:r>
              <a:rPr lang="en-US" altLang="zh-CN" sz="2800" dirty="0" smtClean="0">
                <a:ea typeface="宋体" charset="-122"/>
              </a:rPr>
              <a:t>	Arrows indicate Information flow direction; information flows only horizontally or upwards</a:t>
            </a:r>
            <a:endParaRPr lang="en-US" altLang="zh-CN" sz="2800" dirty="0">
              <a:ea typeface="宋体" charset="-122"/>
            </a:endParaRPr>
          </a:p>
        </p:txBody>
      </p:sp>
      <p:pic>
        <p:nvPicPr>
          <p:cNvPr id="56326" name="Picture 6"/>
          <p:cNvPicPr>
            <a:picLocks noChangeAspect="1" noChangeArrowheads="1"/>
          </p:cNvPicPr>
          <p:nvPr/>
        </p:nvPicPr>
        <p:blipFill>
          <a:blip r:embed="rId3" cstate="print"/>
          <a:srcRect/>
          <a:stretch>
            <a:fillRect/>
          </a:stretch>
        </p:blipFill>
        <p:spPr bwMode="auto">
          <a:xfrm>
            <a:off x="388306" y="1793661"/>
            <a:ext cx="8111594" cy="4331565"/>
          </a:xfrm>
          <a:prstGeom prst="rect">
            <a:avLst/>
          </a:prstGeom>
          <a:noFill/>
          <a:ln w="9525">
            <a:noFill/>
            <a:miter lim="800000"/>
            <a:headEnd/>
            <a:tailEnd/>
          </a:ln>
          <a:effectLst/>
        </p:spPr>
      </p:pic>
    </p:spTree>
    <p:extLst>
      <p:ext uri="{BB962C8B-B14F-4D97-AF65-F5344CB8AC3E}">
        <p14:creationId xmlns:p14="http://schemas.microsoft.com/office/powerpoint/2010/main" val="2829018917"/>
      </p:ext>
    </p:extLst>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pdf"/>
          <p:cNvPicPr>
            <a:picLocks noChangeAspect="1"/>
          </p:cNvPicPr>
          <p:nvPr/>
        </p:nvPicPr>
        <p:blipFill rotWithShape="1">
          <a:blip r:embed="rId3">
            <a:extLst>
              <a:ext uri="{28A0092B-C50C-407E-A947-70E740481C1C}">
                <a14:useLocalDpi xmlns:a14="http://schemas.microsoft.com/office/drawing/2010/main" val="0"/>
              </a:ext>
            </a:extLst>
          </a:blip>
          <a:srcRect t="22963" b="18963"/>
          <a:stretch/>
        </p:blipFill>
        <p:spPr>
          <a:xfrm>
            <a:off x="855385" y="115562"/>
            <a:ext cx="7509428" cy="5643687"/>
          </a:xfrm>
          <a:prstGeom prst="rect">
            <a:avLst/>
          </a:prstGeom>
          <a:solidFill>
            <a:schemeClr val="tx1"/>
          </a:solidFill>
        </p:spPr>
      </p:pic>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122</a:t>
            </a:fld>
            <a:endParaRPr lang="en-US" dirty="0">
              <a:solidFill>
                <a:prstClr val="white">
                  <a:lumMod val="65000"/>
                  <a:lumOff val="35000"/>
                </a:prstClr>
              </a:solidFill>
            </a:endParaRPr>
          </a:p>
        </p:txBody>
      </p:sp>
      <p:sp>
        <p:nvSpPr>
          <p:cNvPr id="4" name="Content Placeholder 2"/>
          <p:cNvSpPr txBox="1">
            <a:spLocks/>
          </p:cNvSpPr>
          <p:nvPr/>
        </p:nvSpPr>
        <p:spPr>
          <a:xfrm>
            <a:off x="251520" y="5759249"/>
            <a:ext cx="8712967" cy="962226"/>
          </a:xfrm>
          <a:prstGeom prst="rect">
            <a:avLst/>
          </a:prstGeom>
        </p:spPr>
        <p:txBody>
          <a:bodyPr>
            <a:normAutofit fontScale="625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dirty="0" smtClean="0">
                <a:solidFill>
                  <a:schemeClr val="tx1"/>
                </a:solidFill>
                <a:latin typeface="Arial" pitchFamily="-109" charset="0"/>
              </a:rPr>
              <a:t>If no *-property, the following may occur: </a:t>
            </a:r>
          </a:p>
          <a:p>
            <a:r>
              <a:rPr lang="en-US" altLang="zh-CN" dirty="0" smtClean="0">
                <a:solidFill>
                  <a:schemeClr val="tx1"/>
                </a:solidFill>
                <a:latin typeface="Arial" pitchFamily="-109" charset="0"/>
              </a:rPr>
              <a:t>A </a:t>
            </a:r>
            <a:r>
              <a:rPr lang="en-US" altLang="zh-CN" dirty="0">
                <a:solidFill>
                  <a:schemeClr val="tx1"/>
                </a:solidFill>
                <a:latin typeface="Arial" pitchFamily="-109" charset="0"/>
              </a:rPr>
              <a:t>malicious </a:t>
            </a:r>
            <a:r>
              <a:rPr lang="en-US" altLang="zh-CN" dirty="0" smtClean="0">
                <a:solidFill>
                  <a:schemeClr val="tx1"/>
                </a:solidFill>
                <a:latin typeface="Arial" pitchFamily="-109" charset="0"/>
              </a:rPr>
              <a:t>subject passes </a:t>
            </a:r>
            <a:r>
              <a:rPr lang="en-US" altLang="zh-CN" dirty="0">
                <a:solidFill>
                  <a:schemeClr val="tx1"/>
                </a:solidFill>
                <a:latin typeface="Arial" pitchFamily="-109" charset="0"/>
              </a:rPr>
              <a:t>classified information along by putting it into an information </a:t>
            </a:r>
            <a:r>
              <a:rPr lang="en-US" altLang="zh-CN" dirty="0" smtClean="0">
                <a:solidFill>
                  <a:schemeClr val="tx1"/>
                </a:solidFill>
                <a:latin typeface="Arial" pitchFamily="-109" charset="0"/>
              </a:rPr>
              <a:t>container labeled </a:t>
            </a:r>
            <a:r>
              <a:rPr lang="en-US" altLang="zh-CN" dirty="0">
                <a:solidFill>
                  <a:schemeClr val="tx1"/>
                </a:solidFill>
                <a:latin typeface="Arial" pitchFamily="-109" charset="0"/>
              </a:rPr>
              <a:t>at a lower security classification than the information itself. This will allow </a:t>
            </a:r>
            <a:r>
              <a:rPr lang="en-US" altLang="zh-CN" dirty="0" smtClean="0">
                <a:solidFill>
                  <a:schemeClr val="tx1"/>
                </a:solidFill>
                <a:latin typeface="Arial" pitchFamily="-109" charset="0"/>
              </a:rPr>
              <a:t>a subsequent </a:t>
            </a:r>
            <a:r>
              <a:rPr lang="en-US" altLang="zh-CN" dirty="0">
                <a:solidFill>
                  <a:schemeClr val="tx1"/>
                </a:solidFill>
                <a:latin typeface="Arial" pitchFamily="-109" charset="0"/>
              </a:rPr>
              <a:t>read access to this information by a subject at the lower clearance level.</a:t>
            </a:r>
          </a:p>
        </p:txBody>
      </p:sp>
    </p:spTree>
    <p:extLst>
      <p:ext uri="{BB962C8B-B14F-4D97-AF65-F5344CB8AC3E}">
        <p14:creationId xmlns:p14="http://schemas.microsoft.com/office/powerpoint/2010/main" val="2432700979"/>
      </p:ext>
    </p:extLst>
  </p:cSld>
  <p:clrMapOvr>
    <a:masterClrMapping/>
  </p:clrMapOvr>
  <p:transition spd="slow">
    <p:wipe dir="d"/>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BLP Example</a:t>
            </a:r>
            <a:endParaRPr lang="zh-CN" altLang="en-US" dirty="0"/>
          </a:p>
        </p:txBody>
      </p:sp>
      <p:sp>
        <p:nvSpPr>
          <p:cNvPr id="3" name="内容占位符 2"/>
          <p:cNvSpPr>
            <a:spLocks noGrp="1"/>
          </p:cNvSpPr>
          <p:nvPr>
            <p:ph idx="1"/>
          </p:nvPr>
        </p:nvSpPr>
        <p:spPr/>
        <p:txBody>
          <a:bodyPr/>
          <a:lstStyle/>
          <a:p>
            <a:pPr fontAlgn="auto">
              <a:spcAft>
                <a:spcPts val="0"/>
              </a:spcAft>
            </a:pPr>
            <a:r>
              <a:rPr lang="en-US" altLang="zh-CN" sz="2800" dirty="0"/>
              <a:t>Assuming a role-based access control system. Carla is a student (s) in course c1. Dirk is a teacher (t) in course c1 but may also access the system as a student; thus two roles are assigned to Dirk:</a:t>
            </a:r>
          </a:p>
          <a:p>
            <a:pPr lvl="1" fontAlgn="auto">
              <a:spcAft>
                <a:spcPts val="0"/>
              </a:spcAft>
            </a:pPr>
            <a:r>
              <a:rPr lang="en-US" altLang="zh-CN" sz="2000" dirty="0"/>
              <a:t>Carla: (c1-s)</a:t>
            </a:r>
          </a:p>
          <a:p>
            <a:pPr lvl="1" fontAlgn="auto">
              <a:spcAft>
                <a:spcPts val="0"/>
              </a:spcAft>
            </a:pPr>
            <a:r>
              <a:rPr lang="en-US" altLang="zh-CN" sz="2000" dirty="0"/>
              <a:t>Dirk: (c1-t), (c1-s)</a:t>
            </a:r>
          </a:p>
          <a:p>
            <a:pPr fontAlgn="auto">
              <a:spcAft>
                <a:spcPts val="0"/>
              </a:spcAft>
            </a:pPr>
            <a:r>
              <a:rPr lang="en-US" altLang="zh-CN" sz="2800" dirty="0"/>
              <a:t>The student role is assigned a lower, and the teacher role a higher security </a:t>
            </a:r>
            <a:r>
              <a:rPr lang="en-US" altLang="zh-CN" sz="2800" dirty="0" smtClean="0"/>
              <a:t>clearance level</a:t>
            </a:r>
            <a:endParaRPr lang="en-US" altLang="zh-CN" sz="2800" dirty="0"/>
          </a:p>
          <a:p>
            <a:endParaRPr lang="zh-CN" altLang="en-US" dirty="0"/>
          </a:p>
        </p:txBody>
      </p:sp>
      <p:sp>
        <p:nvSpPr>
          <p:cNvPr id="4" name="灯片编号占位符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123</a:t>
            </a:fld>
            <a:endParaRPr lang="en-US" dirty="0">
              <a:solidFill>
                <a:prstClr val="white">
                  <a:lumMod val="65000"/>
                  <a:lumOff val="35000"/>
                </a:prstClr>
              </a:solidFill>
            </a:endParaRPr>
          </a:p>
        </p:txBody>
      </p:sp>
    </p:spTree>
    <p:extLst>
      <p:ext uri="{BB962C8B-B14F-4D97-AF65-F5344CB8AC3E}">
        <p14:creationId xmlns:p14="http://schemas.microsoft.com/office/powerpoint/2010/main" val="1100382079"/>
      </p:ext>
    </p:extLst>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2-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8951" y="0"/>
            <a:ext cx="5299364" cy="6858000"/>
          </a:xfrm>
          <a:prstGeom prst="rect">
            <a:avLst/>
          </a:prstGeom>
          <a:solidFill>
            <a:schemeClr val="tx1"/>
          </a:solidFill>
        </p:spPr>
      </p:pic>
      <p:sp>
        <p:nvSpPr>
          <p:cNvPr id="2" name="灯片编号占位符 1"/>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124</a:t>
            </a:fld>
            <a:endParaRPr lang="en-US" dirty="0">
              <a:solidFill>
                <a:prstClr val="white">
                  <a:lumMod val="65000"/>
                  <a:lumOff val="35000"/>
                </a:prstClr>
              </a:solidFill>
            </a:endParaRPr>
          </a:p>
        </p:txBody>
      </p:sp>
      <p:sp>
        <p:nvSpPr>
          <p:cNvPr id="4" name="Rectangle 3"/>
          <p:cNvSpPr txBox="1">
            <a:spLocks noChangeArrowheads="1"/>
          </p:cNvSpPr>
          <p:nvPr/>
        </p:nvSpPr>
        <p:spPr>
          <a:xfrm>
            <a:off x="-63062" y="154732"/>
            <a:ext cx="3868951" cy="6741368"/>
          </a:xfrm>
          <a:prstGeom prst="rect">
            <a:avLst/>
          </a:prstGeom>
        </p:spPr>
        <p:txBody>
          <a:bodyPr>
            <a:normAutofit fontScale="625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sz="2800" dirty="0">
                <a:solidFill>
                  <a:schemeClr val="tx1"/>
                </a:solidFill>
                <a:latin typeface="Arial" pitchFamily="-109" charset="0"/>
              </a:rPr>
              <a:t>Figure </a:t>
            </a:r>
            <a:r>
              <a:rPr lang="en-US" altLang="zh-CN" sz="2800" dirty="0" smtClean="0">
                <a:solidFill>
                  <a:schemeClr val="tx1"/>
                </a:solidFill>
                <a:latin typeface="Arial" pitchFamily="-109" charset="0"/>
              </a:rPr>
              <a:t>13.2a: </a:t>
            </a:r>
            <a:r>
              <a:rPr lang="en-US" altLang="zh-CN" sz="2800" dirty="0">
                <a:solidFill>
                  <a:schemeClr val="tx1"/>
                </a:solidFill>
                <a:latin typeface="Arial" pitchFamily="-109" charset="0"/>
              </a:rPr>
              <a:t>Dirk creates a new file f1 as c1-t; Carla creates file f2 as c1-s </a:t>
            </a:r>
            <a:r>
              <a:rPr lang="en-US" altLang="zh-CN" sz="2800" dirty="0" smtClean="0">
                <a:solidFill>
                  <a:schemeClr val="tx1"/>
                </a:solidFill>
                <a:latin typeface="Arial" pitchFamily="-109" charset="0"/>
              </a:rPr>
              <a:t>(). Carla </a:t>
            </a:r>
            <a:r>
              <a:rPr lang="en-US" altLang="zh-CN" sz="2800" dirty="0">
                <a:solidFill>
                  <a:schemeClr val="tx1"/>
                </a:solidFill>
                <a:latin typeface="Arial" pitchFamily="-109" charset="0"/>
              </a:rPr>
              <a:t>can read and write to f2, but cannot read f1, because it is at a </a:t>
            </a:r>
            <a:r>
              <a:rPr lang="en-US" altLang="zh-CN" sz="2800" dirty="0" smtClean="0">
                <a:solidFill>
                  <a:schemeClr val="tx1"/>
                </a:solidFill>
                <a:latin typeface="Arial" pitchFamily="-109" charset="0"/>
              </a:rPr>
              <a:t>higher classification </a:t>
            </a:r>
            <a:r>
              <a:rPr lang="en-US" altLang="zh-CN" sz="2800" dirty="0">
                <a:solidFill>
                  <a:schemeClr val="tx1"/>
                </a:solidFill>
                <a:latin typeface="Arial" pitchFamily="-109" charset="0"/>
              </a:rPr>
              <a:t>level (teacher level). In the c1-t role, Dirk can read and write </a:t>
            </a:r>
            <a:r>
              <a:rPr lang="en-US" altLang="zh-CN" sz="2800" dirty="0" smtClean="0">
                <a:solidFill>
                  <a:schemeClr val="tx1"/>
                </a:solidFill>
                <a:latin typeface="Arial" pitchFamily="-109" charset="0"/>
              </a:rPr>
              <a:t>f1 and </a:t>
            </a:r>
            <a:r>
              <a:rPr lang="en-US" altLang="zh-CN" sz="2800" dirty="0">
                <a:solidFill>
                  <a:schemeClr val="tx1"/>
                </a:solidFill>
                <a:latin typeface="Arial" pitchFamily="-109" charset="0"/>
              </a:rPr>
              <a:t>can read f2 if Carla grants access to f2. However, in this role, Dirk </a:t>
            </a:r>
            <a:r>
              <a:rPr lang="en-US" altLang="zh-CN" sz="2800" dirty="0" smtClean="0">
                <a:solidFill>
                  <a:schemeClr val="tx1"/>
                </a:solidFill>
                <a:latin typeface="Arial" pitchFamily="-109" charset="0"/>
              </a:rPr>
              <a:t>cannot write </a:t>
            </a:r>
            <a:r>
              <a:rPr lang="en-US" altLang="zh-CN" sz="2800" dirty="0">
                <a:solidFill>
                  <a:schemeClr val="tx1"/>
                </a:solidFill>
                <a:latin typeface="Arial" pitchFamily="-109" charset="0"/>
              </a:rPr>
              <a:t>f2 because of the *-property; neither Dirk nor a Trojan horse on </a:t>
            </a:r>
            <a:r>
              <a:rPr lang="en-US" altLang="zh-CN" sz="2800" dirty="0" smtClean="0">
                <a:solidFill>
                  <a:schemeClr val="tx1"/>
                </a:solidFill>
                <a:latin typeface="Arial" pitchFamily="-109" charset="0"/>
              </a:rPr>
              <a:t>his behalf </a:t>
            </a:r>
            <a:r>
              <a:rPr lang="en-US" altLang="zh-CN" sz="2800" dirty="0">
                <a:solidFill>
                  <a:schemeClr val="tx1"/>
                </a:solidFill>
                <a:latin typeface="Arial" pitchFamily="-109" charset="0"/>
              </a:rPr>
              <a:t>can downgrade data from the teacher level to the student level. Only </a:t>
            </a:r>
            <a:r>
              <a:rPr lang="en-US" altLang="zh-CN" sz="2800" dirty="0" smtClean="0">
                <a:solidFill>
                  <a:schemeClr val="tx1"/>
                </a:solidFill>
                <a:latin typeface="Arial" pitchFamily="-109" charset="0"/>
              </a:rPr>
              <a:t>if Dirk </a:t>
            </a:r>
            <a:r>
              <a:rPr lang="en-US" altLang="zh-CN" sz="2800" dirty="0">
                <a:solidFill>
                  <a:schemeClr val="tx1"/>
                </a:solidFill>
                <a:latin typeface="Arial" pitchFamily="-109" charset="0"/>
              </a:rPr>
              <a:t>logs in as a student can he create a c1-s file or write to an existing c1-s </a:t>
            </a:r>
            <a:r>
              <a:rPr lang="en-US" altLang="zh-CN" sz="2800" dirty="0" smtClean="0">
                <a:solidFill>
                  <a:schemeClr val="tx1"/>
                </a:solidFill>
                <a:latin typeface="Arial" pitchFamily="-109" charset="0"/>
              </a:rPr>
              <a:t>file, such </a:t>
            </a:r>
            <a:r>
              <a:rPr lang="en-US" altLang="zh-CN" sz="2800" dirty="0">
                <a:solidFill>
                  <a:schemeClr val="tx1"/>
                </a:solidFill>
                <a:latin typeface="Arial" pitchFamily="-109" charset="0"/>
              </a:rPr>
              <a:t>as f2. In the student role, Dirk can also read f2.</a:t>
            </a:r>
          </a:p>
          <a:p>
            <a:r>
              <a:rPr lang="en-US" altLang="zh-CN" sz="2800" dirty="0">
                <a:solidFill>
                  <a:schemeClr val="tx1"/>
                </a:solidFill>
                <a:latin typeface="Arial" pitchFamily="-109" charset="0"/>
              </a:rPr>
              <a:t>Figure </a:t>
            </a:r>
            <a:r>
              <a:rPr lang="en-US" altLang="zh-CN" sz="2800" dirty="0" smtClean="0">
                <a:solidFill>
                  <a:schemeClr val="tx1"/>
                </a:solidFill>
                <a:latin typeface="Arial" pitchFamily="-109" charset="0"/>
              </a:rPr>
              <a:t>13.2b: </a:t>
            </a:r>
            <a:r>
              <a:rPr lang="en-US" altLang="zh-CN" sz="2800" dirty="0">
                <a:solidFill>
                  <a:schemeClr val="tx1"/>
                </a:solidFill>
                <a:latin typeface="Arial" pitchFamily="-109" charset="0"/>
              </a:rPr>
              <a:t>Dirk reads f2 and wants to create a new file with comments to Carla as </a:t>
            </a:r>
            <a:r>
              <a:rPr lang="en-US" altLang="zh-CN" sz="2800" dirty="0" smtClean="0">
                <a:solidFill>
                  <a:schemeClr val="tx1"/>
                </a:solidFill>
                <a:latin typeface="Arial" pitchFamily="-109" charset="0"/>
              </a:rPr>
              <a:t>feedback. Dirk </a:t>
            </a:r>
            <a:r>
              <a:rPr lang="en-US" altLang="zh-CN" sz="2800" dirty="0">
                <a:solidFill>
                  <a:schemeClr val="tx1"/>
                </a:solidFill>
                <a:latin typeface="Arial" pitchFamily="-109" charset="0"/>
              </a:rPr>
              <a:t>must sign in student role c1-s to create f3 so that it can be </a:t>
            </a:r>
            <a:r>
              <a:rPr lang="en-US" altLang="zh-CN" sz="2800" dirty="0" smtClean="0">
                <a:solidFill>
                  <a:schemeClr val="tx1"/>
                </a:solidFill>
                <a:latin typeface="Arial" pitchFamily="-109" charset="0"/>
              </a:rPr>
              <a:t>accessed by Carla. </a:t>
            </a:r>
            <a:r>
              <a:rPr lang="en-US" altLang="zh-CN" sz="2800" dirty="0">
                <a:solidFill>
                  <a:schemeClr val="tx1"/>
                </a:solidFill>
                <a:latin typeface="Arial" pitchFamily="-109" charset="0"/>
              </a:rPr>
              <a:t>In a teacher role, Dirk cannot create a file at a </a:t>
            </a:r>
            <a:r>
              <a:rPr lang="en-US" altLang="zh-CN" sz="2800" dirty="0" smtClean="0">
                <a:solidFill>
                  <a:schemeClr val="tx1"/>
                </a:solidFill>
                <a:latin typeface="Arial" pitchFamily="-109" charset="0"/>
              </a:rPr>
              <a:t>student classification </a:t>
            </a:r>
            <a:r>
              <a:rPr lang="en-US" altLang="zh-CN" sz="2800" dirty="0">
                <a:solidFill>
                  <a:schemeClr val="tx1"/>
                </a:solidFill>
                <a:latin typeface="Arial" pitchFamily="-109" charset="0"/>
              </a:rPr>
              <a:t>level.</a:t>
            </a:r>
            <a:endParaRPr lang="en-US" altLang="zh-CN" sz="2800" dirty="0">
              <a:latin typeface="Times New Roman" pitchFamily="-109" charset="0"/>
            </a:endParaRPr>
          </a:p>
        </p:txBody>
      </p:sp>
    </p:spTree>
    <p:extLst>
      <p:ext uri="{BB962C8B-B14F-4D97-AF65-F5344CB8AC3E}">
        <p14:creationId xmlns:p14="http://schemas.microsoft.com/office/powerpoint/2010/main" val="575394810"/>
      </p:ext>
    </p:extLst>
  </p:cSld>
  <p:clrMapOvr>
    <a:masterClrMapping/>
  </p:clrMapOvr>
  <p:transition spd="slow">
    <p:wipe/>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2-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4636" y="32752"/>
            <a:ext cx="5299364" cy="6858000"/>
          </a:xfrm>
          <a:prstGeom prst="rect">
            <a:avLst/>
          </a:prstGeom>
          <a:solidFill>
            <a:schemeClr val="tx1"/>
          </a:solidFill>
        </p:spPr>
      </p:pic>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125</a:t>
            </a:fld>
            <a:endParaRPr lang="en-US" dirty="0">
              <a:solidFill>
                <a:prstClr val="white">
                  <a:lumMod val="65000"/>
                  <a:lumOff val="35000"/>
                </a:prstClr>
              </a:solidFill>
            </a:endParaRPr>
          </a:p>
        </p:txBody>
      </p:sp>
      <p:sp>
        <p:nvSpPr>
          <p:cNvPr id="4" name="Rectangle 3"/>
          <p:cNvSpPr txBox="1">
            <a:spLocks noChangeArrowheads="1"/>
          </p:cNvSpPr>
          <p:nvPr/>
        </p:nvSpPr>
        <p:spPr>
          <a:xfrm>
            <a:off x="-13816" y="332656"/>
            <a:ext cx="3868951" cy="6741368"/>
          </a:xfrm>
          <a:prstGeom prst="rect">
            <a:avLst/>
          </a:prstGeom>
        </p:spPr>
        <p:txBody>
          <a:bodyPr>
            <a:normAutofit fontScale="625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sz="2800" dirty="0">
                <a:solidFill>
                  <a:schemeClr val="tx1"/>
                </a:solidFill>
                <a:latin typeface="Arial" pitchFamily="-109" charset="0"/>
              </a:rPr>
              <a:t>Figure </a:t>
            </a:r>
            <a:r>
              <a:rPr lang="en-US" altLang="zh-CN" sz="2800" dirty="0" smtClean="0">
                <a:solidFill>
                  <a:schemeClr val="tx1"/>
                </a:solidFill>
                <a:latin typeface="Arial" pitchFamily="-109" charset="0"/>
              </a:rPr>
              <a:t>13.2c: Dirk </a:t>
            </a:r>
            <a:r>
              <a:rPr lang="en-US" altLang="zh-CN" sz="2800" dirty="0">
                <a:solidFill>
                  <a:schemeClr val="tx1"/>
                </a:solidFill>
                <a:latin typeface="Arial" pitchFamily="-109" charset="0"/>
              </a:rPr>
              <a:t>creates an exam based on an existing template file store at level </a:t>
            </a:r>
            <a:r>
              <a:rPr lang="en-US" altLang="zh-CN" sz="2800" dirty="0" smtClean="0">
                <a:solidFill>
                  <a:schemeClr val="tx1"/>
                </a:solidFill>
                <a:latin typeface="Arial" pitchFamily="-109" charset="0"/>
              </a:rPr>
              <a:t>c1-t. Dirk </a:t>
            </a:r>
            <a:r>
              <a:rPr lang="en-US" altLang="zh-CN" sz="2800" dirty="0">
                <a:solidFill>
                  <a:schemeClr val="tx1"/>
                </a:solidFill>
                <a:latin typeface="Arial" pitchFamily="-109" charset="0"/>
              </a:rPr>
              <a:t>must log in as c1-t to read the template and the file he creates (f4) </a:t>
            </a:r>
            <a:r>
              <a:rPr lang="en-US" altLang="zh-CN" sz="2800" dirty="0" smtClean="0">
                <a:solidFill>
                  <a:schemeClr val="tx1"/>
                </a:solidFill>
                <a:latin typeface="Arial" pitchFamily="-109" charset="0"/>
              </a:rPr>
              <a:t>must also </a:t>
            </a:r>
            <a:r>
              <a:rPr lang="en-US" altLang="zh-CN" sz="2800" dirty="0">
                <a:solidFill>
                  <a:schemeClr val="tx1"/>
                </a:solidFill>
                <a:latin typeface="Arial" pitchFamily="-109" charset="0"/>
              </a:rPr>
              <a:t>be at the teacher </a:t>
            </a:r>
            <a:r>
              <a:rPr lang="en-US" altLang="zh-CN" sz="2800" dirty="0" smtClean="0">
                <a:solidFill>
                  <a:schemeClr val="tx1"/>
                </a:solidFill>
                <a:latin typeface="Arial" pitchFamily="-109" charset="0"/>
              </a:rPr>
              <a:t>level.</a:t>
            </a:r>
            <a:endParaRPr lang="en-US" altLang="zh-CN" sz="2800" dirty="0">
              <a:solidFill>
                <a:schemeClr val="tx1"/>
              </a:solidFill>
              <a:latin typeface="Arial" pitchFamily="-109" charset="0"/>
            </a:endParaRPr>
          </a:p>
          <a:p>
            <a:r>
              <a:rPr lang="en-US" altLang="zh-CN" sz="2800" dirty="0">
                <a:solidFill>
                  <a:schemeClr val="tx1"/>
                </a:solidFill>
                <a:latin typeface="Arial" pitchFamily="-109" charset="0"/>
              </a:rPr>
              <a:t>Figure </a:t>
            </a:r>
            <a:r>
              <a:rPr lang="en-US" altLang="zh-CN" sz="2800" dirty="0" smtClean="0">
                <a:solidFill>
                  <a:schemeClr val="tx1"/>
                </a:solidFill>
                <a:latin typeface="Arial" pitchFamily="-109" charset="0"/>
              </a:rPr>
              <a:t>13.2d:  </a:t>
            </a:r>
            <a:r>
              <a:rPr lang="en-US" altLang="zh-CN" sz="2800" dirty="0">
                <a:solidFill>
                  <a:schemeClr val="tx1"/>
                </a:solidFill>
                <a:latin typeface="Arial" pitchFamily="-109" charset="0"/>
              </a:rPr>
              <a:t>Dirk wants Carla to take the exam and so must provide her with read </a:t>
            </a:r>
            <a:r>
              <a:rPr lang="en-US" altLang="zh-CN" sz="2800" dirty="0" smtClean="0">
                <a:solidFill>
                  <a:schemeClr val="tx1"/>
                </a:solidFill>
                <a:latin typeface="Arial" pitchFamily="-109" charset="0"/>
              </a:rPr>
              <a:t>access. However</a:t>
            </a:r>
            <a:r>
              <a:rPr lang="en-US" altLang="zh-CN" sz="2800" dirty="0">
                <a:solidFill>
                  <a:schemeClr val="tx1"/>
                </a:solidFill>
                <a:latin typeface="Arial" pitchFamily="-109" charset="0"/>
              </a:rPr>
              <a:t>, such access would violate the </a:t>
            </a:r>
            <a:r>
              <a:rPr lang="en-US" altLang="zh-CN" sz="2800" dirty="0" err="1">
                <a:solidFill>
                  <a:schemeClr val="tx1"/>
                </a:solidFill>
                <a:latin typeface="Arial" pitchFamily="-109" charset="0"/>
              </a:rPr>
              <a:t>ss</a:t>
            </a:r>
            <a:r>
              <a:rPr lang="en-US" altLang="zh-CN" sz="2800" dirty="0">
                <a:solidFill>
                  <a:schemeClr val="tx1"/>
                </a:solidFill>
                <a:latin typeface="Arial" pitchFamily="-109" charset="0"/>
              </a:rPr>
              <a:t>-property. Dirk must </a:t>
            </a:r>
            <a:r>
              <a:rPr lang="en-US" altLang="zh-CN" sz="2800" dirty="0" smtClean="0">
                <a:solidFill>
                  <a:schemeClr val="tx1"/>
                </a:solidFill>
                <a:latin typeface="Arial" pitchFamily="-109" charset="0"/>
              </a:rPr>
              <a:t>downgrade the </a:t>
            </a:r>
            <a:r>
              <a:rPr lang="en-US" altLang="zh-CN" sz="2800" dirty="0">
                <a:solidFill>
                  <a:schemeClr val="tx1"/>
                </a:solidFill>
                <a:latin typeface="Arial" pitchFamily="-109" charset="0"/>
              </a:rPr>
              <a:t>classification of f4 from c1-t to c1-s. Dirk cannot do this in the c1-t </a:t>
            </a:r>
            <a:r>
              <a:rPr lang="en-US" altLang="zh-CN" sz="2800" dirty="0" smtClean="0">
                <a:solidFill>
                  <a:schemeClr val="tx1"/>
                </a:solidFill>
                <a:latin typeface="Arial" pitchFamily="-109" charset="0"/>
              </a:rPr>
              <a:t>role because </a:t>
            </a:r>
            <a:r>
              <a:rPr lang="en-US" altLang="zh-CN" sz="2800" dirty="0">
                <a:solidFill>
                  <a:schemeClr val="tx1"/>
                </a:solidFill>
                <a:latin typeface="Arial" pitchFamily="-109" charset="0"/>
              </a:rPr>
              <a:t>this would violate the *-property. Therefore, a security </a:t>
            </a:r>
            <a:r>
              <a:rPr lang="en-US" altLang="zh-CN" sz="2800" dirty="0" smtClean="0">
                <a:solidFill>
                  <a:schemeClr val="tx1"/>
                </a:solidFill>
                <a:latin typeface="Arial" pitchFamily="-109" charset="0"/>
              </a:rPr>
              <a:t>administrator (possibly </a:t>
            </a:r>
            <a:r>
              <a:rPr lang="en-US" altLang="zh-CN" sz="2800" dirty="0">
                <a:solidFill>
                  <a:schemeClr val="tx1"/>
                </a:solidFill>
                <a:latin typeface="Arial" pitchFamily="-109" charset="0"/>
              </a:rPr>
              <a:t>Dirk in this role) must have downgrade authority and must </a:t>
            </a:r>
            <a:r>
              <a:rPr lang="en-US" altLang="zh-CN" sz="2800" dirty="0" smtClean="0">
                <a:solidFill>
                  <a:schemeClr val="tx1"/>
                </a:solidFill>
                <a:latin typeface="Arial" pitchFamily="-109" charset="0"/>
              </a:rPr>
              <a:t>be able </a:t>
            </a:r>
            <a:r>
              <a:rPr lang="en-US" altLang="zh-CN" sz="2800" dirty="0">
                <a:solidFill>
                  <a:schemeClr val="tx1"/>
                </a:solidFill>
                <a:latin typeface="Arial" pitchFamily="-109" charset="0"/>
              </a:rPr>
              <a:t>to perform the downgrade </a:t>
            </a:r>
            <a:r>
              <a:rPr lang="en-US" altLang="zh-CN" sz="2800" i="1" dirty="0">
                <a:solidFill>
                  <a:schemeClr val="tx1"/>
                </a:solidFill>
                <a:latin typeface="Arial" pitchFamily="-109" charset="0"/>
              </a:rPr>
              <a:t>outside the BLP model</a:t>
            </a:r>
            <a:r>
              <a:rPr lang="en-US" altLang="zh-CN" sz="2800" dirty="0">
                <a:solidFill>
                  <a:schemeClr val="tx1"/>
                </a:solidFill>
                <a:latin typeface="Arial" pitchFamily="-109" charset="0"/>
              </a:rPr>
              <a:t>. The dotted line </a:t>
            </a:r>
            <a:r>
              <a:rPr lang="en-US" altLang="zh-CN" sz="2800" dirty="0" smtClean="0">
                <a:solidFill>
                  <a:schemeClr val="tx1"/>
                </a:solidFill>
                <a:latin typeface="Arial" pitchFamily="-109" charset="0"/>
              </a:rPr>
              <a:t>connecting </a:t>
            </a:r>
            <a:r>
              <a:rPr lang="en-US" altLang="zh-CN" sz="2800" dirty="0">
                <a:solidFill>
                  <a:schemeClr val="tx1"/>
                </a:solidFill>
                <a:latin typeface="Arial" pitchFamily="-109" charset="0"/>
              </a:rPr>
              <a:t>f4 with c1-s-read indicates that this connection </a:t>
            </a:r>
            <a:r>
              <a:rPr lang="en-US" altLang="zh-CN" sz="2800" dirty="0" smtClean="0">
                <a:solidFill>
                  <a:schemeClr val="tx1"/>
                </a:solidFill>
                <a:latin typeface="Arial" pitchFamily="-109" charset="0"/>
              </a:rPr>
              <a:t>has not </a:t>
            </a:r>
            <a:r>
              <a:rPr lang="en-US" altLang="zh-CN" sz="2800" dirty="0">
                <a:solidFill>
                  <a:schemeClr val="tx1"/>
                </a:solidFill>
                <a:latin typeface="Arial" pitchFamily="-109" charset="0"/>
              </a:rPr>
              <a:t>been generated by the default BLP rules but by a system operation.</a:t>
            </a:r>
          </a:p>
          <a:p>
            <a:endParaRPr lang="en-US" altLang="zh-CN" sz="1800" dirty="0">
              <a:latin typeface="Times New Roman" pitchFamily="-109" charset="0"/>
            </a:endParaRPr>
          </a:p>
        </p:txBody>
      </p:sp>
    </p:spTree>
    <p:extLst>
      <p:ext uri="{BB962C8B-B14F-4D97-AF65-F5344CB8AC3E}">
        <p14:creationId xmlns:p14="http://schemas.microsoft.com/office/powerpoint/2010/main" val="741971184"/>
      </p:ext>
    </p:extLst>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2-1.pdf"/>
          <p:cNvPicPr>
            <a:picLocks noChangeAspect="1"/>
          </p:cNvPicPr>
          <p:nvPr/>
        </p:nvPicPr>
        <p:blipFill rotWithShape="1">
          <a:blip r:embed="rId3">
            <a:extLst>
              <a:ext uri="{28A0092B-C50C-407E-A947-70E740481C1C}">
                <a14:useLocalDpi xmlns:a14="http://schemas.microsoft.com/office/drawing/2010/main" val="0"/>
              </a:ext>
            </a:extLst>
          </a:blip>
          <a:srcRect t="19556" b="19259"/>
          <a:stretch/>
        </p:blipFill>
        <p:spPr>
          <a:xfrm>
            <a:off x="1115616" y="1136"/>
            <a:ext cx="6622955" cy="5244110"/>
          </a:xfrm>
          <a:prstGeom prst="rect">
            <a:avLst/>
          </a:prstGeom>
          <a:solidFill>
            <a:schemeClr val="tx1"/>
          </a:solidFill>
        </p:spPr>
      </p:pic>
      <p:sp>
        <p:nvSpPr>
          <p:cNvPr id="2" name="灯片编号占位符 1"/>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126</a:t>
            </a:fld>
            <a:endParaRPr lang="en-US" dirty="0">
              <a:solidFill>
                <a:prstClr val="white">
                  <a:lumMod val="65000"/>
                  <a:lumOff val="35000"/>
                </a:prstClr>
              </a:solidFill>
            </a:endParaRPr>
          </a:p>
        </p:txBody>
      </p:sp>
      <p:sp>
        <p:nvSpPr>
          <p:cNvPr id="4" name="Rectangle 3"/>
          <p:cNvSpPr txBox="1">
            <a:spLocks noChangeArrowheads="1"/>
          </p:cNvSpPr>
          <p:nvPr/>
        </p:nvSpPr>
        <p:spPr>
          <a:xfrm>
            <a:off x="0" y="5245246"/>
            <a:ext cx="8964488" cy="1496122"/>
          </a:xfrm>
          <a:prstGeom prst="rect">
            <a:avLst/>
          </a:prstGeom>
        </p:spPr>
        <p:txBody>
          <a:bodyPr>
            <a:normAutofit fontScale="925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sz="2800" dirty="0" smtClean="0">
                <a:solidFill>
                  <a:schemeClr val="tx1"/>
                </a:solidFill>
                <a:latin typeface="Arial" pitchFamily="-109" charset="0"/>
              </a:rPr>
              <a:t>Carla </a:t>
            </a:r>
            <a:r>
              <a:rPr lang="en-US" altLang="zh-CN" sz="2800" dirty="0">
                <a:solidFill>
                  <a:schemeClr val="tx1"/>
                </a:solidFill>
                <a:latin typeface="Arial" pitchFamily="-109" charset="0"/>
              </a:rPr>
              <a:t>writes the answers to the exam into a file f5. She creates the file </a:t>
            </a:r>
            <a:r>
              <a:rPr lang="en-US" altLang="zh-CN" sz="2800" dirty="0" smtClean="0">
                <a:solidFill>
                  <a:schemeClr val="tx1"/>
                </a:solidFill>
                <a:latin typeface="Arial" pitchFamily="-109" charset="0"/>
              </a:rPr>
              <a:t>at level </a:t>
            </a:r>
            <a:r>
              <a:rPr lang="en-US" altLang="zh-CN" sz="2800" dirty="0">
                <a:solidFill>
                  <a:schemeClr val="tx1"/>
                </a:solidFill>
                <a:latin typeface="Arial" pitchFamily="-109" charset="0"/>
              </a:rPr>
              <a:t>c1-t so that only Dirk can read the file. </a:t>
            </a:r>
            <a:r>
              <a:rPr lang="en-US" altLang="zh-CN" sz="2800" dirty="0" smtClean="0">
                <a:solidFill>
                  <a:schemeClr val="tx1"/>
                </a:solidFill>
                <a:latin typeface="Arial" pitchFamily="-109" charset="0"/>
              </a:rPr>
              <a:t>Carla </a:t>
            </a:r>
            <a:r>
              <a:rPr lang="en-US" altLang="zh-CN" sz="2800" dirty="0">
                <a:solidFill>
                  <a:schemeClr val="tx1"/>
                </a:solidFill>
                <a:latin typeface="Arial" pitchFamily="-109" charset="0"/>
              </a:rPr>
              <a:t>can still see her answers at </a:t>
            </a:r>
            <a:r>
              <a:rPr lang="en-US" altLang="zh-CN" sz="2800" dirty="0" smtClean="0">
                <a:solidFill>
                  <a:schemeClr val="tx1"/>
                </a:solidFill>
                <a:latin typeface="Arial" pitchFamily="-109" charset="0"/>
              </a:rPr>
              <a:t>her workstation </a:t>
            </a:r>
            <a:r>
              <a:rPr lang="en-US" altLang="zh-CN" sz="2800" dirty="0">
                <a:solidFill>
                  <a:schemeClr val="tx1"/>
                </a:solidFill>
                <a:latin typeface="Arial" pitchFamily="-109" charset="0"/>
              </a:rPr>
              <a:t>but cannot access f5 for reading.</a:t>
            </a:r>
          </a:p>
        </p:txBody>
      </p:sp>
    </p:spTree>
    <p:extLst>
      <p:ext uri="{BB962C8B-B14F-4D97-AF65-F5344CB8AC3E}">
        <p14:creationId xmlns:p14="http://schemas.microsoft.com/office/powerpoint/2010/main" val="4040020726"/>
      </p:ext>
    </p:extLst>
  </p:cSld>
  <p:clrMapOvr>
    <a:masterClrMapping/>
  </p:clrMapOvr>
  <p:transition spd="slow">
    <p:dissolve/>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4294967295"/>
          </p:nvPr>
        </p:nvSpPr>
        <p:spPr>
          <a:xfrm>
            <a:off x="8597900" y="6477000"/>
            <a:ext cx="546100" cy="381000"/>
          </a:xfrm>
          <a:prstGeom prst="rect">
            <a:avLst/>
          </a:prstGeom>
        </p:spPr>
        <p:txBody>
          <a:bodyPr/>
          <a:lstStyle/>
          <a:p>
            <a:fld id="{392E2221-2F2E-4A00-B71E-7E23424A3610}" type="slidenum">
              <a:rPr lang="en-US" altLang="zh-CN"/>
              <a:pPr/>
              <a:t>127</a:t>
            </a:fld>
            <a:endParaRPr lang="en-US" altLang="zh-CN"/>
          </a:p>
        </p:txBody>
      </p:sp>
      <p:sp>
        <p:nvSpPr>
          <p:cNvPr id="57347" name="Rectangle 3"/>
          <p:cNvSpPr>
            <a:spLocks noGrp="1" noChangeArrowheads="1"/>
          </p:cNvSpPr>
          <p:nvPr>
            <p:ph type="body" idx="1"/>
          </p:nvPr>
        </p:nvSpPr>
        <p:spPr>
          <a:xfrm>
            <a:off x="330200" y="1158875"/>
            <a:ext cx="8813800" cy="5332360"/>
          </a:xfrm>
        </p:spPr>
        <p:txBody>
          <a:bodyPr>
            <a:normAutofit lnSpcReduction="10000"/>
          </a:bodyPr>
          <a:lstStyle/>
          <a:p>
            <a:pPr marL="609600" indent="-609600" algn="ctr">
              <a:lnSpc>
                <a:spcPct val="90000"/>
              </a:lnSpc>
              <a:buFontTx/>
              <a:buNone/>
            </a:pPr>
            <a:endParaRPr lang="en-US" altLang="zh-CN" sz="3600" dirty="0">
              <a:ea typeface="宋体" charset="-122"/>
            </a:endParaRPr>
          </a:p>
          <a:p>
            <a:pPr>
              <a:lnSpc>
                <a:spcPct val="90000"/>
              </a:lnSpc>
            </a:pPr>
            <a:r>
              <a:rPr lang="en-US" altLang="zh-CN" sz="2800" dirty="0"/>
              <a:t>The BLP model </a:t>
            </a:r>
            <a:r>
              <a:rPr lang="en-US" altLang="zh-CN" sz="2800" dirty="0" smtClean="0"/>
              <a:t>guarantees confidentiality, </a:t>
            </a:r>
            <a:r>
              <a:rPr lang="en-US" altLang="zh-CN" sz="2800" dirty="0"/>
              <a:t>and is concerned with unauthorized disclosure of </a:t>
            </a:r>
            <a:r>
              <a:rPr lang="en-US" altLang="zh-CN" sz="2800" dirty="0" smtClean="0"/>
              <a:t>information, but does not guarantee integrity</a:t>
            </a:r>
            <a:endParaRPr lang="en-US" altLang="zh-CN" sz="2800" dirty="0"/>
          </a:p>
          <a:p>
            <a:pPr>
              <a:lnSpc>
                <a:spcPct val="90000"/>
              </a:lnSpc>
            </a:pPr>
            <a:r>
              <a:rPr lang="en-US" altLang="zh-CN" sz="2800" dirty="0"/>
              <a:t>The </a:t>
            </a:r>
            <a:r>
              <a:rPr lang="en-US" altLang="zh-CN" sz="2800" dirty="0" err="1"/>
              <a:t>Biba</a:t>
            </a:r>
            <a:r>
              <a:rPr lang="en-US" altLang="zh-CN" sz="2800" dirty="0"/>
              <a:t> </a:t>
            </a:r>
            <a:r>
              <a:rPr lang="en-US" altLang="zh-CN" sz="2800" dirty="0" smtClean="0"/>
              <a:t>model guarantees integrity, </a:t>
            </a:r>
            <a:r>
              <a:rPr lang="en-US" altLang="zh-CN" sz="2800" dirty="0"/>
              <a:t>and is concerned with the unauthorized modification of data. It guarantees  integrity of </a:t>
            </a:r>
            <a:r>
              <a:rPr lang="en-US" altLang="zh-CN" sz="2800" dirty="0" smtClean="0"/>
              <a:t>data</a:t>
            </a:r>
          </a:p>
          <a:p>
            <a:pPr>
              <a:lnSpc>
                <a:spcPct val="90000"/>
              </a:lnSpc>
            </a:pPr>
            <a:r>
              <a:rPr lang="en-US" altLang="zh-CN" sz="2800" dirty="0"/>
              <a:t>Simple integrity </a:t>
            </a:r>
            <a:r>
              <a:rPr lang="en-US" altLang="zh-CN" sz="2800" dirty="0" smtClean="0"/>
              <a:t>property</a:t>
            </a:r>
            <a:endParaRPr lang="en-US" altLang="zh-CN" sz="2800" dirty="0"/>
          </a:p>
          <a:p>
            <a:pPr marL="742950" lvl="2" indent="-342900">
              <a:lnSpc>
                <a:spcPct val="90000"/>
              </a:lnSpc>
            </a:pPr>
            <a:r>
              <a:rPr lang="en-US" altLang="zh-CN" sz="2600" dirty="0" smtClean="0"/>
              <a:t>A process </a:t>
            </a:r>
            <a:r>
              <a:rPr lang="en-US" altLang="zh-CN" sz="2600" dirty="0"/>
              <a:t>can write only objects at its </a:t>
            </a:r>
            <a:r>
              <a:rPr lang="en-US" altLang="zh-CN" sz="2600" dirty="0" smtClean="0"/>
              <a:t>integrity </a:t>
            </a:r>
            <a:r>
              <a:rPr lang="en-US" altLang="zh-CN" sz="2600" dirty="0"/>
              <a:t>level or lower (write down)</a:t>
            </a:r>
            <a:endParaRPr lang="en-US" altLang="zh-CN" sz="2800" dirty="0"/>
          </a:p>
          <a:p>
            <a:pPr>
              <a:lnSpc>
                <a:spcPct val="90000"/>
              </a:lnSpc>
            </a:pPr>
            <a:r>
              <a:rPr lang="en-US" altLang="zh-CN" sz="2800" dirty="0" smtClean="0"/>
              <a:t>Integrity </a:t>
            </a:r>
            <a:r>
              <a:rPr lang="en-US" altLang="zh-CN" sz="2800" dirty="0"/>
              <a:t>* property</a:t>
            </a:r>
          </a:p>
          <a:p>
            <a:pPr marL="742950" lvl="2" indent="-342900">
              <a:lnSpc>
                <a:spcPct val="90000"/>
              </a:lnSpc>
            </a:pPr>
            <a:r>
              <a:rPr lang="en-US" altLang="zh-CN" sz="2600" dirty="0" smtClean="0"/>
              <a:t>A process </a:t>
            </a:r>
            <a:r>
              <a:rPr lang="en-US" altLang="zh-CN" sz="2600" dirty="0"/>
              <a:t>can read only objects at its integrity</a:t>
            </a:r>
            <a:r>
              <a:rPr lang="en-US" altLang="zh-CN" sz="2600" dirty="0" smtClean="0"/>
              <a:t> </a:t>
            </a:r>
            <a:r>
              <a:rPr lang="en-US" altLang="zh-CN" sz="2600" dirty="0"/>
              <a:t>level or higher (read </a:t>
            </a:r>
            <a:r>
              <a:rPr lang="en-US" altLang="zh-CN" sz="2600" dirty="0" smtClean="0"/>
              <a:t>up)</a:t>
            </a:r>
          </a:p>
          <a:p>
            <a:pPr marL="552450" indent="-533400">
              <a:lnSpc>
                <a:spcPct val="90000"/>
              </a:lnSpc>
              <a:buFontTx/>
              <a:buChar char="•"/>
            </a:pPr>
            <a:endParaRPr lang="en-US" altLang="zh-CN" dirty="0">
              <a:ea typeface="宋体" charset="-122"/>
            </a:endParaRPr>
          </a:p>
        </p:txBody>
      </p:sp>
      <p:sp>
        <p:nvSpPr>
          <p:cNvPr id="5" name="Title 1"/>
          <p:cNvSpPr txBox="1">
            <a:spLocks/>
          </p:cNvSpPr>
          <p:nvPr/>
        </p:nvSpPr>
        <p:spPr>
          <a:xfrm>
            <a:off x="622300" y="-243408"/>
            <a:ext cx="8229600" cy="16002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fontAlgn="auto">
              <a:spcAft>
                <a:spcPts val="0"/>
              </a:spcAft>
            </a:pPr>
            <a:r>
              <a:rPr lang="en-US" altLang="zh-CN" dirty="0" err="1">
                <a:ea typeface="宋体" charset="-122"/>
              </a:rPr>
              <a:t>Biba</a:t>
            </a:r>
            <a:r>
              <a:rPr lang="en-US" altLang="zh-CN" dirty="0">
                <a:ea typeface="宋体" charset="-122"/>
              </a:rPr>
              <a:t> Model</a:t>
            </a:r>
            <a:endParaRPr lang="en-US" dirty="0"/>
          </a:p>
        </p:txBody>
      </p:sp>
    </p:spTree>
    <p:extLst>
      <p:ext uri="{BB962C8B-B14F-4D97-AF65-F5344CB8AC3E}">
        <p14:creationId xmlns:p14="http://schemas.microsoft.com/office/powerpoint/2010/main" val="3697545437"/>
      </p:ext>
    </p:extLst>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a:xfrm>
            <a:off x="457200" y="152400"/>
            <a:ext cx="8229600" cy="1139825"/>
          </a:xfrm>
        </p:spPr>
        <p:txBody>
          <a:bodyPr/>
          <a:lstStyle/>
          <a:p>
            <a:r>
              <a:rPr lang="en-US" dirty="0" err="1">
                <a:ln w="18415" cmpd="sng">
                  <a:solidFill>
                    <a:srgbClr val="FFFFFF"/>
                  </a:solidFill>
                  <a:prstDash val="solid"/>
                </a:ln>
                <a:solidFill>
                  <a:srgbClr val="FFFFFF"/>
                </a:solidFill>
                <a:effectLst>
                  <a:outerShdw blurRad="63500" dir="3600000" algn="tl" rotWithShape="0">
                    <a:srgbClr val="000000">
                      <a:alpha val="70000"/>
                    </a:srgbClr>
                  </a:outerShdw>
                </a:effectLst>
              </a:rPr>
              <a:t>Biba</a:t>
            </a: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 Integrity Model</a:t>
            </a:r>
          </a:p>
        </p:txBody>
      </p:sp>
      <p:pic>
        <p:nvPicPr>
          <p:cNvPr id="2" name="Picture 1" descr="f4.pdf"/>
          <p:cNvPicPr>
            <a:picLocks noChangeAspect="1"/>
          </p:cNvPicPr>
          <p:nvPr/>
        </p:nvPicPr>
        <p:blipFill rotWithShape="1">
          <a:blip r:embed="rId3">
            <a:extLst>
              <a:ext uri="{28A0092B-C50C-407E-A947-70E740481C1C}">
                <a14:useLocalDpi xmlns:a14="http://schemas.microsoft.com/office/drawing/2010/main" val="0"/>
              </a:ext>
            </a:extLst>
          </a:blip>
          <a:srcRect t="29192" b="41948"/>
          <a:stretch/>
        </p:blipFill>
        <p:spPr>
          <a:xfrm>
            <a:off x="596859" y="1257108"/>
            <a:ext cx="8116010" cy="3031232"/>
          </a:xfrm>
          <a:prstGeom prst="rect">
            <a:avLst/>
          </a:prstGeom>
          <a:solidFill>
            <a:schemeClr val="tx1"/>
          </a:solidFill>
        </p:spPr>
      </p:pic>
      <p:sp>
        <p:nvSpPr>
          <p:cNvPr id="3" name="灯片编号占位符 2"/>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128</a:t>
            </a:fld>
            <a:endParaRPr lang="en-US" dirty="0">
              <a:solidFill>
                <a:prstClr val="white">
                  <a:lumMod val="65000"/>
                  <a:lumOff val="35000"/>
                </a:prstClr>
              </a:solidFill>
            </a:endParaRPr>
          </a:p>
        </p:txBody>
      </p:sp>
      <p:sp>
        <p:nvSpPr>
          <p:cNvPr id="8" name="Rectangle 3"/>
          <p:cNvSpPr>
            <a:spLocks noGrp="1" noChangeArrowheads="1"/>
          </p:cNvSpPr>
          <p:nvPr>
            <p:ph idx="1"/>
          </p:nvPr>
        </p:nvSpPr>
        <p:spPr>
          <a:xfrm>
            <a:off x="313678" y="4433193"/>
            <a:ext cx="8229600" cy="2424807"/>
          </a:xfrm>
        </p:spPr>
        <p:txBody>
          <a:bodyPr>
            <a:normAutofit fontScale="85000" lnSpcReduction="10000"/>
          </a:bodyPr>
          <a:lstStyle/>
          <a:p>
            <a:r>
              <a:rPr lang="en-US" altLang="zh-CN" dirty="0" smtClean="0"/>
              <a:t>By simple </a:t>
            </a:r>
            <a:r>
              <a:rPr lang="en-US" altLang="zh-CN" dirty="0"/>
              <a:t>integrity </a:t>
            </a:r>
            <a:r>
              <a:rPr lang="en-US" altLang="zh-CN" dirty="0" smtClean="0"/>
              <a:t>property, </a:t>
            </a:r>
            <a:r>
              <a:rPr lang="en-US" dirty="0" smtClean="0"/>
              <a:t>a low-integrity process </a:t>
            </a:r>
            <a:r>
              <a:rPr lang="en-US" dirty="0"/>
              <a:t>may read low-integrity data but is prevented from contaminating a high </a:t>
            </a:r>
            <a:r>
              <a:rPr lang="en-US" dirty="0" smtClean="0"/>
              <a:t>integrity file </a:t>
            </a:r>
            <a:r>
              <a:rPr lang="en-US" dirty="0"/>
              <a:t>with that data </a:t>
            </a:r>
            <a:r>
              <a:rPr lang="en-US" dirty="0" smtClean="0"/>
              <a:t>(lower part of Fig. 13.4).</a:t>
            </a:r>
          </a:p>
          <a:p>
            <a:r>
              <a:rPr lang="en-US" dirty="0" smtClean="0"/>
              <a:t>But this is not enough! </a:t>
            </a:r>
            <a:r>
              <a:rPr lang="en-US" altLang="zh-CN" dirty="0" smtClean="0"/>
              <a:t>A</a:t>
            </a:r>
            <a:r>
              <a:rPr lang="en-US" dirty="0" smtClean="0"/>
              <a:t> high-integrity </a:t>
            </a:r>
            <a:r>
              <a:rPr lang="en-US" dirty="0"/>
              <a:t>process could conceivably copy low-integrity data into a </a:t>
            </a:r>
            <a:r>
              <a:rPr lang="en-US" dirty="0" smtClean="0"/>
              <a:t>high-integrity file (higher part of Fig. 13.4). </a:t>
            </a:r>
          </a:p>
          <a:p>
            <a:r>
              <a:rPr lang="en-US" dirty="0"/>
              <a:t>Hence we need </a:t>
            </a:r>
            <a:r>
              <a:rPr lang="en-US" altLang="zh-CN" dirty="0" smtClean="0"/>
              <a:t>i</a:t>
            </a:r>
            <a:r>
              <a:rPr lang="en-US" dirty="0" smtClean="0"/>
              <a:t>ntegrity </a:t>
            </a:r>
            <a:r>
              <a:rPr lang="en-US" dirty="0"/>
              <a:t>* </a:t>
            </a:r>
            <a:r>
              <a:rPr lang="en-US" dirty="0" smtClean="0"/>
              <a:t>property, to disallow the high integrity process reading low-integrity file.</a:t>
            </a:r>
            <a:endParaRPr lang="en-US" dirty="0"/>
          </a:p>
          <a:p>
            <a:endParaRPr lang="en-US" dirty="0" smtClean="0"/>
          </a:p>
          <a:p>
            <a:endParaRPr lang="en-US" dirty="0"/>
          </a:p>
        </p:txBody>
      </p:sp>
      <p:grpSp>
        <p:nvGrpSpPr>
          <p:cNvPr id="7" name="组合 6"/>
          <p:cNvGrpSpPr/>
          <p:nvPr/>
        </p:nvGrpSpPr>
        <p:grpSpPr>
          <a:xfrm>
            <a:off x="2987824" y="1437078"/>
            <a:ext cx="3906581" cy="1425631"/>
            <a:chOff x="3131840" y="1437078"/>
            <a:chExt cx="3906581" cy="1425631"/>
          </a:xfrm>
        </p:grpSpPr>
        <p:sp>
          <p:nvSpPr>
            <p:cNvPr id="6" name="乘号 5"/>
            <p:cNvSpPr/>
            <p:nvPr/>
          </p:nvSpPr>
          <p:spPr>
            <a:xfrm>
              <a:off x="3131840" y="1948309"/>
              <a:ext cx="914400" cy="9144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乘号 9"/>
            <p:cNvSpPr/>
            <p:nvPr/>
          </p:nvSpPr>
          <p:spPr>
            <a:xfrm>
              <a:off x="6124021" y="1437078"/>
              <a:ext cx="914400" cy="9144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94166004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Chinese Wall Model</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a:t>Purpose is to </a:t>
            </a:r>
            <a:r>
              <a:rPr lang="en-US" altLang="zh-CN" dirty="0" smtClean="0"/>
              <a:t>prevent conflict </a:t>
            </a:r>
            <a:r>
              <a:rPr lang="en-US" altLang="zh-CN" dirty="0"/>
              <a:t>of </a:t>
            </a:r>
            <a:r>
              <a:rPr lang="en-US" altLang="zh-CN" dirty="0" smtClean="0"/>
              <a:t>interest. Elements include:</a:t>
            </a:r>
          </a:p>
          <a:p>
            <a:pPr lvl="1"/>
            <a:r>
              <a:rPr lang="en-US" altLang="zh-CN" dirty="0" smtClean="0"/>
              <a:t>Subjects</a:t>
            </a:r>
            <a:r>
              <a:rPr lang="en-US" altLang="zh-CN" dirty="0"/>
              <a:t>: Active entities that may wish to access protected objects; </a:t>
            </a:r>
            <a:r>
              <a:rPr lang="en-US" altLang="zh-CN" dirty="0" smtClean="0"/>
              <a:t>includes users </a:t>
            </a:r>
            <a:r>
              <a:rPr lang="en-US" altLang="zh-CN" dirty="0"/>
              <a:t>and processes</a:t>
            </a:r>
          </a:p>
          <a:p>
            <a:pPr lvl="1"/>
            <a:r>
              <a:rPr lang="en-US" altLang="zh-CN" dirty="0" smtClean="0"/>
              <a:t>Information</a:t>
            </a:r>
            <a:r>
              <a:rPr lang="en-US" altLang="zh-CN" dirty="0"/>
              <a:t>: Corporate information organized into a hierarchy with three levels:</a:t>
            </a:r>
          </a:p>
          <a:p>
            <a:pPr lvl="1"/>
            <a:r>
              <a:rPr lang="en-US" altLang="zh-CN" dirty="0" smtClean="0"/>
              <a:t>Objects</a:t>
            </a:r>
            <a:r>
              <a:rPr lang="en-US" altLang="zh-CN" dirty="0"/>
              <a:t>: Individual items of information, each concerning a </a:t>
            </a:r>
            <a:r>
              <a:rPr lang="en-US" altLang="zh-CN" dirty="0" smtClean="0"/>
              <a:t>single corporation</a:t>
            </a:r>
            <a:endParaRPr lang="en-US" altLang="zh-CN" dirty="0"/>
          </a:p>
          <a:p>
            <a:pPr lvl="1"/>
            <a:r>
              <a:rPr lang="en-US" altLang="zh-CN" dirty="0" smtClean="0"/>
              <a:t>Dataset </a:t>
            </a:r>
            <a:r>
              <a:rPr lang="en-US" altLang="zh-CN" dirty="0"/>
              <a:t>(DS): All objects that concern the same </a:t>
            </a:r>
            <a:r>
              <a:rPr lang="en-US" altLang="zh-CN" dirty="0" smtClean="0"/>
              <a:t>corporation</a:t>
            </a:r>
            <a:endParaRPr lang="en-US" altLang="zh-CN" dirty="0"/>
          </a:p>
          <a:p>
            <a:pPr lvl="1"/>
            <a:r>
              <a:rPr lang="en-US" altLang="zh-CN" dirty="0" smtClean="0"/>
              <a:t>Conflict </a:t>
            </a:r>
            <a:r>
              <a:rPr lang="en-US" altLang="zh-CN" dirty="0"/>
              <a:t>of interest (CI) class: All datasets whose corporations are </a:t>
            </a:r>
            <a:r>
              <a:rPr lang="en-US" altLang="zh-CN" dirty="0" smtClean="0"/>
              <a:t>in competition</a:t>
            </a:r>
          </a:p>
          <a:p>
            <a:r>
              <a:rPr lang="en-US" altLang="zh-CN" dirty="0" smtClean="0"/>
              <a:t>Subjects </a:t>
            </a:r>
            <a:r>
              <a:rPr lang="en-US" altLang="zh-CN" dirty="0"/>
              <a:t>are only allowed access to information that is not held to </a:t>
            </a:r>
            <a:r>
              <a:rPr lang="en-US" altLang="zh-CN" dirty="0" smtClean="0"/>
              <a:t>conflict with </a:t>
            </a:r>
            <a:r>
              <a:rPr lang="en-US" altLang="zh-CN" dirty="0"/>
              <a:t>any other information that they already possess. </a:t>
            </a:r>
            <a:endParaRPr lang="en-US" altLang="zh-CN" dirty="0" smtClean="0"/>
          </a:p>
          <a:p>
            <a:r>
              <a:rPr lang="en-US" altLang="zh-CN" dirty="0" smtClean="0"/>
              <a:t>Once </a:t>
            </a:r>
            <a:r>
              <a:rPr lang="en-US" altLang="zh-CN" dirty="0"/>
              <a:t>a subject accesses </a:t>
            </a:r>
            <a:r>
              <a:rPr lang="en-US" altLang="zh-CN" dirty="0" smtClean="0"/>
              <a:t>information from </a:t>
            </a:r>
            <a:r>
              <a:rPr lang="en-US" altLang="zh-CN" dirty="0"/>
              <a:t>one dataset, a wall is set up to protect information in other datasets in the same CI.</a:t>
            </a:r>
          </a:p>
          <a:p>
            <a:endParaRPr lang="en-US" altLang="zh-CN" dirty="0" smtClean="0"/>
          </a:p>
          <a:p>
            <a:pPr lvl="1"/>
            <a:endParaRPr lang="zh-CN" altLang="en-US" dirty="0"/>
          </a:p>
        </p:txBody>
      </p:sp>
      <p:sp>
        <p:nvSpPr>
          <p:cNvPr id="4" name="灯片编号占位符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129</a:t>
            </a:fld>
            <a:endParaRPr lang="en-US" dirty="0">
              <a:solidFill>
                <a:prstClr val="white">
                  <a:lumMod val="65000"/>
                  <a:lumOff val="35000"/>
                </a:prstClr>
              </a:solidFill>
            </a:endParaRPr>
          </a:p>
        </p:txBody>
      </p:sp>
    </p:spTree>
    <p:extLst>
      <p:ext uri="{BB962C8B-B14F-4D97-AF65-F5344CB8AC3E}">
        <p14:creationId xmlns:p14="http://schemas.microsoft.com/office/powerpoint/2010/main" val="3764626456"/>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a:xfrm>
            <a:off x="457200" y="304800"/>
            <a:ext cx="8229600" cy="1139825"/>
          </a:xfrm>
        </p:spPr>
        <p:txBody>
          <a:bodyPr/>
          <a:lstStyle/>
          <a:p>
            <a:pPr>
              <a:defRPr/>
            </a:pPr>
            <a:r>
              <a:rPr lang="en-US" altLang="zh-CN" sz="4000" dirty="0">
                <a:solidFill>
                  <a:schemeClr val="accent6">
                    <a:lumMod val="40000"/>
                    <a:lumOff val="60000"/>
                  </a:schemeClr>
                </a:solidFill>
              </a:rPr>
              <a:t>Comparison of 3 Symmetric Encryption Popular Block Cyphers</a:t>
            </a:r>
            <a:endParaRPr lang="en-US" altLang="zh-CN" sz="4000" dirty="0">
              <a:solidFill>
                <a:schemeClr val="accent6">
                  <a:lumMod val="40000"/>
                  <a:lumOff val="60000"/>
                </a:schemeClr>
              </a:solidFill>
              <a:effectLst>
                <a:outerShdw blurRad="38100" dist="38100" dir="2700000" algn="tl">
                  <a:srgbClr val="000000">
                    <a:alpha val="43137"/>
                  </a:srgbClr>
                </a:outerShdw>
              </a:effectLst>
            </a:endParaRPr>
          </a:p>
        </p:txBody>
      </p:sp>
      <p:pic>
        <p:nvPicPr>
          <p:cNvPr id="2" name="Picture 1"/>
          <p:cNvPicPr>
            <a:picLocks noChangeAspect="1"/>
          </p:cNvPicPr>
          <p:nvPr/>
        </p:nvPicPr>
        <p:blipFill rotWithShape="1">
          <a:blip r:embed="rId3"/>
          <a:srcRect t="-19918" b="-15935"/>
          <a:stretch/>
        </p:blipFill>
        <p:spPr>
          <a:xfrm>
            <a:off x="112151" y="1819656"/>
            <a:ext cx="8884429" cy="3118104"/>
          </a:xfrm>
          <a:prstGeom prst="rect">
            <a:avLst/>
          </a:prstGeom>
          <a:solidFill>
            <a:schemeClr val="accent3">
              <a:lumMod val="20000"/>
              <a:lumOff val="80000"/>
            </a:schemeClr>
          </a:solidFill>
        </p:spPr>
      </p:pic>
      <p:sp>
        <p:nvSpPr>
          <p:cNvPr id="3" name="灯片编号占位符 2"/>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13</a:t>
            </a:fld>
            <a:endParaRPr lang="en-US" dirty="0">
              <a:solidFill>
                <a:prstClr val="white">
                  <a:lumMod val="65000"/>
                  <a:lumOff val="35000"/>
                </a:prstClr>
              </a:solidFill>
            </a:endParaRPr>
          </a:p>
        </p:txBody>
      </p:sp>
    </p:spTree>
    <p:extLst>
      <p:ext uri="{BB962C8B-B14F-4D97-AF65-F5344CB8AC3E}">
        <p14:creationId xmlns:p14="http://schemas.microsoft.com/office/powerpoint/2010/main" val="1399572135"/>
      </p:ext>
    </p:extLst>
  </p:cSld>
  <p:clrMapOvr>
    <a:masterClrMapping/>
  </p:clrMapOvr>
  <p:transition spd="slow">
    <p:wipe/>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6.pdf"/>
          <p:cNvPicPr>
            <a:picLocks noChangeAspect="1"/>
          </p:cNvPicPr>
          <p:nvPr/>
        </p:nvPicPr>
        <p:blipFill rotWithShape="1">
          <a:blip r:embed="rId3">
            <a:extLst>
              <a:ext uri="{28A0092B-C50C-407E-A947-70E740481C1C}">
                <a14:useLocalDpi xmlns:a14="http://schemas.microsoft.com/office/drawing/2010/main" val="0"/>
              </a:ext>
            </a:extLst>
          </a:blip>
          <a:srcRect t="21185" b="14222"/>
          <a:stretch/>
        </p:blipFill>
        <p:spPr>
          <a:xfrm>
            <a:off x="3115280" y="764704"/>
            <a:ext cx="6390308" cy="4896544"/>
          </a:xfrm>
          <a:prstGeom prst="rect">
            <a:avLst/>
          </a:prstGeom>
          <a:solidFill>
            <a:schemeClr val="tx1"/>
          </a:solidFill>
        </p:spPr>
      </p:pic>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130</a:t>
            </a:fld>
            <a:endParaRPr lang="en-US" dirty="0">
              <a:solidFill>
                <a:prstClr val="white">
                  <a:lumMod val="65000"/>
                  <a:lumOff val="35000"/>
                </a:prstClr>
              </a:solidFill>
            </a:endParaRPr>
          </a:p>
        </p:txBody>
      </p:sp>
      <p:sp>
        <p:nvSpPr>
          <p:cNvPr id="4" name="Content Placeholder 2"/>
          <p:cNvSpPr txBox="1">
            <a:spLocks/>
          </p:cNvSpPr>
          <p:nvPr/>
        </p:nvSpPr>
        <p:spPr>
          <a:xfrm>
            <a:off x="-324544" y="260648"/>
            <a:ext cx="3456384" cy="6768752"/>
          </a:xfrm>
          <a:prstGeom prst="rect">
            <a:avLst/>
          </a:prstGeom>
        </p:spPr>
        <p:txBody>
          <a:bodyPr>
            <a:normAutofit fontScale="625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b="1" dirty="0" smtClean="0">
                <a:solidFill>
                  <a:schemeClr val="tx1"/>
                </a:solidFill>
                <a:latin typeface="Arial" pitchFamily="-109" charset="0"/>
              </a:rPr>
              <a:t>CWM Simple Security property: </a:t>
            </a:r>
            <a:r>
              <a:rPr lang="en-US" altLang="zh-CN" dirty="0">
                <a:solidFill>
                  <a:schemeClr val="tx1"/>
                </a:solidFill>
                <a:latin typeface="Arial" pitchFamily="-109" charset="0"/>
              </a:rPr>
              <a:t>A subject S can read on object O only if</a:t>
            </a:r>
          </a:p>
          <a:p>
            <a:r>
              <a:rPr lang="en-US" altLang="zh-CN" dirty="0" smtClean="0">
                <a:solidFill>
                  <a:schemeClr val="tx1"/>
                </a:solidFill>
                <a:latin typeface="Arial" pitchFamily="-109" charset="0"/>
              </a:rPr>
              <a:t>• </a:t>
            </a:r>
            <a:r>
              <a:rPr lang="en-US" altLang="zh-CN" dirty="0">
                <a:solidFill>
                  <a:schemeClr val="tx1"/>
                </a:solidFill>
                <a:latin typeface="Arial" pitchFamily="-109" charset="0"/>
              </a:rPr>
              <a:t>O is in the same DS as an object already accessed by S, OR</a:t>
            </a:r>
          </a:p>
          <a:p>
            <a:r>
              <a:rPr lang="en-US" altLang="zh-CN" dirty="0" smtClean="0">
                <a:solidFill>
                  <a:schemeClr val="tx1"/>
                </a:solidFill>
                <a:latin typeface="Arial" pitchFamily="-109" charset="0"/>
              </a:rPr>
              <a:t>• </a:t>
            </a:r>
            <a:r>
              <a:rPr lang="en-US" altLang="zh-CN" dirty="0">
                <a:solidFill>
                  <a:schemeClr val="tx1"/>
                </a:solidFill>
                <a:latin typeface="Arial" pitchFamily="-109" charset="0"/>
              </a:rPr>
              <a:t>O belongs to a CI from which S has not yet accessed any information</a:t>
            </a:r>
          </a:p>
          <a:p>
            <a:r>
              <a:rPr lang="en-US" altLang="zh-CN" dirty="0" smtClean="0">
                <a:solidFill>
                  <a:schemeClr val="tx1"/>
                </a:solidFill>
                <a:latin typeface="Arial" pitchFamily="-109" charset="0"/>
              </a:rPr>
              <a:t>Figures </a:t>
            </a:r>
            <a:r>
              <a:rPr lang="en-US" altLang="zh-CN" dirty="0">
                <a:solidFill>
                  <a:schemeClr val="tx1"/>
                </a:solidFill>
                <a:latin typeface="Arial" pitchFamily="-109" charset="0"/>
              </a:rPr>
              <a:t>13.6b and </a:t>
            </a:r>
            <a:r>
              <a:rPr lang="en-US" altLang="zh-CN" dirty="0" smtClean="0">
                <a:solidFill>
                  <a:schemeClr val="tx1"/>
                </a:solidFill>
                <a:latin typeface="Arial" pitchFamily="-109" charset="0"/>
              </a:rPr>
              <a:t>c: </a:t>
            </a:r>
            <a:r>
              <a:rPr lang="en-US" altLang="zh-CN" dirty="0">
                <a:solidFill>
                  <a:schemeClr val="tx1"/>
                </a:solidFill>
                <a:latin typeface="Arial" pitchFamily="-109" charset="0"/>
              </a:rPr>
              <a:t>Assume that at </a:t>
            </a:r>
            <a:r>
              <a:rPr lang="en-US" altLang="zh-CN" dirty="0" smtClean="0">
                <a:solidFill>
                  <a:schemeClr val="tx1"/>
                </a:solidFill>
                <a:latin typeface="Arial" pitchFamily="-109" charset="0"/>
              </a:rPr>
              <a:t>some point</a:t>
            </a:r>
            <a:r>
              <a:rPr lang="en-US" altLang="zh-CN" dirty="0">
                <a:solidFill>
                  <a:schemeClr val="tx1"/>
                </a:solidFill>
                <a:latin typeface="Arial" pitchFamily="-109" charset="0"/>
              </a:rPr>
              <a:t>, John has made his first read request to any object in this set for an object </a:t>
            </a:r>
            <a:r>
              <a:rPr lang="en-US" altLang="zh-CN" dirty="0" smtClean="0">
                <a:solidFill>
                  <a:schemeClr val="tx1"/>
                </a:solidFill>
                <a:latin typeface="Arial" pitchFamily="-109" charset="0"/>
              </a:rPr>
              <a:t>in the </a:t>
            </a:r>
            <a:r>
              <a:rPr lang="en-US" altLang="zh-CN" dirty="0">
                <a:solidFill>
                  <a:schemeClr val="tx1"/>
                </a:solidFill>
                <a:latin typeface="Arial" pitchFamily="-109" charset="0"/>
              </a:rPr>
              <a:t>Bank A DS. Because John has not </a:t>
            </a:r>
            <a:r>
              <a:rPr lang="en-US" altLang="zh-CN" dirty="0" smtClean="0">
                <a:solidFill>
                  <a:schemeClr val="tx1"/>
                </a:solidFill>
                <a:latin typeface="Arial" pitchFamily="-109" charset="0"/>
              </a:rPr>
              <a:t> previously </a:t>
            </a:r>
            <a:r>
              <a:rPr lang="en-US" altLang="zh-CN" dirty="0">
                <a:solidFill>
                  <a:schemeClr val="tx1"/>
                </a:solidFill>
                <a:latin typeface="Arial" pitchFamily="-109" charset="0"/>
              </a:rPr>
              <a:t>accessed an object in any </a:t>
            </a:r>
            <a:r>
              <a:rPr lang="en-US" altLang="zh-CN" dirty="0" smtClean="0">
                <a:solidFill>
                  <a:schemeClr val="tx1"/>
                </a:solidFill>
                <a:latin typeface="Arial" pitchFamily="-109" charset="0"/>
              </a:rPr>
              <a:t>other DS </a:t>
            </a:r>
            <a:r>
              <a:rPr lang="en-US" altLang="zh-CN" dirty="0">
                <a:solidFill>
                  <a:schemeClr val="tx1"/>
                </a:solidFill>
                <a:latin typeface="Arial" pitchFamily="-109" charset="0"/>
              </a:rPr>
              <a:t>in CI 1, the access is granted. Further, the system must remember that </a:t>
            </a:r>
            <a:r>
              <a:rPr lang="en-US" altLang="zh-CN" dirty="0" smtClean="0">
                <a:solidFill>
                  <a:schemeClr val="tx1"/>
                </a:solidFill>
                <a:latin typeface="Arial" pitchFamily="-109" charset="0"/>
              </a:rPr>
              <a:t>access has </a:t>
            </a:r>
            <a:r>
              <a:rPr lang="en-US" altLang="zh-CN" dirty="0">
                <a:solidFill>
                  <a:schemeClr val="tx1"/>
                </a:solidFill>
                <a:latin typeface="Arial" pitchFamily="-109" charset="0"/>
              </a:rPr>
              <a:t>been granted so that any </a:t>
            </a:r>
            <a:r>
              <a:rPr lang="en-US" altLang="zh-CN" dirty="0" smtClean="0">
                <a:solidFill>
                  <a:schemeClr val="tx1"/>
                </a:solidFill>
                <a:latin typeface="Arial" pitchFamily="-109" charset="0"/>
              </a:rPr>
              <a:t> subsequent </a:t>
            </a:r>
            <a:r>
              <a:rPr lang="en-US" altLang="zh-CN" dirty="0">
                <a:solidFill>
                  <a:schemeClr val="tx1"/>
                </a:solidFill>
                <a:latin typeface="Arial" pitchFamily="-109" charset="0"/>
              </a:rPr>
              <a:t>request for access to an object in the </a:t>
            </a:r>
            <a:r>
              <a:rPr lang="en-US" altLang="zh-CN" dirty="0" smtClean="0">
                <a:solidFill>
                  <a:schemeClr val="tx1"/>
                </a:solidFill>
                <a:latin typeface="Arial" pitchFamily="-109" charset="0"/>
              </a:rPr>
              <a:t>Bank B </a:t>
            </a:r>
            <a:r>
              <a:rPr lang="en-US" altLang="zh-CN" dirty="0">
                <a:solidFill>
                  <a:schemeClr val="tx1"/>
                </a:solidFill>
                <a:latin typeface="Arial" pitchFamily="-109" charset="0"/>
              </a:rPr>
              <a:t>DS will be denied. Any request for access to other objects in the Bank A DS </a:t>
            </a:r>
            <a:r>
              <a:rPr lang="en-US" altLang="zh-CN" dirty="0" smtClean="0">
                <a:solidFill>
                  <a:schemeClr val="tx1"/>
                </a:solidFill>
                <a:latin typeface="Arial" pitchFamily="-109" charset="0"/>
              </a:rPr>
              <a:t>is granted</a:t>
            </a:r>
            <a:r>
              <a:rPr lang="en-US" altLang="zh-CN" dirty="0">
                <a:solidFill>
                  <a:schemeClr val="tx1"/>
                </a:solidFill>
                <a:latin typeface="Arial" pitchFamily="-109" charset="0"/>
              </a:rPr>
              <a:t>. </a:t>
            </a:r>
            <a:endParaRPr lang="en-US" altLang="zh-CN" dirty="0" smtClean="0">
              <a:solidFill>
                <a:schemeClr val="tx1"/>
              </a:solidFill>
              <a:latin typeface="Arial" pitchFamily="-109" charset="0"/>
            </a:endParaRPr>
          </a:p>
          <a:p>
            <a:r>
              <a:rPr lang="en-US" altLang="zh-CN" dirty="0" smtClean="0">
                <a:solidFill>
                  <a:schemeClr val="tx1"/>
                </a:solidFill>
                <a:latin typeface="Arial" pitchFamily="-109" charset="0"/>
              </a:rPr>
              <a:t>At </a:t>
            </a:r>
            <a:r>
              <a:rPr lang="en-US" altLang="zh-CN" dirty="0">
                <a:solidFill>
                  <a:schemeClr val="tx1"/>
                </a:solidFill>
                <a:latin typeface="Arial" pitchFamily="-109" charset="0"/>
              </a:rPr>
              <a:t>a later time, John requests access to an object in the Oil A DS. </a:t>
            </a:r>
            <a:r>
              <a:rPr lang="en-US" altLang="zh-CN" dirty="0" smtClean="0">
                <a:solidFill>
                  <a:schemeClr val="tx1"/>
                </a:solidFill>
                <a:latin typeface="Arial" pitchFamily="-109" charset="0"/>
              </a:rPr>
              <a:t>Because there </a:t>
            </a:r>
            <a:r>
              <a:rPr lang="en-US" altLang="zh-CN" dirty="0">
                <a:solidFill>
                  <a:schemeClr val="tx1"/>
                </a:solidFill>
                <a:latin typeface="Arial" pitchFamily="-109" charset="0"/>
              </a:rPr>
              <a:t>is no conflict, this access is granted, but a wall is set up prohibiting </a:t>
            </a:r>
            <a:r>
              <a:rPr lang="en-US" altLang="zh-CN" dirty="0" smtClean="0">
                <a:solidFill>
                  <a:schemeClr val="tx1"/>
                </a:solidFill>
                <a:latin typeface="Arial" pitchFamily="-109" charset="0"/>
              </a:rPr>
              <a:t>subsequent access </a:t>
            </a:r>
            <a:r>
              <a:rPr lang="en-US" altLang="zh-CN" dirty="0">
                <a:solidFill>
                  <a:schemeClr val="tx1"/>
                </a:solidFill>
                <a:latin typeface="Arial" pitchFamily="-109" charset="0"/>
              </a:rPr>
              <a:t>to the Oil B DS. </a:t>
            </a:r>
            <a:endParaRPr lang="en-US" altLang="zh-CN" dirty="0" smtClean="0">
              <a:solidFill>
                <a:schemeClr val="tx1"/>
              </a:solidFill>
              <a:latin typeface="Arial" pitchFamily="-109" charset="0"/>
            </a:endParaRPr>
          </a:p>
          <a:p>
            <a:r>
              <a:rPr lang="en-US" altLang="zh-CN" dirty="0" smtClean="0">
                <a:solidFill>
                  <a:schemeClr val="tx1"/>
                </a:solidFill>
                <a:latin typeface="Arial" pitchFamily="-109" charset="0"/>
              </a:rPr>
              <a:t>Similarly</a:t>
            </a:r>
            <a:r>
              <a:rPr lang="en-US" altLang="zh-CN" dirty="0">
                <a:solidFill>
                  <a:schemeClr val="tx1"/>
                </a:solidFill>
                <a:latin typeface="Arial" pitchFamily="-109" charset="0"/>
              </a:rPr>
              <a:t>, Figure 13.6c reflects the access history of Jane.</a:t>
            </a:r>
          </a:p>
          <a:p>
            <a:endParaRPr lang="en-US" altLang="zh-CN" dirty="0">
              <a:solidFill>
                <a:schemeClr val="tx1"/>
              </a:solidFill>
              <a:latin typeface="Arial" pitchFamily="-109" charset="0"/>
            </a:endParaRPr>
          </a:p>
        </p:txBody>
      </p:sp>
    </p:spTree>
    <p:extLst>
      <p:ext uri="{BB962C8B-B14F-4D97-AF65-F5344CB8AC3E}">
        <p14:creationId xmlns:p14="http://schemas.microsoft.com/office/powerpoint/2010/main" val="356562800"/>
      </p:ext>
    </p:extLst>
  </p:cSld>
  <p:clrMapOvr>
    <a:masterClrMapping/>
  </p:clrMapOvr>
  <p:transition spd="slow">
    <p:dissolve/>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6.pdf"/>
          <p:cNvPicPr>
            <a:picLocks noChangeAspect="1"/>
          </p:cNvPicPr>
          <p:nvPr/>
        </p:nvPicPr>
        <p:blipFill rotWithShape="1">
          <a:blip r:embed="rId3">
            <a:extLst>
              <a:ext uri="{28A0092B-C50C-407E-A947-70E740481C1C}">
                <a14:useLocalDpi xmlns:a14="http://schemas.microsoft.com/office/drawing/2010/main" val="0"/>
              </a:ext>
            </a:extLst>
          </a:blip>
          <a:srcRect t="21185" b="14222"/>
          <a:stretch/>
        </p:blipFill>
        <p:spPr>
          <a:xfrm>
            <a:off x="2843808" y="729256"/>
            <a:ext cx="6244765" cy="5220024"/>
          </a:xfrm>
          <a:prstGeom prst="rect">
            <a:avLst/>
          </a:prstGeom>
          <a:solidFill>
            <a:schemeClr val="tx1"/>
          </a:solidFill>
        </p:spPr>
      </p:pic>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131</a:t>
            </a:fld>
            <a:endParaRPr lang="en-US" dirty="0">
              <a:solidFill>
                <a:prstClr val="white">
                  <a:lumMod val="65000"/>
                  <a:lumOff val="35000"/>
                </a:prstClr>
              </a:solidFill>
            </a:endParaRPr>
          </a:p>
        </p:txBody>
      </p:sp>
      <p:sp>
        <p:nvSpPr>
          <p:cNvPr id="4" name="Content Placeholder 2"/>
          <p:cNvSpPr txBox="1">
            <a:spLocks/>
          </p:cNvSpPr>
          <p:nvPr/>
        </p:nvSpPr>
        <p:spPr>
          <a:xfrm>
            <a:off x="-252536" y="260648"/>
            <a:ext cx="3096344" cy="7101408"/>
          </a:xfrm>
          <a:prstGeom prst="rect">
            <a:avLst/>
          </a:prstGeom>
        </p:spPr>
        <p:txBody>
          <a:bodyPr>
            <a:normAutofit fontScale="700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b="1" dirty="0" smtClean="0">
                <a:solidFill>
                  <a:schemeClr val="tx1"/>
                </a:solidFill>
                <a:latin typeface="Arial" pitchFamily="-109" charset="0"/>
              </a:rPr>
              <a:t>CWM </a:t>
            </a:r>
            <a:r>
              <a:rPr lang="en-US" altLang="zh-CN" b="1" dirty="0">
                <a:solidFill>
                  <a:schemeClr val="tx1"/>
                </a:solidFill>
                <a:latin typeface="Arial" pitchFamily="-109" charset="0"/>
              </a:rPr>
              <a:t>*-property</a:t>
            </a:r>
            <a:r>
              <a:rPr lang="en-US" altLang="zh-CN" dirty="0">
                <a:solidFill>
                  <a:schemeClr val="tx1"/>
                </a:solidFill>
                <a:latin typeface="Arial" pitchFamily="-109" charset="0"/>
              </a:rPr>
              <a:t>: A subject S can write an object O only if</a:t>
            </a:r>
          </a:p>
          <a:p>
            <a:pPr lvl="1"/>
            <a:r>
              <a:rPr lang="en-US" altLang="zh-CN" dirty="0">
                <a:solidFill>
                  <a:schemeClr val="tx1"/>
                </a:solidFill>
                <a:latin typeface="Arial" pitchFamily="-109" charset="0"/>
              </a:rPr>
              <a:t>S can read O according to the simple security rule, AND</a:t>
            </a:r>
          </a:p>
          <a:p>
            <a:pPr lvl="1"/>
            <a:r>
              <a:rPr lang="en-US" altLang="zh-CN" dirty="0">
                <a:solidFill>
                  <a:schemeClr val="tx1"/>
                </a:solidFill>
                <a:latin typeface="Arial" pitchFamily="-109" charset="0"/>
              </a:rPr>
              <a:t>All objects that S can read are in the same DS as O.</a:t>
            </a:r>
          </a:p>
          <a:p>
            <a:r>
              <a:rPr lang="en-US" altLang="zh-CN" dirty="0">
                <a:solidFill>
                  <a:schemeClr val="tx1"/>
                </a:solidFill>
                <a:latin typeface="Arial" pitchFamily="-109" charset="0"/>
              </a:rPr>
              <a:t>That is, either subject cannot write at all, or a subject’s access (both read and write) is limited to a single dataset. </a:t>
            </a:r>
            <a:r>
              <a:rPr lang="en-US" altLang="zh-CN" dirty="0" smtClean="0">
                <a:solidFill>
                  <a:schemeClr val="tx1"/>
                </a:solidFill>
                <a:latin typeface="Arial" pitchFamily="-109" charset="0"/>
              </a:rPr>
              <a:t>(In Fig. 13.6(b)(c), John or Jane has no write access to any DS.)</a:t>
            </a:r>
          </a:p>
          <a:p>
            <a:r>
              <a:rPr lang="en-US" altLang="zh-CN" dirty="0" smtClean="0">
                <a:solidFill>
                  <a:schemeClr val="tx1"/>
                </a:solidFill>
                <a:latin typeface="Arial" pitchFamily="-109" charset="0"/>
              </a:rPr>
              <a:t>If </a:t>
            </a:r>
            <a:r>
              <a:rPr lang="en-US" altLang="zh-CN" dirty="0">
                <a:solidFill>
                  <a:schemeClr val="tx1"/>
                </a:solidFill>
                <a:latin typeface="Arial" pitchFamily="-109" charset="0"/>
              </a:rPr>
              <a:t>John is allowed to </a:t>
            </a:r>
            <a:r>
              <a:rPr lang="en-US" altLang="zh-CN" dirty="0" smtClean="0">
                <a:solidFill>
                  <a:schemeClr val="tx1"/>
                </a:solidFill>
                <a:latin typeface="Arial" pitchFamily="-109" charset="0"/>
              </a:rPr>
              <a:t>read from </a:t>
            </a:r>
            <a:r>
              <a:rPr lang="en-US" altLang="zh-CN" dirty="0">
                <a:solidFill>
                  <a:schemeClr val="tx1"/>
                </a:solidFill>
                <a:latin typeface="Arial" pitchFamily="-109" charset="0"/>
              </a:rPr>
              <a:t>the Oil A DS and write into the Bank A DS, John may transfer </a:t>
            </a:r>
            <a:r>
              <a:rPr lang="en-US" altLang="zh-CN" dirty="0" smtClean="0">
                <a:solidFill>
                  <a:schemeClr val="tx1"/>
                </a:solidFill>
                <a:latin typeface="Arial" pitchFamily="-109" charset="0"/>
              </a:rPr>
              <a:t>information about </a:t>
            </a:r>
            <a:r>
              <a:rPr lang="en-US" altLang="zh-CN" dirty="0">
                <a:solidFill>
                  <a:schemeClr val="tx1"/>
                </a:solidFill>
                <a:latin typeface="Arial" pitchFamily="-109" charset="0"/>
              </a:rPr>
              <a:t>Oil A into the Bank A DS; this is indicated by changing the value of the </a:t>
            </a:r>
            <a:r>
              <a:rPr lang="en-US" altLang="zh-CN" dirty="0" smtClean="0">
                <a:solidFill>
                  <a:schemeClr val="tx1"/>
                </a:solidFill>
                <a:latin typeface="Arial" pitchFamily="-109" charset="0"/>
              </a:rPr>
              <a:t>first object </a:t>
            </a:r>
            <a:r>
              <a:rPr lang="en-US" altLang="zh-CN" dirty="0">
                <a:solidFill>
                  <a:schemeClr val="tx1"/>
                </a:solidFill>
                <a:latin typeface="Arial" pitchFamily="-109" charset="0"/>
              </a:rPr>
              <a:t>under the Bank A DS to </a:t>
            </a:r>
            <a:r>
              <a:rPr lang="en-US" altLang="zh-CN" i="1" dirty="0">
                <a:solidFill>
                  <a:schemeClr val="tx1"/>
                </a:solidFill>
                <a:latin typeface="Arial" pitchFamily="-109" charset="0"/>
              </a:rPr>
              <a:t>g . The data can then </a:t>
            </a:r>
            <a:r>
              <a:rPr lang="en-US" altLang="zh-CN" i="1" dirty="0" smtClean="0">
                <a:solidFill>
                  <a:schemeClr val="tx1"/>
                </a:solidFill>
                <a:latin typeface="Arial" pitchFamily="-109" charset="0"/>
              </a:rPr>
              <a:t>subsequently </a:t>
            </a:r>
            <a:r>
              <a:rPr lang="en-US" altLang="zh-CN" i="1" dirty="0">
                <a:solidFill>
                  <a:schemeClr val="tx1"/>
                </a:solidFill>
                <a:latin typeface="Arial" pitchFamily="-109" charset="0"/>
              </a:rPr>
              <a:t>be read by </a:t>
            </a:r>
            <a:r>
              <a:rPr lang="en-US" altLang="zh-CN" i="1" dirty="0" smtClean="0">
                <a:solidFill>
                  <a:schemeClr val="tx1"/>
                </a:solidFill>
                <a:latin typeface="Arial" pitchFamily="-109" charset="0"/>
              </a:rPr>
              <a:t>Jane. </a:t>
            </a:r>
            <a:r>
              <a:rPr lang="en-US" altLang="zh-CN" dirty="0" smtClean="0">
                <a:solidFill>
                  <a:schemeClr val="tx1"/>
                </a:solidFill>
                <a:latin typeface="Arial" pitchFamily="-109" charset="0"/>
              </a:rPr>
              <a:t>Thus</a:t>
            </a:r>
            <a:r>
              <a:rPr lang="en-US" altLang="zh-CN" dirty="0">
                <a:solidFill>
                  <a:schemeClr val="tx1"/>
                </a:solidFill>
                <a:latin typeface="Arial" pitchFamily="-109" charset="0"/>
              </a:rPr>
              <a:t>, Jane would have access to information about both Oil A and Oil B, </a:t>
            </a:r>
            <a:r>
              <a:rPr lang="en-US" altLang="zh-CN" dirty="0" smtClean="0">
                <a:solidFill>
                  <a:schemeClr val="tx1"/>
                </a:solidFill>
                <a:latin typeface="Arial" pitchFamily="-109" charset="0"/>
              </a:rPr>
              <a:t>creating a </a:t>
            </a:r>
            <a:r>
              <a:rPr lang="en-US" altLang="zh-CN" dirty="0">
                <a:solidFill>
                  <a:schemeClr val="tx1"/>
                </a:solidFill>
                <a:latin typeface="Arial" pitchFamily="-109" charset="0"/>
              </a:rPr>
              <a:t>conflict of interest. </a:t>
            </a:r>
            <a:endParaRPr lang="en-US" altLang="zh-CN" dirty="0" smtClean="0">
              <a:solidFill>
                <a:schemeClr val="tx1"/>
              </a:solidFill>
              <a:latin typeface="Arial" pitchFamily="-109" charset="0"/>
            </a:endParaRPr>
          </a:p>
        </p:txBody>
      </p:sp>
    </p:spTree>
    <p:extLst>
      <p:ext uri="{BB962C8B-B14F-4D97-AF65-F5344CB8AC3E}">
        <p14:creationId xmlns:p14="http://schemas.microsoft.com/office/powerpoint/2010/main" val="1090971504"/>
      </p:ext>
    </p:extLst>
  </p:cSld>
  <p:clrMapOvr>
    <a:masterClrMapping/>
  </p:clrMapOvr>
  <p:transition spd="slow">
    <p:dissolve/>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7.pdf"/>
          <p:cNvPicPr>
            <a:picLocks noChangeAspect="1"/>
          </p:cNvPicPr>
          <p:nvPr/>
        </p:nvPicPr>
        <p:blipFill rotWithShape="1">
          <a:blip r:embed="rId3">
            <a:extLst>
              <a:ext uri="{28A0092B-C50C-407E-A947-70E740481C1C}">
                <a14:useLocalDpi xmlns:a14="http://schemas.microsoft.com/office/drawing/2010/main" val="0"/>
              </a:ext>
            </a:extLst>
          </a:blip>
          <a:srcRect l="9560" t="6963" r="9276" b="4297"/>
          <a:stretch/>
        </p:blipFill>
        <p:spPr>
          <a:xfrm>
            <a:off x="3228469" y="980729"/>
            <a:ext cx="5880975" cy="4968552"/>
          </a:xfrm>
          <a:prstGeom prst="rect">
            <a:avLst/>
          </a:prstGeom>
          <a:solidFill>
            <a:schemeClr val="tx1"/>
          </a:solidFill>
        </p:spPr>
      </p:pic>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132</a:t>
            </a:fld>
            <a:endParaRPr lang="en-US" dirty="0">
              <a:solidFill>
                <a:prstClr val="white">
                  <a:lumMod val="65000"/>
                  <a:lumOff val="35000"/>
                </a:prstClr>
              </a:solidFill>
            </a:endParaRPr>
          </a:p>
        </p:txBody>
      </p:sp>
      <p:sp>
        <p:nvSpPr>
          <p:cNvPr id="4" name="Content Placeholder 2"/>
          <p:cNvSpPr txBox="1">
            <a:spLocks/>
          </p:cNvSpPr>
          <p:nvPr/>
        </p:nvSpPr>
        <p:spPr>
          <a:xfrm>
            <a:off x="-252537" y="260648"/>
            <a:ext cx="3481005" cy="6460827"/>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dirty="0">
                <a:solidFill>
                  <a:schemeClr val="tx1"/>
                </a:solidFill>
                <a:latin typeface="Arial" pitchFamily="-109" charset="0"/>
              </a:rPr>
              <a:t>The reference monitor </a:t>
            </a:r>
            <a:r>
              <a:rPr lang="en-US" altLang="zh-CN" dirty="0" smtClean="0">
                <a:solidFill>
                  <a:schemeClr val="tx1"/>
                </a:solidFill>
                <a:latin typeface="Arial" pitchFamily="-109" charset="0"/>
              </a:rPr>
              <a:t>is a </a:t>
            </a:r>
            <a:r>
              <a:rPr lang="en-US" altLang="zh-CN" dirty="0">
                <a:solidFill>
                  <a:schemeClr val="tx1"/>
                </a:solidFill>
                <a:latin typeface="Arial" pitchFamily="-109" charset="0"/>
              </a:rPr>
              <a:t>controlling element in the hardware and </a:t>
            </a:r>
            <a:r>
              <a:rPr lang="en-US" altLang="zh-CN" dirty="0" smtClean="0">
                <a:solidFill>
                  <a:schemeClr val="tx1"/>
                </a:solidFill>
                <a:latin typeface="Arial" pitchFamily="-109" charset="0"/>
              </a:rPr>
              <a:t> operating </a:t>
            </a:r>
            <a:r>
              <a:rPr lang="en-US" altLang="zh-CN" dirty="0">
                <a:solidFill>
                  <a:schemeClr val="tx1"/>
                </a:solidFill>
                <a:latin typeface="Arial" pitchFamily="-109" charset="0"/>
              </a:rPr>
              <a:t>system of a computer </a:t>
            </a:r>
            <a:r>
              <a:rPr lang="en-US" altLang="zh-CN" dirty="0" smtClean="0">
                <a:solidFill>
                  <a:schemeClr val="tx1"/>
                </a:solidFill>
                <a:latin typeface="Arial" pitchFamily="-109" charset="0"/>
              </a:rPr>
              <a:t>that regulates </a:t>
            </a:r>
            <a:r>
              <a:rPr lang="en-US" altLang="zh-CN" dirty="0">
                <a:solidFill>
                  <a:schemeClr val="tx1"/>
                </a:solidFill>
                <a:latin typeface="Arial" pitchFamily="-109" charset="0"/>
              </a:rPr>
              <a:t>the access of subjects to objects on the basis of </a:t>
            </a:r>
            <a:r>
              <a:rPr lang="en-US" altLang="zh-CN" dirty="0" smtClean="0">
                <a:solidFill>
                  <a:schemeClr val="tx1"/>
                </a:solidFill>
                <a:latin typeface="Arial" pitchFamily="-109" charset="0"/>
              </a:rPr>
              <a:t> security </a:t>
            </a:r>
            <a:r>
              <a:rPr lang="en-US" altLang="zh-CN" dirty="0">
                <a:solidFill>
                  <a:schemeClr val="tx1"/>
                </a:solidFill>
                <a:latin typeface="Arial" pitchFamily="-109" charset="0"/>
              </a:rPr>
              <a:t>parameters </a:t>
            </a:r>
            <a:r>
              <a:rPr lang="en-US" altLang="zh-CN" dirty="0" smtClean="0">
                <a:solidFill>
                  <a:schemeClr val="tx1"/>
                </a:solidFill>
                <a:latin typeface="Arial" pitchFamily="-109" charset="0"/>
              </a:rPr>
              <a:t>of the </a:t>
            </a:r>
            <a:r>
              <a:rPr lang="en-US" altLang="zh-CN" dirty="0">
                <a:solidFill>
                  <a:schemeClr val="tx1"/>
                </a:solidFill>
                <a:latin typeface="Arial" pitchFamily="-109" charset="0"/>
              </a:rPr>
              <a:t>subject and object. The reference monitor has access to a file, known as </a:t>
            </a:r>
            <a:r>
              <a:rPr lang="en-US" altLang="zh-CN" dirty="0" smtClean="0">
                <a:solidFill>
                  <a:schemeClr val="tx1"/>
                </a:solidFill>
                <a:latin typeface="Arial" pitchFamily="-109" charset="0"/>
              </a:rPr>
              <a:t>the security </a:t>
            </a:r>
            <a:r>
              <a:rPr lang="en-US" altLang="zh-CN" dirty="0">
                <a:solidFill>
                  <a:schemeClr val="tx1"/>
                </a:solidFill>
                <a:latin typeface="Arial" pitchFamily="-109" charset="0"/>
              </a:rPr>
              <a:t>kernel database , that lists the access privileges (security clearance) </a:t>
            </a:r>
            <a:r>
              <a:rPr lang="en-US" altLang="zh-CN" dirty="0" smtClean="0">
                <a:solidFill>
                  <a:schemeClr val="tx1"/>
                </a:solidFill>
                <a:latin typeface="Arial" pitchFamily="-109" charset="0"/>
              </a:rPr>
              <a:t>of each </a:t>
            </a:r>
            <a:r>
              <a:rPr lang="en-US" altLang="zh-CN" dirty="0">
                <a:solidFill>
                  <a:schemeClr val="tx1"/>
                </a:solidFill>
                <a:latin typeface="Arial" pitchFamily="-109" charset="0"/>
              </a:rPr>
              <a:t>subject and the </a:t>
            </a:r>
            <a:r>
              <a:rPr lang="en-US" altLang="zh-CN" dirty="0" smtClean="0">
                <a:solidFill>
                  <a:schemeClr val="tx1"/>
                </a:solidFill>
                <a:latin typeface="Arial" pitchFamily="-109" charset="0"/>
              </a:rPr>
              <a:t> protection </a:t>
            </a:r>
            <a:r>
              <a:rPr lang="en-US" altLang="zh-CN" dirty="0">
                <a:solidFill>
                  <a:schemeClr val="tx1"/>
                </a:solidFill>
                <a:latin typeface="Arial" pitchFamily="-109" charset="0"/>
              </a:rPr>
              <a:t>attributes </a:t>
            </a:r>
            <a:r>
              <a:rPr lang="en-US" altLang="zh-CN" dirty="0" smtClean="0">
                <a:solidFill>
                  <a:schemeClr val="tx1"/>
                </a:solidFill>
                <a:latin typeface="Arial" pitchFamily="-109" charset="0"/>
              </a:rPr>
              <a:t>classification </a:t>
            </a:r>
            <a:r>
              <a:rPr lang="en-US" altLang="zh-CN" dirty="0">
                <a:solidFill>
                  <a:schemeClr val="tx1"/>
                </a:solidFill>
                <a:latin typeface="Arial" pitchFamily="-109" charset="0"/>
              </a:rPr>
              <a:t>level) of each object.</a:t>
            </a:r>
            <a:endParaRPr lang="en-US" altLang="zh-CN" dirty="0" smtClean="0">
              <a:solidFill>
                <a:schemeClr val="tx1"/>
              </a:solidFill>
              <a:latin typeface="Arial" pitchFamily="-109" charset="0"/>
            </a:endParaRPr>
          </a:p>
        </p:txBody>
      </p:sp>
    </p:spTree>
    <p:extLst>
      <p:ext uri="{BB962C8B-B14F-4D97-AF65-F5344CB8AC3E}">
        <p14:creationId xmlns:p14="http://schemas.microsoft.com/office/powerpoint/2010/main" val="1310657371"/>
      </p:ext>
    </p:extLst>
  </p:cSld>
  <p:clrMapOvr>
    <a:masterClrMapping/>
  </p:clrMapOvr>
  <p:transition spd="slow">
    <p:wipe dir="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a:xfrm>
            <a:off x="457200" y="0"/>
            <a:ext cx="8229600" cy="1196752"/>
          </a:xfrm>
        </p:spPr>
        <p:txBody>
          <a:bodyPr/>
          <a:lstStyle/>
          <a:p>
            <a:r>
              <a:rPr lang="en-US" dirty="0">
                <a:solidFill>
                  <a:srgbClr val="EDD3B6"/>
                </a:solidFill>
              </a:rPr>
              <a:t>Multilevel Security (MLS)</a:t>
            </a:r>
          </a:p>
        </p:txBody>
      </p:sp>
      <p:sp>
        <p:nvSpPr>
          <p:cNvPr id="240643" name="Rectangle 3"/>
          <p:cNvSpPr>
            <a:spLocks noGrp="1" noChangeArrowheads="1"/>
          </p:cNvSpPr>
          <p:nvPr>
            <p:ph idx="1"/>
          </p:nvPr>
        </p:nvSpPr>
        <p:spPr/>
        <p:txBody>
          <a:bodyPr>
            <a:normAutofit/>
          </a:bodyPr>
          <a:lstStyle/>
          <a:p>
            <a:pPr>
              <a:lnSpc>
                <a:spcPct val="90000"/>
              </a:lnSpc>
              <a:buNone/>
            </a:pPr>
            <a:r>
              <a:rPr lang="en-US" dirty="0" smtClean="0"/>
              <a:t>RFC 4949 defines multilevel security as follows:</a:t>
            </a:r>
          </a:p>
          <a:p>
            <a:pPr>
              <a:lnSpc>
                <a:spcPct val="90000"/>
              </a:lnSpc>
              <a:buNone/>
            </a:pPr>
            <a:endParaRPr lang="en-US" dirty="0" smtClean="0"/>
          </a:p>
          <a:p>
            <a:pPr marL="0" indent="0">
              <a:buNone/>
            </a:pPr>
            <a:r>
              <a:rPr lang="en-US" dirty="0" smtClean="0"/>
              <a:t>“A mode of system operation </a:t>
            </a:r>
            <a:r>
              <a:rPr lang="en-US" dirty="0"/>
              <a:t>wherein (a) two or more</a:t>
            </a:r>
          </a:p>
          <a:p>
            <a:pPr marL="0" indent="0">
              <a:buNone/>
            </a:pPr>
            <a:r>
              <a:rPr lang="en-US" dirty="0" smtClean="0"/>
              <a:t>security levels of information are allowed to be handled concurrently within the same system when some users having access to the system have neither a security clearance nor need-to-know for some of the data handled by the system and (b) separation of the users and the classified material on the basis, respectively, of clearance and classification level are dependent on operating system control.”</a:t>
            </a:r>
            <a:endParaRPr lang="en-US" dirty="0"/>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133</a:t>
            </a:fld>
            <a:endParaRPr lang="en-US" dirty="0">
              <a:solidFill>
                <a:prstClr val="white">
                  <a:lumMod val="65000"/>
                  <a:lumOff val="35000"/>
                </a:prstClr>
              </a:solidFill>
            </a:endParaRPr>
          </a:p>
        </p:txBody>
      </p:sp>
    </p:spTree>
    <p:extLst>
      <p:ext uri="{BB962C8B-B14F-4D97-AF65-F5344CB8AC3E}">
        <p14:creationId xmlns:p14="http://schemas.microsoft.com/office/powerpoint/2010/main" val="987893689"/>
      </p:ext>
    </p:extLst>
  </p:cSld>
  <p:clrMapOvr>
    <a:masterClrMapping/>
  </p:clrMapOvr>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0-11.pdf"/>
          <p:cNvPicPr>
            <a:picLocks noChangeAspect="1"/>
          </p:cNvPicPr>
          <p:nvPr/>
        </p:nvPicPr>
        <p:blipFill rotWithShape="1">
          <a:blip r:embed="rId3">
            <a:extLst>
              <a:ext uri="{28A0092B-C50C-407E-A947-70E740481C1C}">
                <a14:useLocalDpi xmlns:a14="http://schemas.microsoft.com/office/drawing/2010/main" val="0"/>
              </a:ext>
            </a:extLst>
          </a:blip>
          <a:srcRect l="10784" t="4000" r="10419" b="35111"/>
          <a:stretch/>
        </p:blipFill>
        <p:spPr>
          <a:xfrm>
            <a:off x="1259632" y="115139"/>
            <a:ext cx="6606336" cy="6606336"/>
          </a:xfrm>
          <a:prstGeom prst="rect">
            <a:avLst/>
          </a:prstGeom>
          <a:solidFill>
            <a:schemeClr val="tx1"/>
          </a:solidFill>
        </p:spPr>
      </p:pic>
      <p:sp>
        <p:nvSpPr>
          <p:cNvPr id="4" name="TextBox 3"/>
          <p:cNvSpPr txBox="1"/>
          <p:nvPr/>
        </p:nvSpPr>
        <p:spPr>
          <a:xfrm>
            <a:off x="2195736" y="6309320"/>
            <a:ext cx="1008112" cy="261610"/>
          </a:xfrm>
          <a:prstGeom prst="rect">
            <a:avLst/>
          </a:prstGeom>
          <a:solidFill>
            <a:schemeClr val="tx1"/>
          </a:solidFill>
        </p:spPr>
        <p:txBody>
          <a:bodyPr wrap="square" rtlCol="0">
            <a:spAutoFit/>
          </a:bodyPr>
          <a:lstStyle/>
          <a:p>
            <a:pPr algn="r"/>
            <a:r>
              <a:rPr lang="en-US" sz="1100" b="1" dirty="0" smtClean="0">
                <a:solidFill>
                  <a:schemeClr val="bg1"/>
                </a:solidFill>
              </a:rPr>
              <a:t>Figure 13.9</a:t>
            </a:r>
            <a:endParaRPr lang="en-US" sz="1100" b="1" dirty="0">
              <a:solidFill>
                <a:schemeClr val="bg1"/>
              </a:solidFill>
            </a:endParaRPr>
          </a:p>
        </p:txBody>
      </p:sp>
      <p:sp>
        <p:nvSpPr>
          <p:cNvPr id="2" name="灯片编号占位符 1"/>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134</a:t>
            </a:fld>
            <a:endParaRPr lang="en-US" dirty="0">
              <a:solidFill>
                <a:prstClr val="white">
                  <a:lumMod val="65000"/>
                  <a:lumOff val="35000"/>
                </a:prstClr>
              </a:solidFill>
            </a:endParaRPr>
          </a:p>
        </p:txBody>
      </p:sp>
    </p:spTree>
    <p:extLst>
      <p:ext uri="{BB962C8B-B14F-4D97-AF65-F5344CB8AC3E}">
        <p14:creationId xmlns:p14="http://schemas.microsoft.com/office/powerpoint/2010/main" val="3278258557"/>
      </p:ext>
    </p:extLst>
  </p:cSld>
  <p:clrMapOvr>
    <a:masterClrMapping/>
  </p:clrMapOvr>
  <p:transition spd="slow">
    <p:wipe dir="d"/>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6844" y="3140479"/>
            <a:ext cx="184666" cy="369332"/>
          </a:xfrm>
          <a:prstGeom prst="rect">
            <a:avLst/>
          </a:prstGeom>
          <a:noFill/>
        </p:spPr>
        <p:txBody>
          <a:bodyPr wrap="none" rtlCol="0">
            <a:spAutoFit/>
          </a:bodyPr>
          <a:lstStyle/>
          <a:p>
            <a:endParaRPr lang="en-US" dirty="0"/>
          </a:p>
        </p:txBody>
      </p:sp>
      <p:pic>
        <p:nvPicPr>
          <p:cNvPr id="2" name="Picture 1" descr="f10-11.pdf"/>
          <p:cNvPicPr>
            <a:picLocks noChangeAspect="1"/>
          </p:cNvPicPr>
          <p:nvPr/>
        </p:nvPicPr>
        <p:blipFill rotWithShape="1">
          <a:blip r:embed="rId3">
            <a:extLst>
              <a:ext uri="{28A0092B-C50C-407E-A947-70E740481C1C}">
                <a14:useLocalDpi xmlns:a14="http://schemas.microsoft.com/office/drawing/2010/main" val="0"/>
              </a:ext>
            </a:extLst>
          </a:blip>
          <a:srcRect l="6374" t="5482" r="6201" b="34518"/>
          <a:stretch/>
        </p:blipFill>
        <p:spPr>
          <a:xfrm>
            <a:off x="827584" y="116632"/>
            <a:ext cx="7352154" cy="6529874"/>
          </a:xfrm>
          <a:prstGeom prst="rect">
            <a:avLst/>
          </a:prstGeom>
          <a:solidFill>
            <a:schemeClr val="tx1"/>
          </a:solidFill>
        </p:spPr>
      </p:pic>
      <p:sp>
        <p:nvSpPr>
          <p:cNvPr id="7" name="TextBox 6"/>
          <p:cNvSpPr txBox="1"/>
          <p:nvPr/>
        </p:nvSpPr>
        <p:spPr>
          <a:xfrm>
            <a:off x="2123728" y="6165304"/>
            <a:ext cx="1008112" cy="261610"/>
          </a:xfrm>
          <a:prstGeom prst="rect">
            <a:avLst/>
          </a:prstGeom>
          <a:solidFill>
            <a:schemeClr val="tx1"/>
          </a:solidFill>
        </p:spPr>
        <p:txBody>
          <a:bodyPr wrap="square" rtlCol="0">
            <a:spAutoFit/>
          </a:bodyPr>
          <a:lstStyle/>
          <a:p>
            <a:pPr algn="r"/>
            <a:r>
              <a:rPr lang="en-US" sz="1100" b="1" dirty="0" smtClean="0">
                <a:solidFill>
                  <a:schemeClr val="bg1"/>
                </a:solidFill>
              </a:rPr>
              <a:t>Figure 13.9</a:t>
            </a:r>
            <a:endParaRPr lang="en-US" sz="1100" b="1" dirty="0">
              <a:solidFill>
                <a:schemeClr val="bg1"/>
              </a:solidFill>
            </a:endParaRPr>
          </a:p>
        </p:txBody>
      </p:sp>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135</a:t>
            </a:fld>
            <a:endParaRPr lang="en-US" dirty="0">
              <a:solidFill>
                <a:prstClr val="white">
                  <a:lumMod val="65000"/>
                  <a:lumOff val="35000"/>
                </a:prstClr>
              </a:solidFill>
            </a:endParaRPr>
          </a:p>
        </p:txBody>
      </p:sp>
    </p:spTree>
    <p:extLst>
      <p:ext uri="{BB962C8B-B14F-4D97-AF65-F5344CB8AC3E}">
        <p14:creationId xmlns:p14="http://schemas.microsoft.com/office/powerpoint/2010/main" val="1261696783"/>
      </p:ext>
    </p:extLst>
  </p:cSld>
  <p:clrMapOvr>
    <a:masterClrMapping/>
  </p:clrMapOvr>
  <p:transition spd="slow">
    <p:wipe dir="u"/>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ChangeArrowheads="1"/>
          </p:cNvSpPr>
          <p:nvPr>
            <p:ph type="title"/>
          </p:nvPr>
        </p:nvSpPr>
        <p:spPr>
          <a:xfrm>
            <a:off x="467544" y="260648"/>
            <a:ext cx="8229600" cy="1447800"/>
          </a:xfrm>
        </p:spPr>
        <p:txBody>
          <a:bodyPr>
            <a:normAutofit fontScale="90000"/>
          </a:bodyPr>
          <a:lstStyle/>
          <a:p>
            <a:r>
              <a:rPr lang="en-US" dirty="0" smtClean="0">
                <a:solidFill>
                  <a:schemeClr val="accent6">
                    <a:lumMod val="40000"/>
                    <a:lumOff val="60000"/>
                  </a:schemeClr>
                </a:solidFill>
              </a:rPr>
              <a:t>Database Security </a:t>
            </a:r>
            <a:br>
              <a:rPr lang="en-US" dirty="0" smtClean="0">
                <a:solidFill>
                  <a:schemeClr val="accent6">
                    <a:lumMod val="40000"/>
                    <a:lumOff val="60000"/>
                  </a:schemeClr>
                </a:solidFill>
              </a:rPr>
            </a:br>
            <a:r>
              <a:rPr lang="en-US" dirty="0" smtClean="0">
                <a:solidFill>
                  <a:schemeClr val="accent6">
                    <a:lumMod val="40000"/>
                    <a:lumOff val="60000"/>
                  </a:schemeClr>
                </a:solidFill>
              </a:rPr>
              <a:t>Read </a:t>
            </a:r>
            <a:r>
              <a:rPr lang="en-US" dirty="0">
                <a:solidFill>
                  <a:schemeClr val="accent6">
                    <a:lumMod val="40000"/>
                    <a:lumOff val="60000"/>
                  </a:schemeClr>
                </a:solidFill>
              </a:rPr>
              <a:t>Access</a:t>
            </a:r>
          </a:p>
        </p:txBody>
      </p:sp>
      <p:sp>
        <p:nvSpPr>
          <p:cNvPr id="250883" name="Rectangle 3"/>
          <p:cNvSpPr>
            <a:spLocks noGrp="1" noChangeArrowheads="1"/>
          </p:cNvSpPr>
          <p:nvPr>
            <p:ph idx="1"/>
          </p:nvPr>
        </p:nvSpPr>
        <p:spPr>
          <a:xfrm>
            <a:off x="457200" y="1981200"/>
            <a:ext cx="8229600" cy="4454525"/>
          </a:xfrm>
        </p:spPr>
        <p:txBody>
          <a:bodyPr>
            <a:normAutofit fontScale="77500" lnSpcReduction="20000"/>
          </a:bodyPr>
          <a:lstStyle/>
          <a:p>
            <a:pPr>
              <a:buClr>
                <a:schemeClr val="accent6">
                  <a:lumMod val="60000"/>
                  <a:lumOff val="40000"/>
                </a:schemeClr>
              </a:buClr>
              <a:buSzPct val="130000"/>
            </a:pPr>
            <a:r>
              <a:rPr lang="en-US" sz="2800" dirty="0"/>
              <a:t>DBMS </a:t>
            </a:r>
            <a:r>
              <a:rPr lang="en-US" sz="2800" dirty="0" smtClean="0"/>
              <a:t>enforces BLP </a:t>
            </a:r>
            <a:r>
              <a:rPr lang="en-US" sz="2800" dirty="0"/>
              <a:t>simple security rule (no read up)</a:t>
            </a:r>
          </a:p>
          <a:p>
            <a:pPr>
              <a:buClr>
                <a:schemeClr val="accent6">
                  <a:lumMod val="60000"/>
                  <a:lumOff val="40000"/>
                </a:schemeClr>
              </a:buClr>
              <a:buSzPct val="130000"/>
            </a:pPr>
            <a:r>
              <a:rPr lang="en-US" sz="2800" dirty="0" smtClean="0"/>
              <a:t>Inference </a:t>
            </a:r>
            <a:r>
              <a:rPr lang="en-US" sz="2800" dirty="0"/>
              <a:t>problems </a:t>
            </a:r>
            <a:r>
              <a:rPr lang="en-US" sz="2800" dirty="0" smtClean="0"/>
              <a:t>for </a:t>
            </a:r>
            <a:r>
              <a:rPr lang="en-US" sz="2800" dirty="0"/>
              <a:t>column granularity </a:t>
            </a:r>
          </a:p>
          <a:p>
            <a:pPr lvl="1"/>
            <a:r>
              <a:rPr lang="en-US" sz="2200" dirty="0" smtClean="0"/>
              <a:t>Consider Fig. 13.9b, where the Salary attribute is restricted, while the other attributes are unrestricted </a:t>
            </a:r>
          </a:p>
          <a:p>
            <a:pPr lvl="1"/>
            <a:r>
              <a:rPr lang="en-US" sz="2200" dirty="0" smtClean="0"/>
              <a:t>This </a:t>
            </a:r>
            <a:r>
              <a:rPr lang="en-US" sz="2200" dirty="0"/>
              <a:t>query returns only unrestricted </a:t>
            </a:r>
            <a:r>
              <a:rPr lang="en-US" sz="2200" dirty="0" smtClean="0"/>
              <a:t>data (</a:t>
            </a:r>
            <a:r>
              <a:rPr lang="en-US" altLang="zh-CN" sz="2400" dirty="0" err="1" smtClean="0">
                <a:latin typeface="Courier" pitchFamily="-109" charset="0"/>
              </a:rPr>
              <a:t>Ename</a:t>
            </a:r>
            <a:r>
              <a:rPr lang="en-US" altLang="zh-CN" sz="2400" dirty="0" smtClean="0">
                <a:latin typeface="Courier" pitchFamily="-109" charset="0"/>
              </a:rPr>
              <a:t>)</a:t>
            </a:r>
            <a:r>
              <a:rPr lang="en-US" sz="2200" dirty="0" smtClean="0"/>
              <a:t> </a:t>
            </a:r>
            <a:r>
              <a:rPr lang="en-US" sz="2200" dirty="0"/>
              <a:t>but reveals restricted </a:t>
            </a:r>
            <a:r>
              <a:rPr lang="en-US" sz="2200" dirty="0" smtClean="0"/>
              <a:t>information (Salary), namely whether </a:t>
            </a:r>
            <a:r>
              <a:rPr lang="en-US" sz="2200" dirty="0"/>
              <a:t>any employees have a salary greater than 50K and, if so, which employees</a:t>
            </a:r>
            <a:r>
              <a:rPr lang="en-US" sz="2200" dirty="0" smtClean="0"/>
              <a:t>.</a:t>
            </a:r>
          </a:p>
          <a:p>
            <a:pPr lvl="2"/>
            <a:r>
              <a:rPr lang="en-US" sz="1800" dirty="0" smtClean="0">
                <a:latin typeface="Courier" pitchFamily="-109" charset="0"/>
              </a:rPr>
              <a:t>SELECT </a:t>
            </a:r>
            <a:r>
              <a:rPr lang="en-US" sz="1800" dirty="0" err="1" smtClean="0">
                <a:latin typeface="Courier" pitchFamily="-109" charset="0"/>
              </a:rPr>
              <a:t>Ename</a:t>
            </a:r>
            <a:r>
              <a:rPr lang="en-US" sz="1800" dirty="0" smtClean="0">
                <a:latin typeface="Courier" pitchFamily="-109" charset="0"/>
              </a:rPr>
              <a:t> FROM Employee WHERE Salary &gt; 50K</a:t>
            </a:r>
            <a:endParaRPr lang="en-US" sz="2000" dirty="0"/>
          </a:p>
          <a:p>
            <a:pPr lvl="1"/>
            <a:r>
              <a:rPr lang="en-US" sz="2200" dirty="0"/>
              <a:t>Solution is </a:t>
            </a:r>
            <a:r>
              <a:rPr lang="en-US" sz="2200" dirty="0" smtClean="0"/>
              <a:t>to check not </a:t>
            </a:r>
            <a:r>
              <a:rPr lang="en-US" sz="2200" dirty="0"/>
              <a:t>only the </a:t>
            </a:r>
            <a:r>
              <a:rPr lang="en-US" sz="2200" dirty="0" smtClean="0"/>
              <a:t>data returned to the user but also any data that must be accessed</a:t>
            </a:r>
          </a:p>
          <a:p>
            <a:pPr>
              <a:buClr>
                <a:schemeClr val="accent6">
                  <a:lumMod val="60000"/>
                  <a:lumOff val="40000"/>
                </a:schemeClr>
              </a:buClr>
              <a:buSzPct val="130000"/>
            </a:pPr>
            <a:r>
              <a:rPr lang="en-US" sz="2800" dirty="0" smtClean="0"/>
              <a:t>Inference problems for row granularity</a:t>
            </a:r>
          </a:p>
          <a:p>
            <a:pPr lvl="1"/>
            <a:r>
              <a:rPr lang="en-US" sz="2200" dirty="0" smtClean="0"/>
              <a:t>Consider Fig. 13.9c, </a:t>
            </a:r>
            <a:r>
              <a:rPr lang="en-US" sz="2200" dirty="0"/>
              <a:t>where all rows with salary greater than 50K are restricted. The above SELECT query returns null, so one can infer that either that salaries above 50 are restricted, or no </a:t>
            </a:r>
            <a:r>
              <a:rPr lang="en-US" sz="2200" dirty="0" smtClean="0"/>
              <a:t>employee has </a:t>
            </a:r>
            <a:r>
              <a:rPr lang="en-US" sz="2200" dirty="0"/>
              <a:t>a salary greater than 50K</a:t>
            </a:r>
            <a:r>
              <a:rPr lang="en-US" sz="2200" dirty="0" smtClean="0"/>
              <a:t>.</a:t>
            </a:r>
          </a:p>
          <a:p>
            <a:pPr>
              <a:buClr>
                <a:schemeClr val="accent6">
                  <a:lumMod val="60000"/>
                  <a:lumOff val="40000"/>
                </a:schemeClr>
              </a:buClr>
              <a:buSzPct val="130000"/>
            </a:pPr>
            <a:r>
              <a:rPr lang="en-US" sz="2900" dirty="0"/>
              <a:t>These problems are avoided if we use database or table granularity</a:t>
            </a:r>
          </a:p>
          <a:p>
            <a:endParaRPr lang="en-US" sz="4400" dirty="0"/>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136</a:t>
            </a:fld>
            <a:endParaRPr lang="en-US" dirty="0">
              <a:solidFill>
                <a:prstClr val="white">
                  <a:lumMod val="65000"/>
                  <a:lumOff val="35000"/>
                </a:prstClr>
              </a:solidFill>
            </a:endParaRPr>
          </a:p>
        </p:txBody>
      </p:sp>
    </p:spTree>
    <p:extLst>
      <p:ext uri="{BB962C8B-B14F-4D97-AF65-F5344CB8AC3E}">
        <p14:creationId xmlns:p14="http://schemas.microsoft.com/office/powerpoint/2010/main" val="2549912331"/>
      </p:ext>
    </p:extLst>
  </p:cSld>
  <p:clrMapOvr>
    <a:masterClrMapping/>
  </p:clrMapOv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title"/>
          </p:nvPr>
        </p:nvSpPr>
        <p:spPr>
          <a:xfrm>
            <a:off x="395536" y="116632"/>
            <a:ext cx="8229600" cy="1417638"/>
          </a:xfrm>
        </p:spPr>
        <p:txBody>
          <a:bodyPr>
            <a:normAutofit fontScale="90000"/>
          </a:bodyPr>
          <a:lstStyle/>
          <a:p>
            <a:r>
              <a:rPr lang="en-US" dirty="0" smtClean="0">
                <a:solidFill>
                  <a:schemeClr val="accent6">
                    <a:lumMod val="40000"/>
                    <a:lumOff val="60000"/>
                  </a:schemeClr>
                </a:solidFill>
              </a:rPr>
              <a:t>Database </a:t>
            </a:r>
            <a:r>
              <a:rPr lang="en-US" dirty="0">
                <a:solidFill>
                  <a:schemeClr val="accent6">
                    <a:lumMod val="40000"/>
                    <a:lumOff val="60000"/>
                  </a:schemeClr>
                </a:solidFill>
              </a:rPr>
              <a:t>Security</a:t>
            </a:r>
            <a:br>
              <a:rPr lang="en-US" dirty="0">
                <a:solidFill>
                  <a:schemeClr val="accent6">
                    <a:lumMod val="40000"/>
                    <a:lumOff val="60000"/>
                  </a:schemeClr>
                </a:solidFill>
              </a:rPr>
            </a:br>
            <a:r>
              <a:rPr lang="en-US" dirty="0">
                <a:solidFill>
                  <a:schemeClr val="accent6">
                    <a:lumMod val="40000"/>
                    <a:lumOff val="60000"/>
                  </a:schemeClr>
                </a:solidFill>
              </a:rPr>
              <a:t>Write Access</a:t>
            </a:r>
          </a:p>
        </p:txBody>
      </p:sp>
      <p:sp>
        <p:nvSpPr>
          <p:cNvPr id="252931" name="Rectangle 3"/>
          <p:cNvSpPr>
            <a:spLocks noGrp="1" noChangeArrowheads="1"/>
          </p:cNvSpPr>
          <p:nvPr>
            <p:ph idx="1"/>
          </p:nvPr>
        </p:nvSpPr>
        <p:spPr>
          <a:xfrm>
            <a:off x="457200" y="1676400"/>
            <a:ext cx="8229600" cy="4848944"/>
          </a:xfrm>
        </p:spPr>
        <p:txBody>
          <a:bodyPr>
            <a:normAutofit fontScale="85000" lnSpcReduction="20000"/>
          </a:bodyPr>
          <a:lstStyle/>
          <a:p>
            <a:pPr>
              <a:buClr>
                <a:schemeClr val="accent6">
                  <a:lumMod val="60000"/>
                  <a:lumOff val="40000"/>
                </a:schemeClr>
              </a:buClr>
              <a:buSzPct val="130000"/>
            </a:pPr>
            <a:r>
              <a:rPr lang="en-US" sz="2800" dirty="0"/>
              <a:t>Enforce </a:t>
            </a:r>
            <a:r>
              <a:rPr lang="en-US" sz="2800" dirty="0" smtClean="0"/>
              <a:t>BLP *-</a:t>
            </a:r>
            <a:r>
              <a:rPr lang="en-US" sz="2800" dirty="0"/>
              <a:t>security rule (no write down)</a:t>
            </a:r>
          </a:p>
          <a:p>
            <a:pPr>
              <a:buClr>
                <a:schemeClr val="accent6">
                  <a:lumMod val="60000"/>
                  <a:lumOff val="40000"/>
                </a:schemeClr>
              </a:buClr>
              <a:buSzPct val="130000"/>
            </a:pPr>
            <a:r>
              <a:rPr lang="en-US" sz="2800" dirty="0" smtClean="0"/>
              <a:t>Problem case if classification is finer than table level: a low security-level (unrestricted) user wants to insert a row with a primary key that already exists in a row with higher security level </a:t>
            </a:r>
            <a:r>
              <a:rPr lang="en-US" altLang="zh-CN" sz="2800" dirty="0" smtClean="0"/>
              <a:t>(restricted) </a:t>
            </a:r>
            <a:r>
              <a:rPr lang="en-US" sz="2800" dirty="0" smtClean="0"/>
              <a:t>:</a:t>
            </a:r>
          </a:p>
          <a:p>
            <a:pPr lvl="1"/>
            <a:r>
              <a:rPr lang="en-US" sz="2000" dirty="0" smtClean="0"/>
              <a:t>Can reject, but then user can infer that the row exists</a:t>
            </a:r>
          </a:p>
          <a:p>
            <a:pPr lvl="1"/>
            <a:r>
              <a:rPr lang="en-US" sz="2000" dirty="0" smtClean="0"/>
              <a:t>Can replace, but then it compromises data integrity</a:t>
            </a:r>
          </a:p>
          <a:p>
            <a:pPr lvl="1"/>
            <a:r>
              <a:rPr lang="en-US" sz="2000" dirty="0" smtClean="0"/>
              <a:t>Solution: </a:t>
            </a:r>
            <a:r>
              <a:rPr lang="en-US" sz="2000" dirty="0" err="1" smtClean="0"/>
              <a:t>Polyinstantiation</a:t>
            </a:r>
            <a:r>
              <a:rPr lang="en-US" sz="2000" dirty="0"/>
              <a:t>,</a:t>
            </a:r>
            <a:r>
              <a:rPr lang="en-US" sz="2000" dirty="0" smtClean="0"/>
              <a:t> insert multiple rows with same key </a:t>
            </a:r>
            <a:r>
              <a:rPr lang="en-US" sz="2000" smtClean="0"/>
              <a:t>to create </a:t>
            </a:r>
            <a:r>
              <a:rPr lang="en-US" sz="2000" dirty="0" smtClean="0"/>
              <a:t>conflicting entries</a:t>
            </a:r>
          </a:p>
          <a:p>
            <a:pPr lvl="2">
              <a:buClr>
                <a:schemeClr val="accent6">
                  <a:lumMod val="60000"/>
                  <a:lumOff val="40000"/>
                </a:schemeClr>
              </a:buClr>
              <a:buSzPct val="130000"/>
            </a:pPr>
            <a:r>
              <a:rPr lang="en-US" sz="2000" dirty="0" smtClean="0"/>
              <a:t>Consider Fig. 13.9c. A low-security level user issues:</a:t>
            </a:r>
          </a:p>
          <a:p>
            <a:pPr lvl="3">
              <a:buClr>
                <a:schemeClr val="accent6">
                  <a:lumMod val="60000"/>
                  <a:lumOff val="40000"/>
                </a:schemeClr>
              </a:buClr>
              <a:buSzPct val="130000"/>
            </a:pPr>
            <a:r>
              <a:rPr lang="en-US" sz="2000" dirty="0"/>
              <a:t>INSERT INTO </a:t>
            </a:r>
            <a:r>
              <a:rPr lang="en-US" sz="2000" dirty="0" smtClean="0"/>
              <a:t>Employee VALUES </a:t>
            </a:r>
            <a:r>
              <a:rPr lang="en-US" sz="2000" dirty="0"/>
              <a:t>(James,8,35K,9664,U</a:t>
            </a:r>
            <a:r>
              <a:rPr lang="en-US" sz="2000" dirty="0" smtClean="0"/>
              <a:t>)</a:t>
            </a:r>
          </a:p>
          <a:p>
            <a:pPr lvl="2">
              <a:buClr>
                <a:schemeClr val="accent6">
                  <a:lumMod val="60000"/>
                  <a:lumOff val="40000"/>
                </a:schemeClr>
              </a:buClr>
              <a:buSzPct val="130000"/>
            </a:pPr>
            <a:r>
              <a:rPr lang="en-US" altLang="zh-CN" sz="2000" dirty="0" smtClean="0"/>
              <a:t>The current row of James with salary 55K is restricted, so we use </a:t>
            </a:r>
            <a:r>
              <a:rPr lang="en-US" altLang="zh-CN" sz="2000" dirty="0" err="1" smtClean="0"/>
              <a:t>polyinstantiation</a:t>
            </a:r>
            <a:r>
              <a:rPr lang="en-US" altLang="zh-CN" sz="2000" dirty="0" smtClean="0"/>
              <a:t>, and insert a new row of James with salary 35K, which is unrestricted. </a:t>
            </a:r>
          </a:p>
          <a:p>
            <a:pPr>
              <a:buClr>
                <a:schemeClr val="accent6">
                  <a:lumMod val="60000"/>
                  <a:lumOff val="40000"/>
                </a:schemeClr>
              </a:buClr>
              <a:buSzPct val="130000"/>
            </a:pPr>
            <a:r>
              <a:rPr lang="en-US" sz="2800" dirty="0" smtClean="0"/>
              <a:t>These problems are avoided if we use database or table granularity</a:t>
            </a:r>
            <a:endParaRPr lang="en-US" sz="2800" dirty="0"/>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137</a:t>
            </a:fld>
            <a:endParaRPr lang="en-US" dirty="0">
              <a:solidFill>
                <a:prstClr val="white">
                  <a:lumMod val="65000"/>
                  <a:lumOff val="35000"/>
                </a:prstClr>
              </a:solidFill>
            </a:endParaRPr>
          </a:p>
        </p:txBody>
      </p:sp>
    </p:spTree>
    <p:extLst>
      <p:ext uri="{BB962C8B-B14F-4D97-AF65-F5344CB8AC3E}">
        <p14:creationId xmlns:p14="http://schemas.microsoft.com/office/powerpoint/2010/main" val="990860399"/>
      </p:ext>
    </p:extLst>
  </p:cSld>
  <p:clrMapOvr>
    <a:masterClrMapping/>
  </p:clrMapOvr>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0-11.pdf"/>
          <p:cNvPicPr>
            <a:picLocks noChangeAspect="1"/>
          </p:cNvPicPr>
          <p:nvPr/>
        </p:nvPicPr>
        <p:blipFill rotWithShape="1">
          <a:blip r:embed="rId3">
            <a:extLst>
              <a:ext uri="{28A0092B-C50C-407E-A947-70E740481C1C}">
                <a14:useLocalDpi xmlns:a14="http://schemas.microsoft.com/office/drawing/2010/main" val="0"/>
              </a:ext>
            </a:extLst>
          </a:blip>
          <a:srcRect l="25739" t="4518" r="25565" b="60496"/>
          <a:stretch/>
        </p:blipFill>
        <p:spPr>
          <a:xfrm>
            <a:off x="4621711" y="730920"/>
            <a:ext cx="4191466" cy="3960440"/>
          </a:xfrm>
          <a:prstGeom prst="rect">
            <a:avLst/>
          </a:prstGeom>
          <a:solidFill>
            <a:schemeClr val="tx1"/>
          </a:solidFill>
        </p:spPr>
      </p:pic>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138</a:t>
            </a:fld>
            <a:endParaRPr lang="en-US" dirty="0">
              <a:solidFill>
                <a:prstClr val="white">
                  <a:lumMod val="65000"/>
                  <a:lumOff val="35000"/>
                </a:prstClr>
              </a:solidFill>
            </a:endParaRPr>
          </a:p>
        </p:txBody>
      </p:sp>
      <p:pic>
        <p:nvPicPr>
          <p:cNvPr id="3" name="图片 2"/>
          <p:cNvPicPr>
            <a:picLocks noChangeAspect="1"/>
          </p:cNvPicPr>
          <p:nvPr/>
        </p:nvPicPr>
        <p:blipFill>
          <a:blip r:embed="rId4"/>
          <a:stretch>
            <a:fillRect/>
          </a:stretch>
        </p:blipFill>
        <p:spPr>
          <a:xfrm>
            <a:off x="251520" y="1071848"/>
            <a:ext cx="4138000" cy="2592288"/>
          </a:xfrm>
          <a:prstGeom prst="rect">
            <a:avLst/>
          </a:prstGeom>
        </p:spPr>
      </p:pic>
      <p:sp>
        <p:nvSpPr>
          <p:cNvPr id="5" name="文本框 4"/>
          <p:cNvSpPr txBox="1"/>
          <p:nvPr/>
        </p:nvSpPr>
        <p:spPr>
          <a:xfrm>
            <a:off x="1043608" y="4725144"/>
            <a:ext cx="1800493" cy="369332"/>
          </a:xfrm>
          <a:prstGeom prst="rect">
            <a:avLst/>
          </a:prstGeom>
          <a:noFill/>
        </p:spPr>
        <p:txBody>
          <a:bodyPr wrap="none" rtlCol="0">
            <a:spAutoFit/>
          </a:bodyPr>
          <a:lstStyle/>
          <a:p>
            <a:r>
              <a:rPr lang="en-US" altLang="zh-CN" dirty="0" smtClean="0"/>
              <a:t>Before insertion</a:t>
            </a:r>
            <a:endParaRPr lang="zh-CN" altLang="en-US" dirty="0"/>
          </a:p>
        </p:txBody>
      </p:sp>
      <p:sp>
        <p:nvSpPr>
          <p:cNvPr id="7" name="文本框 6"/>
          <p:cNvSpPr txBox="1"/>
          <p:nvPr/>
        </p:nvSpPr>
        <p:spPr>
          <a:xfrm>
            <a:off x="6156176" y="4725144"/>
            <a:ext cx="1608133" cy="369332"/>
          </a:xfrm>
          <a:prstGeom prst="rect">
            <a:avLst/>
          </a:prstGeom>
          <a:noFill/>
        </p:spPr>
        <p:txBody>
          <a:bodyPr wrap="none" rtlCol="0">
            <a:spAutoFit/>
          </a:bodyPr>
          <a:lstStyle/>
          <a:p>
            <a:r>
              <a:rPr lang="en-US" altLang="zh-CN" dirty="0" smtClean="0"/>
              <a:t>After insertion</a:t>
            </a:r>
            <a:endParaRPr lang="zh-CN" altLang="en-US" dirty="0"/>
          </a:p>
        </p:txBody>
      </p:sp>
      <p:sp>
        <p:nvSpPr>
          <p:cNvPr id="8" name="Rectangle 3"/>
          <p:cNvSpPr>
            <a:spLocks noGrp="1" noChangeArrowheads="1"/>
          </p:cNvSpPr>
          <p:nvPr>
            <p:ph idx="1"/>
          </p:nvPr>
        </p:nvSpPr>
        <p:spPr>
          <a:xfrm>
            <a:off x="-1" y="5229200"/>
            <a:ext cx="9105253" cy="1206525"/>
          </a:xfrm>
        </p:spPr>
        <p:txBody>
          <a:bodyPr>
            <a:normAutofit fontScale="70000" lnSpcReduction="20000"/>
          </a:bodyPr>
          <a:lstStyle/>
          <a:p>
            <a:r>
              <a:rPr lang="en-US" altLang="zh-CN" sz="2800" dirty="0">
                <a:solidFill>
                  <a:schemeClr val="tx1"/>
                </a:solidFill>
                <a:latin typeface="Arial" pitchFamily="-109" charset="0"/>
              </a:rPr>
              <a:t>The motivation for this is to </a:t>
            </a:r>
            <a:r>
              <a:rPr lang="en-US" altLang="zh-CN" sz="2800" dirty="0" smtClean="0">
                <a:solidFill>
                  <a:schemeClr val="tx1"/>
                </a:solidFill>
                <a:latin typeface="Arial" pitchFamily="-109" charset="0"/>
              </a:rPr>
              <a:t>prevent inference</a:t>
            </a:r>
            <a:r>
              <a:rPr lang="en-US" altLang="zh-CN" sz="2800" dirty="0">
                <a:solidFill>
                  <a:schemeClr val="tx1"/>
                </a:solidFill>
                <a:latin typeface="Arial" pitchFamily="-109" charset="0"/>
              </a:rPr>
              <a:t>. If a unrestricted user queries the salary of James in the original </a:t>
            </a:r>
            <a:r>
              <a:rPr lang="en-US" altLang="zh-CN" sz="2800" dirty="0" smtClean="0">
                <a:solidFill>
                  <a:schemeClr val="tx1"/>
                </a:solidFill>
                <a:latin typeface="Arial" pitchFamily="-109" charset="0"/>
              </a:rPr>
              <a:t>database, the </a:t>
            </a:r>
            <a:r>
              <a:rPr lang="en-US" altLang="zh-CN" sz="2800" dirty="0">
                <a:solidFill>
                  <a:schemeClr val="tx1"/>
                </a:solidFill>
                <a:latin typeface="Arial" pitchFamily="-109" charset="0"/>
              </a:rPr>
              <a:t>user’s request is rejected and the user may infer that salary is greater than </a:t>
            </a:r>
            <a:r>
              <a:rPr lang="en-US" altLang="zh-CN" sz="2800" dirty="0" smtClean="0">
                <a:solidFill>
                  <a:schemeClr val="tx1"/>
                </a:solidFill>
                <a:latin typeface="Arial" pitchFamily="-109" charset="0"/>
              </a:rPr>
              <a:t>50K. The </a:t>
            </a:r>
            <a:r>
              <a:rPr lang="en-US" altLang="zh-CN" sz="2800" dirty="0">
                <a:solidFill>
                  <a:schemeClr val="tx1"/>
                </a:solidFill>
                <a:latin typeface="Arial" pitchFamily="-109" charset="0"/>
              </a:rPr>
              <a:t>inclusion of the “false” row provides a form of </a:t>
            </a:r>
            <a:r>
              <a:rPr lang="en-US" altLang="zh-CN" sz="2800" dirty="0" smtClean="0">
                <a:solidFill>
                  <a:schemeClr val="tx1"/>
                </a:solidFill>
                <a:latin typeface="Arial" pitchFamily="-109" charset="0"/>
              </a:rPr>
              <a:t>“cover” </a:t>
            </a:r>
            <a:r>
              <a:rPr lang="en-US" altLang="zh-CN" sz="2800" dirty="0">
                <a:solidFill>
                  <a:schemeClr val="tx1"/>
                </a:solidFill>
                <a:latin typeface="Arial" pitchFamily="-109" charset="0"/>
              </a:rPr>
              <a:t>for the true salary of James.</a:t>
            </a:r>
          </a:p>
        </p:txBody>
      </p:sp>
    </p:spTree>
    <p:extLst>
      <p:ext uri="{BB962C8B-B14F-4D97-AF65-F5344CB8AC3E}">
        <p14:creationId xmlns:p14="http://schemas.microsoft.com/office/powerpoint/2010/main" val="1513782151"/>
      </p:ext>
    </p:extLst>
  </p:cSld>
  <p:clrMapOvr>
    <a:masterClrMapping/>
  </p:clrMapOvr>
  <p:transition>
    <p:dissolve/>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a:xfrm>
            <a:off x="467544" y="260648"/>
            <a:ext cx="8229600" cy="1398587"/>
          </a:xfrm>
        </p:spPr>
        <p:txBody>
          <a:bodyPr>
            <a:normAutofit fontScale="90000"/>
          </a:bodyPr>
          <a:lstStyle/>
          <a:p>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Trusted Platform </a:t>
            </a: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Module</a:t>
            </a:r>
            <a:b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b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(TPM)</a:t>
            </a:r>
          </a:p>
        </p:txBody>
      </p:sp>
      <p:sp>
        <p:nvSpPr>
          <p:cNvPr id="254979" name="Rectangle 3"/>
          <p:cNvSpPr>
            <a:spLocks noGrp="1" noChangeArrowheads="1"/>
          </p:cNvSpPr>
          <p:nvPr>
            <p:ph idx="1"/>
          </p:nvPr>
        </p:nvSpPr>
        <p:spPr>
          <a:xfrm>
            <a:off x="457200" y="1905000"/>
            <a:ext cx="8229600" cy="2514600"/>
          </a:xfrm>
        </p:spPr>
        <p:txBody>
          <a:bodyPr>
            <a:normAutofit/>
          </a:bodyPr>
          <a:lstStyle/>
          <a:p>
            <a:pPr>
              <a:lnSpc>
                <a:spcPct val="90000"/>
              </a:lnSpc>
            </a:pPr>
            <a:r>
              <a:rPr lang="en-US" dirty="0"/>
              <a:t>C</a:t>
            </a:r>
            <a:r>
              <a:rPr lang="en-US" dirty="0" smtClean="0"/>
              <a:t>oncept </a:t>
            </a:r>
            <a:r>
              <a:rPr lang="en-US" dirty="0"/>
              <a:t>from Trusted Computing Group </a:t>
            </a:r>
          </a:p>
          <a:p>
            <a:pPr>
              <a:lnSpc>
                <a:spcPct val="90000"/>
              </a:lnSpc>
            </a:pPr>
            <a:r>
              <a:rPr lang="en-US" dirty="0"/>
              <a:t>H</a:t>
            </a:r>
            <a:r>
              <a:rPr lang="en-US" dirty="0" smtClean="0"/>
              <a:t>ardware </a:t>
            </a:r>
            <a:r>
              <a:rPr lang="en-US" dirty="0"/>
              <a:t>module at heart of </a:t>
            </a:r>
            <a:r>
              <a:rPr lang="en-US" dirty="0" smtClean="0"/>
              <a:t>hardware/software </a:t>
            </a:r>
            <a:r>
              <a:rPr lang="en-US" dirty="0"/>
              <a:t>approach to trusted </a:t>
            </a:r>
            <a:r>
              <a:rPr lang="en-US" dirty="0" smtClean="0"/>
              <a:t>computing (TC)</a:t>
            </a:r>
          </a:p>
          <a:p>
            <a:pPr>
              <a:lnSpc>
                <a:spcPct val="90000"/>
              </a:lnSpc>
            </a:pPr>
            <a:r>
              <a:rPr lang="en-US" dirty="0"/>
              <a:t>U</a:t>
            </a:r>
            <a:r>
              <a:rPr lang="en-US" dirty="0" smtClean="0"/>
              <a:t>ses </a:t>
            </a:r>
            <a:r>
              <a:rPr lang="en-US" dirty="0"/>
              <a:t>a TPM </a:t>
            </a:r>
            <a:r>
              <a:rPr lang="en-US" dirty="0" smtClean="0"/>
              <a:t>chip</a:t>
            </a:r>
          </a:p>
          <a:p>
            <a:pPr lvl="1">
              <a:lnSpc>
                <a:spcPct val="90000"/>
              </a:lnSpc>
            </a:pPr>
            <a:r>
              <a:rPr lang="en-US" dirty="0"/>
              <a:t>M</a:t>
            </a:r>
            <a:r>
              <a:rPr lang="en-US" dirty="0" smtClean="0"/>
              <a:t>otherboard</a:t>
            </a:r>
            <a:r>
              <a:rPr lang="en-US" dirty="0"/>
              <a:t>, smart card, processor</a:t>
            </a:r>
          </a:p>
          <a:p>
            <a:pPr lvl="1">
              <a:lnSpc>
                <a:spcPct val="90000"/>
              </a:lnSpc>
            </a:pPr>
            <a:r>
              <a:rPr lang="en-US" dirty="0"/>
              <a:t>W</a:t>
            </a:r>
            <a:r>
              <a:rPr lang="en-US" dirty="0" smtClean="0"/>
              <a:t>orking </a:t>
            </a:r>
            <a:r>
              <a:rPr lang="en-US" dirty="0"/>
              <a:t>with approved </a:t>
            </a:r>
            <a:r>
              <a:rPr lang="en-US" dirty="0" smtClean="0"/>
              <a:t>hardware/software</a:t>
            </a:r>
            <a:endParaRPr lang="en-US" dirty="0"/>
          </a:p>
          <a:p>
            <a:pPr lvl="1">
              <a:lnSpc>
                <a:spcPct val="90000"/>
              </a:lnSpc>
            </a:pPr>
            <a:r>
              <a:rPr lang="en-US" dirty="0"/>
              <a:t>G</a:t>
            </a:r>
            <a:r>
              <a:rPr lang="en-US" dirty="0" smtClean="0"/>
              <a:t>enerating </a:t>
            </a:r>
            <a:r>
              <a:rPr lang="en-US" dirty="0"/>
              <a:t>and using crypto </a:t>
            </a:r>
            <a:r>
              <a:rPr lang="en-US" dirty="0" smtClean="0"/>
              <a:t>keys</a:t>
            </a:r>
            <a:endParaRPr lang="en-US" dirty="0"/>
          </a:p>
        </p:txBody>
      </p:sp>
      <p:graphicFrame>
        <p:nvGraphicFramePr>
          <p:cNvPr id="4" name="Diagram 3"/>
          <p:cNvGraphicFramePr/>
          <p:nvPr>
            <p:extLst/>
          </p:nvPr>
        </p:nvGraphicFramePr>
        <p:xfrm>
          <a:off x="1524000" y="4419600"/>
          <a:ext cx="6096000" cy="210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139</a:t>
            </a:fld>
            <a:endParaRPr lang="en-US" dirty="0">
              <a:solidFill>
                <a:prstClr val="white">
                  <a:lumMod val="65000"/>
                  <a:lumOff val="35000"/>
                </a:prstClr>
              </a:solidFill>
            </a:endParaRPr>
          </a:p>
        </p:txBody>
      </p:sp>
    </p:spTree>
    <p:extLst>
      <p:ext uri="{BB962C8B-B14F-4D97-AF65-F5344CB8AC3E}">
        <p14:creationId xmlns:p14="http://schemas.microsoft.com/office/powerpoint/2010/main" val="2425899952"/>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a:xfrm>
            <a:off x="467544" y="260648"/>
            <a:ext cx="8229600" cy="1265238"/>
          </a:xfrm>
        </p:spPr>
        <p:txBody>
          <a:bodyPr>
            <a:normAutofit fontScale="90000"/>
          </a:bodyPr>
          <a:lstStyle/>
          <a:p>
            <a:pPr eaLnBrk="1" fontAlgn="auto" hangingPunct="1">
              <a:spcAft>
                <a:spcPts val="0"/>
              </a:spcAft>
              <a:defRPr/>
            </a:pPr>
            <a:r>
              <a:rPr lang="en-US" dirty="0" smtClean="0">
                <a:solidFill>
                  <a:schemeClr val="accent6">
                    <a:lumMod val="40000"/>
                    <a:lumOff val="60000"/>
                  </a:schemeClr>
                </a:solidFill>
                <a:ea typeface="+mj-ea"/>
                <a:cs typeface="+mj-cs"/>
              </a:rPr>
              <a:t>Data Encryption Standard</a:t>
            </a:r>
            <a:br>
              <a:rPr lang="en-US" dirty="0" smtClean="0">
                <a:solidFill>
                  <a:schemeClr val="accent6">
                    <a:lumMod val="40000"/>
                    <a:lumOff val="60000"/>
                  </a:schemeClr>
                </a:solidFill>
                <a:ea typeface="+mj-ea"/>
                <a:cs typeface="+mj-cs"/>
              </a:rPr>
            </a:br>
            <a:r>
              <a:rPr lang="en-US" dirty="0" smtClean="0">
                <a:solidFill>
                  <a:schemeClr val="accent6">
                    <a:lumMod val="40000"/>
                    <a:lumOff val="60000"/>
                  </a:schemeClr>
                </a:solidFill>
                <a:ea typeface="+mj-ea"/>
                <a:cs typeface="+mj-cs"/>
              </a:rPr>
              <a:t>(DES)</a:t>
            </a:r>
            <a:endParaRPr lang="en-US" dirty="0">
              <a:solidFill>
                <a:schemeClr val="accent6">
                  <a:lumMod val="40000"/>
                  <a:lumOff val="60000"/>
                </a:schemeClr>
              </a:solidFill>
              <a:ea typeface="+mj-ea"/>
              <a:cs typeface="+mj-cs"/>
            </a:endParaRPr>
          </a:p>
        </p:txBody>
      </p:sp>
      <p:graphicFrame>
        <p:nvGraphicFramePr>
          <p:cNvPr id="4" name="Content Placeholder 3"/>
          <p:cNvGraphicFramePr>
            <a:graphicFrameLocks noGrp="1"/>
          </p:cNvGraphicFramePr>
          <p:nvPr>
            <p:ph idx="1"/>
            <p:extLst/>
          </p:nvPr>
        </p:nvGraphicFramePr>
        <p:xfrm>
          <a:off x="251520" y="1403350"/>
          <a:ext cx="86868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14</a:t>
            </a:fld>
            <a:endParaRPr lang="en-US" dirty="0">
              <a:solidFill>
                <a:prstClr val="white">
                  <a:lumMod val="65000"/>
                  <a:lumOff val="35000"/>
                </a:prstClr>
              </a:solidFill>
            </a:endParaRPr>
          </a:p>
        </p:txBody>
      </p:sp>
    </p:spTree>
    <p:extLst>
      <p:ext uri="{BB962C8B-B14F-4D97-AF65-F5344CB8AC3E}">
        <p14:creationId xmlns:p14="http://schemas.microsoft.com/office/powerpoint/2010/main" val="3822571409"/>
      </p:ext>
    </p:extLst>
  </p:cSld>
  <p:clrMapOvr>
    <a:masterClrMapping/>
  </p:clrMapOvr>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2.pdf"/>
          <p:cNvPicPr>
            <a:picLocks noChangeAspect="1"/>
          </p:cNvPicPr>
          <p:nvPr/>
        </p:nvPicPr>
        <p:blipFill rotWithShape="1">
          <a:blip r:embed="rId3">
            <a:extLst>
              <a:ext uri="{28A0092B-C50C-407E-A947-70E740481C1C}">
                <a14:useLocalDpi xmlns:a14="http://schemas.microsoft.com/office/drawing/2010/main" val="0"/>
              </a:ext>
            </a:extLst>
          </a:blip>
          <a:srcRect l="6374" t="13333" r="5817" b="9926"/>
          <a:stretch/>
        </p:blipFill>
        <p:spPr>
          <a:xfrm>
            <a:off x="1619672" y="116632"/>
            <a:ext cx="5832648" cy="6596750"/>
          </a:xfrm>
          <a:prstGeom prst="rect">
            <a:avLst/>
          </a:prstGeom>
          <a:solidFill>
            <a:schemeClr val="tx1"/>
          </a:solidFill>
        </p:spPr>
      </p:pic>
      <p:sp>
        <p:nvSpPr>
          <p:cNvPr id="3" name="TextBox 2"/>
          <p:cNvSpPr txBox="1"/>
          <p:nvPr/>
        </p:nvSpPr>
        <p:spPr>
          <a:xfrm>
            <a:off x="2555776" y="6165304"/>
            <a:ext cx="1224136" cy="307777"/>
          </a:xfrm>
          <a:prstGeom prst="rect">
            <a:avLst/>
          </a:prstGeom>
          <a:solidFill>
            <a:schemeClr val="tx1"/>
          </a:solidFill>
        </p:spPr>
        <p:txBody>
          <a:bodyPr wrap="square" rtlCol="0">
            <a:spAutoFit/>
          </a:bodyPr>
          <a:lstStyle/>
          <a:p>
            <a:r>
              <a:rPr lang="en-US" sz="1400" b="1" dirty="0" smtClean="0">
                <a:solidFill>
                  <a:schemeClr val="bg1"/>
                </a:solidFill>
              </a:rPr>
              <a:t>Figure 13.11</a:t>
            </a:r>
            <a:endParaRPr lang="en-US" sz="1400" b="1" dirty="0">
              <a:solidFill>
                <a:schemeClr val="bg1"/>
              </a:solidFill>
            </a:endParaRPr>
          </a:p>
        </p:txBody>
      </p:sp>
      <p:sp>
        <p:nvSpPr>
          <p:cNvPr id="4" name="灯片编号占位符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140</a:t>
            </a:fld>
            <a:endParaRPr lang="en-US" dirty="0">
              <a:solidFill>
                <a:prstClr val="white">
                  <a:lumMod val="65000"/>
                  <a:lumOff val="35000"/>
                </a:prstClr>
              </a:solidFill>
            </a:endParaRPr>
          </a:p>
        </p:txBody>
      </p:sp>
    </p:spTree>
    <p:extLst>
      <p:ext uri="{BB962C8B-B14F-4D97-AF65-F5344CB8AC3E}">
        <p14:creationId xmlns:p14="http://schemas.microsoft.com/office/powerpoint/2010/main" val="883810793"/>
      </p:ext>
    </p:extLst>
  </p:cSld>
  <p:clrMapOvr>
    <a:masterClrMapping/>
  </p:clrMapOvr>
  <p:transition>
    <p:dissolv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a:xfrm>
            <a:off x="914400" y="228600"/>
            <a:ext cx="8229600" cy="1143000"/>
          </a:xfrm>
        </p:spPr>
        <p:txBody>
          <a:bodyPr>
            <a:noAutofit/>
          </a:bodyPr>
          <a:lstStyle/>
          <a:p>
            <a:pPr eaLnBrk="1" fontAlgn="auto" hangingPunct="1">
              <a:spcAft>
                <a:spcPts val="0"/>
              </a:spcAft>
              <a:defRPr/>
            </a:pPr>
            <a:r>
              <a:rPr lang="en-US" dirty="0">
                <a:solidFill>
                  <a:schemeClr val="accent6">
                    <a:lumMod val="40000"/>
                    <a:lumOff val="60000"/>
                  </a:schemeClr>
                </a:solidFill>
              </a:rPr>
              <a:t>Triple</a:t>
            </a:r>
            <a:r>
              <a:rPr lang="en-US" dirty="0" smtClean="0">
                <a:solidFill>
                  <a:schemeClr val="accent1"/>
                </a:solidFill>
              </a:rPr>
              <a:t> </a:t>
            </a:r>
            <a:r>
              <a:rPr lang="en-US" dirty="0">
                <a:solidFill>
                  <a:schemeClr val="accent6">
                    <a:lumMod val="40000"/>
                    <a:lumOff val="60000"/>
                  </a:schemeClr>
                </a:solidFill>
              </a:rPr>
              <a:t>DES (3DES)</a:t>
            </a:r>
          </a:p>
        </p:txBody>
      </p:sp>
      <p:sp>
        <p:nvSpPr>
          <p:cNvPr id="234499" name="Rectangle 3"/>
          <p:cNvSpPr>
            <a:spLocks noGrp="1" noChangeArrowheads="1"/>
          </p:cNvSpPr>
          <p:nvPr>
            <p:ph idx="1"/>
          </p:nvPr>
        </p:nvSpPr>
        <p:spPr>
          <a:xfrm>
            <a:off x="395536" y="1628800"/>
            <a:ext cx="8382000" cy="4724400"/>
          </a:xfrm>
        </p:spPr>
        <p:txBody>
          <a:bodyPr wrap="square" numCol="1" anchor="t" anchorCtr="0" compatLnSpc="1">
            <a:prstTxWarp prst="textNoShape">
              <a:avLst/>
            </a:prstTxWarp>
            <a:normAutofit lnSpcReduction="10000"/>
          </a:bodyPr>
          <a:lstStyle/>
          <a:p>
            <a:pPr eaLnBrk="1" hangingPunct="1">
              <a:lnSpc>
                <a:spcPct val="110000"/>
              </a:lnSpc>
              <a:buClr>
                <a:schemeClr val="accent6"/>
              </a:buClr>
              <a:buSzPct val="85000"/>
              <a:buFont typeface="Wingdings" pitchFamily="33" charset="2"/>
              <a:buChar char=""/>
              <a:defRPr/>
            </a:pPr>
            <a:r>
              <a:rPr lang="en-US" dirty="0">
                <a:solidFill>
                  <a:schemeClr val="accent3">
                    <a:lumMod val="20000"/>
                    <a:lumOff val="80000"/>
                  </a:schemeClr>
                </a:solidFill>
                <a:effectLst>
                  <a:outerShdw blurRad="38100" dist="38100" dir="2700000" algn="tl">
                    <a:srgbClr val="0064E2"/>
                  </a:outerShdw>
                </a:effectLst>
              </a:rPr>
              <a:t>R</a:t>
            </a:r>
            <a:r>
              <a:rPr lang="en-US" dirty="0" smtClean="0">
                <a:solidFill>
                  <a:schemeClr val="accent3">
                    <a:lumMod val="20000"/>
                    <a:lumOff val="80000"/>
                  </a:schemeClr>
                </a:solidFill>
                <a:effectLst>
                  <a:outerShdw blurRad="38100" dist="38100" dir="2700000" algn="tl">
                    <a:srgbClr val="0064E2"/>
                  </a:outerShdw>
                </a:effectLst>
              </a:rPr>
              <a:t>epeats basic DES algorithm three times using either two or three unique keys</a:t>
            </a:r>
          </a:p>
          <a:p>
            <a:pPr lvl="1">
              <a:lnSpc>
                <a:spcPct val="110000"/>
              </a:lnSpc>
              <a:buClr>
                <a:schemeClr val="accent6"/>
              </a:buClr>
              <a:buSzPct val="85000"/>
              <a:buFont typeface="Wingdings" pitchFamily="33" charset="2"/>
              <a:buChar char=""/>
              <a:defRPr/>
            </a:pPr>
            <a:r>
              <a:rPr lang="en-US" altLang="zh-CN" dirty="0">
                <a:solidFill>
                  <a:schemeClr val="accent3">
                    <a:lumMod val="20000"/>
                    <a:lumOff val="80000"/>
                  </a:schemeClr>
                </a:solidFill>
                <a:effectLst>
                  <a:outerShdw blurRad="38100" dist="38100" dir="2700000" algn="tl">
                    <a:srgbClr val="0064E2"/>
                  </a:outerShdw>
                </a:effectLst>
              </a:rPr>
              <a:t>Underlying </a:t>
            </a:r>
            <a:r>
              <a:rPr lang="en-US" altLang="zh-CN" dirty="0" smtClean="0">
                <a:solidFill>
                  <a:schemeClr val="accent3">
                    <a:lumMod val="20000"/>
                    <a:lumOff val="80000"/>
                  </a:schemeClr>
                </a:solidFill>
                <a:effectLst>
                  <a:outerShdw blurRad="38100" dist="38100" dir="2700000" algn="tl">
                    <a:srgbClr val="0064E2"/>
                  </a:outerShdw>
                </a:effectLst>
              </a:rPr>
              <a:t>encryption/decryption </a:t>
            </a:r>
            <a:r>
              <a:rPr lang="en-US" altLang="zh-CN" dirty="0">
                <a:solidFill>
                  <a:schemeClr val="accent3">
                    <a:lumMod val="20000"/>
                    <a:lumOff val="80000"/>
                  </a:schemeClr>
                </a:solidFill>
                <a:effectLst>
                  <a:outerShdw blurRad="38100" dist="38100" dir="2700000" algn="tl">
                    <a:srgbClr val="0064E2"/>
                  </a:outerShdw>
                </a:effectLst>
              </a:rPr>
              <a:t>algorithm is </a:t>
            </a:r>
            <a:r>
              <a:rPr lang="en-US" altLang="zh-CN" dirty="0" smtClean="0">
                <a:solidFill>
                  <a:schemeClr val="accent3">
                    <a:lumMod val="20000"/>
                    <a:lumOff val="80000"/>
                  </a:schemeClr>
                </a:solidFill>
                <a:effectLst>
                  <a:outerShdw blurRad="38100" dist="38100" dir="2700000" algn="tl">
                    <a:srgbClr val="0064E2"/>
                  </a:outerShdw>
                </a:effectLst>
              </a:rPr>
              <a:t>DES</a:t>
            </a:r>
            <a:endParaRPr lang="en-US" altLang="zh-CN" dirty="0">
              <a:solidFill>
                <a:schemeClr val="accent3">
                  <a:lumMod val="20000"/>
                  <a:lumOff val="80000"/>
                </a:schemeClr>
              </a:solidFill>
              <a:effectLst>
                <a:outerShdw blurRad="38100" dist="38100" dir="2700000" algn="tl">
                  <a:srgbClr val="0064E2"/>
                </a:outerShdw>
              </a:effectLst>
            </a:endParaRPr>
          </a:p>
          <a:p>
            <a:pPr eaLnBrk="1" hangingPunct="1">
              <a:lnSpc>
                <a:spcPct val="110000"/>
              </a:lnSpc>
              <a:buClr>
                <a:schemeClr val="accent6"/>
              </a:buClr>
              <a:buSzPct val="85000"/>
              <a:buFont typeface="Wingdings" pitchFamily="33" charset="2"/>
              <a:buChar char=""/>
              <a:defRPr/>
            </a:pPr>
            <a:r>
              <a:rPr lang="en-US" dirty="0" smtClean="0">
                <a:solidFill>
                  <a:schemeClr val="accent3">
                    <a:lumMod val="20000"/>
                    <a:lumOff val="80000"/>
                  </a:schemeClr>
                </a:solidFill>
                <a:effectLst>
                  <a:outerShdw blurRad="38100" dist="38100" dir="2700000" algn="tl">
                    <a:srgbClr val="0064E2"/>
                  </a:outerShdw>
                </a:effectLst>
              </a:rPr>
              <a:t>First standardized for use in financial applications in ANSI standard X9.17 in 1985</a:t>
            </a:r>
          </a:p>
          <a:p>
            <a:pPr eaLnBrk="1" hangingPunct="1">
              <a:lnSpc>
                <a:spcPct val="110000"/>
              </a:lnSpc>
              <a:buClr>
                <a:schemeClr val="accent6"/>
              </a:buClr>
              <a:buSzPct val="85000"/>
              <a:buFont typeface="Wingdings" pitchFamily="33" charset="2"/>
              <a:buChar char=""/>
              <a:defRPr/>
            </a:pPr>
            <a:r>
              <a:rPr lang="en-US" dirty="0" smtClean="0">
                <a:solidFill>
                  <a:schemeClr val="accent3">
                    <a:lumMod val="20000"/>
                    <a:lumOff val="80000"/>
                  </a:schemeClr>
                </a:solidFill>
                <a:effectLst>
                  <a:outerShdw blurRad="38100" dist="38100" dir="2700000" algn="tl">
                    <a:srgbClr val="0064E2"/>
                  </a:outerShdw>
                </a:effectLst>
              </a:rPr>
              <a:t>Advantages:</a:t>
            </a:r>
          </a:p>
          <a:p>
            <a:pPr lvl="1" eaLnBrk="1" hangingPunct="1">
              <a:lnSpc>
                <a:spcPct val="110000"/>
              </a:lnSpc>
              <a:buSzPct val="75000"/>
              <a:buFont typeface="Wingdings" pitchFamily="33" charset="2"/>
              <a:buChar char=""/>
              <a:defRPr/>
            </a:pPr>
            <a:r>
              <a:rPr lang="en-US" sz="2000" dirty="0" smtClean="0">
                <a:solidFill>
                  <a:schemeClr val="accent3">
                    <a:lumMod val="20000"/>
                    <a:lumOff val="80000"/>
                  </a:schemeClr>
                </a:solidFill>
                <a:effectLst>
                  <a:outerShdw blurRad="38100" dist="38100" dir="2700000" algn="tl">
                    <a:srgbClr val="0064E2"/>
                  </a:outerShdw>
                </a:effectLst>
              </a:rPr>
              <a:t>168-bit key length overcomes the vulnerability to brute-force attack of DES</a:t>
            </a:r>
          </a:p>
          <a:p>
            <a:pPr>
              <a:lnSpc>
                <a:spcPct val="110000"/>
              </a:lnSpc>
              <a:buClr>
                <a:schemeClr val="accent6"/>
              </a:buClr>
              <a:buSzPct val="85000"/>
              <a:buFont typeface="Wingdings" pitchFamily="33" charset="2"/>
              <a:buChar char=""/>
              <a:defRPr/>
            </a:pPr>
            <a:r>
              <a:rPr lang="en-US" dirty="0" smtClean="0">
                <a:solidFill>
                  <a:schemeClr val="accent3">
                    <a:lumMod val="20000"/>
                    <a:lumOff val="80000"/>
                  </a:schemeClr>
                </a:solidFill>
                <a:effectLst>
                  <a:outerShdw blurRad="38100" dist="38100" dir="2700000" algn="tl">
                    <a:srgbClr val="0064E2"/>
                  </a:outerShdw>
                </a:effectLst>
              </a:rPr>
              <a:t>Drawbacks</a:t>
            </a:r>
            <a:r>
              <a:rPr lang="en-US" dirty="0">
                <a:solidFill>
                  <a:schemeClr val="accent3">
                    <a:lumMod val="20000"/>
                    <a:lumOff val="80000"/>
                  </a:schemeClr>
                </a:solidFill>
                <a:effectLst>
                  <a:outerShdw blurRad="38100" dist="38100" dir="2700000" algn="tl">
                    <a:srgbClr val="0064E2"/>
                  </a:outerShdw>
                </a:effectLst>
              </a:rPr>
              <a:t>:</a:t>
            </a:r>
          </a:p>
          <a:p>
            <a:pPr lvl="1">
              <a:lnSpc>
                <a:spcPct val="90000"/>
              </a:lnSpc>
              <a:buSzPct val="75000"/>
              <a:buFont typeface="Wingdings" pitchFamily="33" charset="2"/>
              <a:buChar char=""/>
              <a:defRPr/>
            </a:pPr>
            <a:r>
              <a:rPr lang="en-US" sz="2000" dirty="0" smtClean="0">
                <a:solidFill>
                  <a:schemeClr val="accent3">
                    <a:lumMod val="20000"/>
                    <a:lumOff val="80000"/>
                  </a:schemeClr>
                </a:solidFill>
                <a:effectLst>
                  <a:outerShdw blurRad="38100" dist="38100" dir="2700000" algn="tl">
                    <a:srgbClr val="0064E2"/>
                  </a:outerShdw>
                </a:effectLst>
              </a:rPr>
              <a:t>Performance is slow: 3 times slower than DES</a:t>
            </a:r>
          </a:p>
          <a:p>
            <a:pPr lvl="1">
              <a:lnSpc>
                <a:spcPct val="90000"/>
              </a:lnSpc>
              <a:buSzPct val="75000"/>
              <a:buFont typeface="Wingdings" pitchFamily="33" charset="2"/>
              <a:buChar char=""/>
              <a:defRPr/>
            </a:pPr>
            <a:r>
              <a:rPr lang="en-US" sz="2000" dirty="0" smtClean="0">
                <a:solidFill>
                  <a:schemeClr val="accent3">
                    <a:lumMod val="20000"/>
                    <a:lumOff val="80000"/>
                  </a:schemeClr>
                </a:solidFill>
                <a:effectLst>
                  <a:outerShdw blurRad="38100" dist="38100" dir="2700000" algn="tl">
                    <a:srgbClr val="0064E2"/>
                  </a:outerShdw>
                </a:effectLst>
              </a:rPr>
              <a:t>Use</a:t>
            </a:r>
            <a:r>
              <a:rPr lang="en-US" altLang="zh-CN" sz="2000" dirty="0" smtClean="0">
                <a:solidFill>
                  <a:schemeClr val="accent3">
                    <a:lumMod val="20000"/>
                    <a:lumOff val="80000"/>
                  </a:schemeClr>
                </a:solidFill>
                <a:effectLst>
                  <a:outerShdw blurRad="38100" dist="38100" dir="2700000" algn="tl">
                    <a:srgbClr val="0064E2"/>
                  </a:outerShdw>
                </a:effectLst>
              </a:rPr>
              <a:t>s</a:t>
            </a:r>
            <a:r>
              <a:rPr lang="en-US" sz="2000" dirty="0" smtClean="0">
                <a:solidFill>
                  <a:schemeClr val="accent3">
                    <a:lumMod val="20000"/>
                    <a:lumOff val="80000"/>
                  </a:schemeClr>
                </a:solidFill>
                <a:effectLst>
                  <a:outerShdw blurRad="38100" dist="38100" dir="2700000" algn="tl">
                    <a:srgbClr val="0064E2"/>
                  </a:outerShdw>
                </a:effectLst>
              </a:rPr>
              <a:t> </a:t>
            </a:r>
            <a:r>
              <a:rPr lang="en-US" sz="2000" dirty="0">
                <a:solidFill>
                  <a:schemeClr val="accent3">
                    <a:lumMod val="20000"/>
                    <a:lumOff val="80000"/>
                  </a:schemeClr>
                </a:solidFill>
                <a:effectLst>
                  <a:outerShdw blurRad="38100" dist="38100" dir="2700000" algn="tl">
                    <a:srgbClr val="0064E2"/>
                  </a:outerShdw>
                </a:effectLst>
              </a:rPr>
              <a:t>a 64-bit block size. </a:t>
            </a:r>
            <a:endParaRPr lang="en-US" sz="2000" dirty="0" smtClean="0">
              <a:solidFill>
                <a:schemeClr val="accent3">
                  <a:lumMod val="20000"/>
                  <a:lumOff val="80000"/>
                </a:schemeClr>
              </a:solidFill>
              <a:effectLst>
                <a:outerShdw blurRad="38100" dist="38100" dir="2700000" algn="tl">
                  <a:srgbClr val="0064E2"/>
                </a:outerShdw>
              </a:effectLst>
            </a:endParaRPr>
          </a:p>
          <a:p>
            <a:pPr lvl="2">
              <a:lnSpc>
                <a:spcPct val="90000"/>
              </a:lnSpc>
              <a:buSzPct val="75000"/>
              <a:buFont typeface="Wingdings" pitchFamily="33" charset="2"/>
              <a:buChar char=""/>
              <a:defRPr/>
            </a:pPr>
            <a:r>
              <a:rPr lang="en-US" sz="2000" dirty="0" smtClean="0">
                <a:solidFill>
                  <a:schemeClr val="accent3">
                    <a:lumMod val="20000"/>
                    <a:lumOff val="80000"/>
                  </a:schemeClr>
                </a:solidFill>
                <a:effectLst>
                  <a:outerShdw blurRad="38100" dist="38100" dir="2700000" algn="tl">
                    <a:srgbClr val="0064E2"/>
                  </a:outerShdw>
                </a:effectLst>
              </a:rPr>
              <a:t>For efficiency </a:t>
            </a:r>
            <a:r>
              <a:rPr lang="en-US" sz="2000" dirty="0">
                <a:solidFill>
                  <a:schemeClr val="accent3">
                    <a:lumMod val="20000"/>
                    <a:lumOff val="80000"/>
                  </a:schemeClr>
                </a:solidFill>
                <a:effectLst>
                  <a:outerShdw blurRad="38100" dist="38100" dir="2700000" algn="tl">
                    <a:srgbClr val="0064E2"/>
                  </a:outerShdw>
                </a:effectLst>
              </a:rPr>
              <a:t>and </a:t>
            </a:r>
            <a:r>
              <a:rPr lang="en-US" sz="2000" dirty="0" smtClean="0">
                <a:solidFill>
                  <a:schemeClr val="accent3">
                    <a:lumMod val="20000"/>
                    <a:lumOff val="80000"/>
                  </a:schemeClr>
                </a:solidFill>
                <a:effectLst>
                  <a:outerShdw blurRad="38100" dist="38100" dir="2700000" algn="tl">
                    <a:srgbClr val="0064E2"/>
                  </a:outerShdw>
                </a:effectLst>
              </a:rPr>
              <a:t>security, a </a:t>
            </a:r>
            <a:r>
              <a:rPr lang="en-US" sz="2000" dirty="0">
                <a:solidFill>
                  <a:schemeClr val="accent3">
                    <a:lumMod val="20000"/>
                    <a:lumOff val="80000"/>
                  </a:schemeClr>
                </a:solidFill>
                <a:effectLst>
                  <a:outerShdw blurRad="38100" dist="38100" dir="2700000" algn="tl">
                    <a:srgbClr val="0064E2"/>
                  </a:outerShdw>
                </a:effectLst>
              </a:rPr>
              <a:t>larger block size is desirable.</a:t>
            </a:r>
          </a:p>
          <a:p>
            <a:pPr lvl="1">
              <a:lnSpc>
                <a:spcPct val="90000"/>
              </a:lnSpc>
              <a:buSzPct val="75000"/>
              <a:buFont typeface="Wingdings" pitchFamily="33" charset="2"/>
              <a:buChar char=""/>
              <a:defRPr/>
            </a:pPr>
            <a:endParaRPr lang="en-US" sz="2000" dirty="0" smtClean="0">
              <a:solidFill>
                <a:schemeClr val="accent3">
                  <a:lumMod val="20000"/>
                  <a:lumOff val="80000"/>
                </a:schemeClr>
              </a:solidFill>
              <a:effectLst>
                <a:outerShdw blurRad="38100" dist="38100" dir="2700000" algn="tl">
                  <a:srgbClr val="0064E2"/>
                </a:outerShdw>
              </a:effectLst>
            </a:endParaRP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15</a:t>
            </a:fld>
            <a:endParaRPr lang="en-US" dirty="0">
              <a:solidFill>
                <a:prstClr val="white">
                  <a:lumMod val="65000"/>
                  <a:lumOff val="35000"/>
                </a:prstClr>
              </a:solidFill>
            </a:endParaRPr>
          </a:p>
        </p:txBody>
      </p:sp>
    </p:spTree>
    <p:extLst>
      <p:ext uri="{BB962C8B-B14F-4D97-AF65-F5344CB8AC3E}">
        <p14:creationId xmlns:p14="http://schemas.microsoft.com/office/powerpoint/2010/main" val="3243721468"/>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381000" y="0"/>
            <a:ext cx="8229600" cy="1524000"/>
          </a:xfrm>
        </p:spPr>
        <p:txBody>
          <a:bodyPr>
            <a:normAutofit fontScale="90000"/>
          </a:bodyPr>
          <a:lstStyle/>
          <a:p>
            <a:pPr eaLnBrk="1" fontAlgn="auto" hangingPunct="1">
              <a:spcAft>
                <a:spcPts val="0"/>
              </a:spcAft>
              <a:defRPr/>
            </a:pPr>
            <a:r>
              <a:rPr lang="en-US" dirty="0">
                <a:solidFill>
                  <a:schemeClr val="accent6">
                    <a:lumMod val="40000"/>
                    <a:lumOff val="60000"/>
                  </a:schemeClr>
                </a:solidFill>
                <a:ea typeface="+mj-ea"/>
                <a:cs typeface="+mj-cs"/>
              </a:rPr>
              <a:t>Advanced Encryption Standard (AES)</a:t>
            </a:r>
          </a:p>
        </p:txBody>
      </p:sp>
      <p:graphicFrame>
        <p:nvGraphicFramePr>
          <p:cNvPr id="4" name="Content Placeholder 3"/>
          <p:cNvGraphicFramePr>
            <a:graphicFrameLocks noGrp="1"/>
          </p:cNvGraphicFramePr>
          <p:nvPr>
            <p:ph idx="1"/>
            <p:extLst/>
          </p:nvPr>
        </p:nvGraphicFramePr>
        <p:xfrm>
          <a:off x="457200" y="1828800"/>
          <a:ext cx="82296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16</a:t>
            </a:fld>
            <a:endParaRPr lang="en-US" dirty="0">
              <a:solidFill>
                <a:prstClr val="white">
                  <a:lumMod val="65000"/>
                  <a:lumOff val="35000"/>
                </a:prstClr>
              </a:solidFill>
            </a:endParaRPr>
          </a:p>
        </p:txBody>
      </p:sp>
    </p:spTree>
    <p:extLst>
      <p:ext uri="{BB962C8B-B14F-4D97-AF65-F5344CB8AC3E}">
        <p14:creationId xmlns:p14="http://schemas.microsoft.com/office/powerpoint/2010/main" val="3086357955"/>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67544" y="188640"/>
            <a:ext cx="8229600" cy="1287016"/>
          </a:xfrm>
        </p:spPr>
        <p:txBody>
          <a:bodyPr>
            <a:normAutofit/>
          </a:bodyPr>
          <a:lstStyle/>
          <a:p>
            <a:pPr eaLnBrk="1" hangingPunct="1">
              <a:defRPr/>
            </a:pPr>
            <a:r>
              <a:rPr lang="en-US" dirty="0" smtClean="0">
                <a:ln>
                  <a:solidFill>
                    <a:schemeClr val="accent2"/>
                  </a:solidFill>
                </a:ln>
              </a:rPr>
              <a:t>Public-Key Encryption</a:t>
            </a:r>
            <a:endParaRPr lang="en-US" dirty="0">
              <a:ln>
                <a:solidFill>
                  <a:schemeClr val="accent2"/>
                </a:solidFill>
              </a:ln>
            </a:endParaRPr>
          </a:p>
        </p:txBody>
      </p:sp>
      <p:graphicFrame>
        <p:nvGraphicFramePr>
          <p:cNvPr id="16" name="Content Placeholder 15"/>
          <p:cNvGraphicFramePr>
            <a:graphicFrameLocks noGrp="1"/>
          </p:cNvGraphicFramePr>
          <p:nvPr>
            <p:ph idx="1"/>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6324" name="Picture 19"/>
          <p:cNvPicPr>
            <a:picLocks noChangeAspect="1"/>
          </p:cNvPicPr>
          <p:nvPr/>
        </p:nvPicPr>
        <p:blipFill>
          <a:blip r:embed="rId8"/>
          <a:srcRect/>
          <a:stretch>
            <a:fillRect/>
          </a:stretch>
        </p:blipFill>
        <p:spPr bwMode="auto">
          <a:xfrm rot="600667">
            <a:off x="7780338" y="5494338"/>
            <a:ext cx="1263650" cy="1263650"/>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17</a:t>
            </a:fld>
            <a:endParaRPr lang="en-US" dirty="0">
              <a:solidFill>
                <a:prstClr val="white">
                  <a:lumMod val="65000"/>
                  <a:lumOff val="35000"/>
                </a:prstClr>
              </a:solidFill>
            </a:endParaRPr>
          </a:p>
        </p:txBody>
      </p:sp>
    </p:spTree>
    <p:extLst>
      <p:ext uri="{BB962C8B-B14F-4D97-AF65-F5344CB8AC3E}">
        <p14:creationId xmlns:p14="http://schemas.microsoft.com/office/powerpoint/2010/main" val="2344615184"/>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1" name="Picture 3" descr="f7.pdf"/>
          <p:cNvPicPr>
            <a:picLocks noChangeAspect="1"/>
          </p:cNvPicPr>
          <p:nvPr/>
        </p:nvPicPr>
        <p:blipFill rotWithShape="1">
          <a:blip r:embed="rId3"/>
          <a:srcRect l="3359" t="1491" r="2367" b="54639"/>
          <a:stretch/>
        </p:blipFill>
        <p:spPr bwMode="auto">
          <a:xfrm>
            <a:off x="794697" y="116632"/>
            <a:ext cx="8026060" cy="4833653"/>
          </a:xfrm>
          <a:prstGeom prst="rect">
            <a:avLst/>
          </a:prstGeom>
          <a:solidFill>
            <a:schemeClr val="tx1"/>
          </a:solidFill>
          <a:ln w="28575">
            <a:solidFill>
              <a:srgbClr val="CC9900"/>
            </a:solidFill>
            <a:miter lim="800000"/>
            <a:headEnd/>
            <a:tailEnd/>
          </a:ln>
        </p:spPr>
      </p:pic>
      <p:sp>
        <p:nvSpPr>
          <p:cNvPr id="15" name="TextBox 14"/>
          <p:cNvSpPr txBox="1"/>
          <p:nvPr/>
        </p:nvSpPr>
        <p:spPr>
          <a:xfrm>
            <a:off x="251520" y="5116984"/>
            <a:ext cx="8715046" cy="1421928"/>
          </a:xfrm>
          <a:prstGeom prst="rect">
            <a:avLst/>
          </a:prstGeom>
          <a:noFill/>
        </p:spPr>
        <p:txBody>
          <a:bodyPr wrap="square">
            <a:prstTxWarp prst="textNoShape">
              <a:avLst/>
            </a:prstTxWarp>
            <a:spAutoFit/>
          </a:bodyPr>
          <a:lstStyle/>
          <a:p>
            <a:pPr marL="685800" lvl="1" indent="-336550">
              <a:lnSpc>
                <a:spcPct val="70000"/>
              </a:lnSpc>
              <a:spcBef>
                <a:spcPts val="600"/>
              </a:spcBef>
              <a:buClr>
                <a:schemeClr val="accent2"/>
              </a:buClr>
              <a:buSzPct val="90000"/>
              <a:buFont typeface="Wingdings" pitchFamily="33" charset="2"/>
              <a:buChar char=""/>
              <a:defRPr/>
            </a:pPr>
            <a:r>
              <a:rPr lang="en-US" sz="2400" dirty="0" smtClean="0">
                <a:effectLst>
                  <a:outerShdw blurRad="38100" dist="38100" dir="2700000" algn="tl">
                    <a:srgbClr val="0064E2"/>
                  </a:outerShdw>
                </a:effectLst>
                <a:latin typeface="Century Gothic" panose="020B0502020202020204" pitchFamily="34" charset="0"/>
                <a:ea typeface="Arial Unicode MS" panose="020B0604020202020204" pitchFamily="34" charset="-122"/>
                <a:cs typeface="Arial Unicode MS" panose="020B0604020202020204" pitchFamily="34" charset="-122"/>
              </a:rPr>
              <a:t>Public-key encryption for protecting message confidentiality</a:t>
            </a:r>
          </a:p>
          <a:p>
            <a:pPr marL="1143000" lvl="2" indent="-336550">
              <a:lnSpc>
                <a:spcPct val="70000"/>
              </a:lnSpc>
              <a:spcBef>
                <a:spcPts val="600"/>
              </a:spcBef>
              <a:buClr>
                <a:schemeClr val="accent2"/>
              </a:buClr>
              <a:buSzPct val="90000"/>
              <a:buFont typeface="Wingdings" pitchFamily="33" charset="2"/>
              <a:buChar char=""/>
              <a:defRPr/>
            </a:pPr>
            <a:r>
              <a:rPr lang="en-US" dirty="0">
                <a:effectLst>
                  <a:outerShdw blurRad="38100" dist="38100" dir="2700000" algn="tl">
                    <a:srgbClr val="0064E2"/>
                  </a:outerShdw>
                </a:effectLst>
                <a:latin typeface="+mj-lt"/>
              </a:rPr>
              <a:t>Similar to symmetric encryption, but using a public/private key pair</a:t>
            </a:r>
          </a:p>
          <a:p>
            <a:pPr marL="1143000" lvl="2" indent="-336550">
              <a:lnSpc>
                <a:spcPct val="70000"/>
              </a:lnSpc>
              <a:spcBef>
                <a:spcPts val="600"/>
              </a:spcBef>
              <a:buClr>
                <a:schemeClr val="accent2"/>
              </a:buClr>
              <a:buSzPct val="90000"/>
              <a:buFont typeface="Wingdings" pitchFamily="33" charset="2"/>
              <a:buChar char=""/>
              <a:defRPr/>
            </a:pPr>
            <a:r>
              <a:rPr lang="en-US" dirty="0" smtClean="0">
                <a:effectLst>
                  <a:outerShdw blurRad="38100" dist="38100" dir="2700000" algn="tl">
                    <a:srgbClr val="0064E2"/>
                  </a:outerShdw>
                </a:effectLst>
                <a:latin typeface="+mj-lt"/>
              </a:rPr>
              <a:t>Sender </a:t>
            </a:r>
            <a:r>
              <a:rPr lang="en-US" dirty="0">
                <a:effectLst>
                  <a:outerShdw blurRad="38100" dist="38100" dir="2700000" algn="tl">
                    <a:srgbClr val="0064E2"/>
                  </a:outerShdw>
                </a:effectLst>
                <a:latin typeface="+mj-lt"/>
              </a:rPr>
              <a:t>encrypts data using </a:t>
            </a:r>
            <a:r>
              <a:rPr lang="en-US" dirty="0" smtClean="0">
                <a:effectLst>
                  <a:outerShdw blurRad="38100" dist="38100" dir="2700000" algn="tl">
                    <a:srgbClr val="0064E2"/>
                  </a:outerShdw>
                </a:effectLst>
                <a:latin typeface="+mj-lt"/>
              </a:rPr>
              <a:t>the </a:t>
            </a:r>
            <a:r>
              <a:rPr lang="en-US" dirty="0">
                <a:effectLst>
                  <a:outerShdw blurRad="38100" dist="38100" dir="2700000" algn="tl">
                    <a:srgbClr val="0064E2"/>
                  </a:outerShdw>
                </a:effectLst>
                <a:latin typeface="+mj-lt"/>
              </a:rPr>
              <a:t>rece</a:t>
            </a:r>
            <a:r>
              <a:rPr lang="en-US" altLang="zh-CN" dirty="0">
                <a:effectLst>
                  <a:outerShdw blurRad="38100" dist="38100" dir="2700000" algn="tl">
                    <a:srgbClr val="0064E2"/>
                  </a:outerShdw>
                </a:effectLst>
                <a:latin typeface="+mj-lt"/>
              </a:rPr>
              <a:t>iver’s</a:t>
            </a:r>
            <a:r>
              <a:rPr lang="en-US" altLang="zh-CN" dirty="0" smtClean="0">
                <a:effectLst>
                  <a:outerShdw blurRad="38100" dist="38100" dir="2700000" algn="tl">
                    <a:srgbClr val="0064E2"/>
                  </a:outerShdw>
                </a:effectLst>
                <a:latin typeface="+mj-lt"/>
              </a:rPr>
              <a:t> </a:t>
            </a:r>
            <a:r>
              <a:rPr lang="en-US" altLang="zh-CN" dirty="0">
                <a:effectLst>
                  <a:outerShdw blurRad="38100" dist="38100" dir="2700000" algn="tl">
                    <a:srgbClr val="0064E2"/>
                  </a:outerShdw>
                </a:effectLst>
                <a:latin typeface="+mj-lt"/>
              </a:rPr>
              <a:t>public</a:t>
            </a:r>
            <a:r>
              <a:rPr lang="en-US" altLang="zh-CN" dirty="0" smtClean="0">
                <a:effectLst>
                  <a:outerShdw blurRad="38100" dist="38100" dir="2700000" algn="tl">
                    <a:srgbClr val="0064E2"/>
                  </a:outerShdw>
                </a:effectLst>
                <a:latin typeface="+mj-lt"/>
              </a:rPr>
              <a:t> key</a:t>
            </a:r>
            <a:endParaRPr lang="en-US" dirty="0">
              <a:effectLst>
                <a:outerShdw blurRad="38100" dist="38100" dir="2700000" algn="tl">
                  <a:srgbClr val="0064E2"/>
                </a:outerShdw>
              </a:effectLst>
              <a:latin typeface="+mj-lt"/>
            </a:endParaRPr>
          </a:p>
          <a:p>
            <a:pPr marL="1143000" lvl="2" indent="-336550">
              <a:lnSpc>
                <a:spcPct val="70000"/>
              </a:lnSpc>
              <a:spcBef>
                <a:spcPts val="600"/>
              </a:spcBef>
              <a:buClr>
                <a:schemeClr val="accent2"/>
              </a:buClr>
              <a:buSzPct val="90000"/>
              <a:buFont typeface="Wingdings" pitchFamily="33" charset="2"/>
              <a:buChar char=""/>
              <a:defRPr/>
            </a:pPr>
            <a:r>
              <a:rPr lang="en-US" dirty="0" smtClean="0">
                <a:effectLst>
                  <a:outerShdw blurRad="38100" dist="38100" dir="2700000" algn="tl">
                    <a:srgbClr val="0064E2"/>
                  </a:outerShdw>
                </a:effectLst>
                <a:latin typeface="+mj-lt"/>
              </a:rPr>
              <a:t>Receiver decrypts data using his own private key</a:t>
            </a:r>
          </a:p>
        </p:txBody>
      </p:sp>
      <p:sp>
        <p:nvSpPr>
          <p:cNvPr id="2" name="灯片编号占位符 1"/>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18</a:t>
            </a:fld>
            <a:endParaRPr lang="en-US" dirty="0">
              <a:solidFill>
                <a:prstClr val="white">
                  <a:lumMod val="65000"/>
                  <a:lumOff val="35000"/>
                </a:prstClr>
              </a:solidFill>
            </a:endParaRPr>
          </a:p>
        </p:txBody>
      </p:sp>
    </p:spTree>
    <p:extLst>
      <p:ext uri="{BB962C8B-B14F-4D97-AF65-F5344CB8AC3E}">
        <p14:creationId xmlns:p14="http://schemas.microsoft.com/office/powerpoint/2010/main" val="2658439834"/>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04401" y="5157192"/>
            <a:ext cx="8519864" cy="1347741"/>
          </a:xfrm>
          <a:prstGeom prst="rect">
            <a:avLst/>
          </a:prstGeom>
          <a:noFill/>
        </p:spPr>
        <p:txBody>
          <a:bodyPr wrap="square">
            <a:prstTxWarp prst="textNoShape">
              <a:avLst/>
            </a:prstTxWarp>
            <a:spAutoFit/>
          </a:bodyPr>
          <a:lstStyle/>
          <a:p>
            <a:pPr marL="685800" lvl="1" indent="-336550">
              <a:lnSpc>
                <a:spcPct val="70000"/>
              </a:lnSpc>
              <a:spcBef>
                <a:spcPts val="600"/>
              </a:spcBef>
              <a:buClr>
                <a:schemeClr val="accent2"/>
              </a:buClr>
              <a:buSzPct val="90000"/>
              <a:buFont typeface="Wingdings" pitchFamily="33" charset="2"/>
              <a:buChar char=""/>
              <a:defRPr/>
            </a:pPr>
            <a:r>
              <a:rPr lang="en-US" altLang="zh-CN" sz="2400" dirty="0">
                <a:effectLst>
                  <a:outerShdw blurRad="38100" dist="38100" dir="2700000" algn="tl">
                    <a:srgbClr val="0064E2"/>
                  </a:outerShdw>
                </a:effectLst>
                <a:latin typeface="Century Gothic" panose="020B0502020202020204" pitchFamily="34" charset="0"/>
                <a:ea typeface="方正舒体" panose="02010601030101010101" pitchFamily="2" charset="-122"/>
              </a:rPr>
              <a:t>Public-key encryption for protecting message </a:t>
            </a:r>
            <a:r>
              <a:rPr lang="en-US" altLang="zh-CN" sz="2400" dirty="0" smtClean="0">
                <a:effectLst>
                  <a:outerShdw blurRad="38100" dist="38100" dir="2700000" algn="tl">
                    <a:srgbClr val="0064E2"/>
                  </a:outerShdw>
                </a:effectLst>
                <a:latin typeface="Century Gothic" panose="020B0502020202020204" pitchFamily="34" charset="0"/>
                <a:ea typeface="方正舒体" panose="02010601030101010101" pitchFamily="2" charset="-122"/>
              </a:rPr>
              <a:t>integrity</a:t>
            </a:r>
          </a:p>
          <a:p>
            <a:pPr marL="1143000" lvl="2" indent="-336550">
              <a:lnSpc>
                <a:spcPct val="70000"/>
              </a:lnSpc>
              <a:spcBef>
                <a:spcPts val="600"/>
              </a:spcBef>
              <a:buClr>
                <a:schemeClr val="accent2"/>
              </a:buClr>
              <a:buSzPct val="90000"/>
              <a:buFont typeface="Wingdings" pitchFamily="33" charset="2"/>
              <a:buChar char=""/>
              <a:defRPr/>
            </a:pPr>
            <a:r>
              <a:rPr lang="en-US" dirty="0" smtClean="0">
                <a:effectLst>
                  <a:outerShdw blurRad="38100" dist="38100" dir="2700000" algn="tl">
                    <a:srgbClr val="0064E2"/>
                  </a:outerShdw>
                </a:effectLst>
                <a:latin typeface="+mj-lt"/>
              </a:rPr>
              <a:t>Sender </a:t>
            </a:r>
            <a:r>
              <a:rPr lang="en-US" dirty="0">
                <a:effectLst>
                  <a:outerShdw blurRad="38100" dist="38100" dir="2700000" algn="tl">
                    <a:srgbClr val="0064E2"/>
                  </a:outerShdw>
                </a:effectLst>
                <a:latin typeface="+mj-lt"/>
              </a:rPr>
              <a:t>encrypts data using his or her </a:t>
            </a:r>
            <a:r>
              <a:rPr lang="en-US" dirty="0" smtClean="0">
                <a:effectLst>
                  <a:outerShdw blurRad="38100" dist="38100" dir="2700000" algn="tl">
                    <a:srgbClr val="0064E2"/>
                  </a:outerShdw>
                </a:effectLst>
                <a:latin typeface="+mj-lt"/>
              </a:rPr>
              <a:t>private </a:t>
            </a:r>
            <a:r>
              <a:rPr lang="en-US" dirty="0">
                <a:effectLst>
                  <a:outerShdw blurRad="38100" dist="38100" dir="2700000" algn="tl">
                    <a:srgbClr val="0064E2"/>
                  </a:outerShdw>
                </a:effectLst>
                <a:latin typeface="+mj-lt"/>
              </a:rPr>
              <a:t>key</a:t>
            </a:r>
          </a:p>
          <a:p>
            <a:pPr marL="1143000" lvl="2" indent="-336550">
              <a:lnSpc>
                <a:spcPct val="70000"/>
              </a:lnSpc>
              <a:spcBef>
                <a:spcPts val="600"/>
              </a:spcBef>
              <a:buClr>
                <a:schemeClr val="accent2"/>
              </a:buClr>
              <a:buSzPct val="90000"/>
              <a:buFont typeface="Wingdings" pitchFamily="33" charset="2"/>
              <a:buChar char=""/>
              <a:defRPr/>
            </a:pPr>
            <a:r>
              <a:rPr lang="en-US" dirty="0" smtClean="0">
                <a:effectLst>
                  <a:outerShdw blurRad="38100" dist="38100" dir="2700000" algn="tl">
                    <a:srgbClr val="0064E2"/>
                  </a:outerShdw>
                </a:effectLst>
                <a:latin typeface="+mj-lt"/>
              </a:rPr>
              <a:t>Receiver, or anyone else, can </a:t>
            </a:r>
            <a:r>
              <a:rPr lang="en-US" dirty="0">
                <a:effectLst>
                  <a:outerShdw blurRad="38100" dist="38100" dir="2700000" algn="tl">
                    <a:srgbClr val="0064E2"/>
                  </a:outerShdw>
                </a:effectLst>
                <a:latin typeface="+mj-lt"/>
              </a:rPr>
              <a:t>decrypt the message using </a:t>
            </a:r>
            <a:r>
              <a:rPr lang="en-US" dirty="0" smtClean="0">
                <a:effectLst>
                  <a:outerShdw blurRad="38100" dist="38100" dir="2700000" algn="tl">
                    <a:srgbClr val="0064E2"/>
                  </a:outerShdw>
                </a:effectLst>
                <a:latin typeface="+mj-lt"/>
              </a:rPr>
              <a:t>sender’s public </a:t>
            </a:r>
            <a:r>
              <a:rPr lang="en-US" dirty="0">
                <a:effectLst>
                  <a:outerShdw blurRad="38100" dist="38100" dir="2700000" algn="tl">
                    <a:srgbClr val="0064E2"/>
                  </a:outerShdw>
                </a:effectLst>
                <a:latin typeface="+mj-lt"/>
              </a:rPr>
              <a:t>key</a:t>
            </a:r>
          </a:p>
        </p:txBody>
      </p:sp>
      <p:pic>
        <p:nvPicPr>
          <p:cNvPr id="3" name="Picture 2" descr="f6.pdf"/>
          <p:cNvPicPr>
            <a:picLocks noChangeAspect="1"/>
          </p:cNvPicPr>
          <p:nvPr/>
        </p:nvPicPr>
        <p:blipFill rotWithShape="1">
          <a:blip r:embed="rId3">
            <a:extLst>
              <a:ext uri="{28A0092B-C50C-407E-A947-70E740481C1C}">
                <a14:useLocalDpi xmlns:a14="http://schemas.microsoft.com/office/drawing/2010/main" val="0"/>
              </a:ext>
            </a:extLst>
          </a:blip>
          <a:srcRect l="1297" t="44305" r="472" b="3983"/>
          <a:stretch/>
        </p:blipFill>
        <p:spPr>
          <a:xfrm>
            <a:off x="1115616" y="116632"/>
            <a:ext cx="7225594" cy="4922552"/>
          </a:xfrm>
          <a:prstGeom prst="rect">
            <a:avLst/>
          </a:prstGeom>
          <a:solidFill>
            <a:schemeClr val="tx1"/>
          </a:solidFill>
          <a:ln w="38100" cap="sq">
            <a:solidFill>
              <a:schemeClr val="accent6"/>
            </a:solidFill>
            <a:miter lim="800000"/>
          </a:ln>
        </p:spPr>
      </p:pic>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19</a:t>
            </a:fld>
            <a:endParaRPr lang="en-US" dirty="0">
              <a:solidFill>
                <a:prstClr val="white">
                  <a:lumMod val="65000"/>
                  <a:lumOff val="35000"/>
                </a:prstClr>
              </a:solidFill>
            </a:endParaRPr>
          </a:p>
        </p:txBody>
      </p:sp>
    </p:spTree>
    <p:extLst>
      <p:ext uri="{BB962C8B-B14F-4D97-AF65-F5344CB8AC3E}">
        <p14:creationId xmlns:p14="http://schemas.microsoft.com/office/powerpoint/2010/main" val="3066378562"/>
      </p:ext>
    </p:extLst>
  </p:cSld>
  <p:clrMapOvr>
    <a:masterClrMapping/>
  </p:clrMapOvr>
  <p:transition spd="slow">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ctrTitle"/>
          </p:nvPr>
        </p:nvSpPr>
        <p:spPr>
          <a:xfrm>
            <a:off x="0" y="-28173"/>
            <a:ext cx="9144000" cy="936893"/>
          </a:xfrm>
        </p:spPr>
        <p:txBody>
          <a:bodyPr anchor="b" anchorCtr="1">
            <a:normAutofit/>
          </a:bodyPr>
          <a:lstStyle/>
          <a:p>
            <a:r>
              <a:rPr lang="en-US" b="1" dirty="0" smtClean="0">
                <a:ln>
                  <a:solidFill>
                    <a:schemeClr val="bg1">
                      <a:lumMod val="95000"/>
                      <a:lumOff val="5000"/>
                    </a:schemeClr>
                  </a:solidFill>
                </a:ln>
                <a:solidFill>
                  <a:schemeClr val="tx1"/>
                </a:solidFill>
              </a:rPr>
              <a:t>The CIA Triad</a:t>
            </a:r>
            <a:endParaRPr lang="en-US" b="1" dirty="0">
              <a:ln>
                <a:solidFill>
                  <a:schemeClr val="bg1">
                    <a:lumMod val="95000"/>
                    <a:lumOff val="5000"/>
                  </a:schemeClr>
                </a:solidFill>
              </a:ln>
              <a:solidFill>
                <a:schemeClr val="tx1"/>
              </a:solidFill>
            </a:endParaRPr>
          </a:p>
        </p:txBody>
      </p:sp>
      <p:pic>
        <p:nvPicPr>
          <p:cNvPr id="6" name="Picture Placeholder 5" descr="f1.pdf"/>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l="5314" t="14550" r="8112" b="26836"/>
          <a:stretch/>
        </p:blipFill>
        <p:spPr>
          <a:xfrm>
            <a:off x="1403648" y="1143697"/>
            <a:ext cx="6408712" cy="5615201"/>
          </a:xfrm>
          <a:solidFill>
            <a:schemeClr val="tx1"/>
          </a:solidFill>
        </p:spPr>
      </p:pic>
    </p:spTree>
    <p:extLst>
      <p:ext uri="{BB962C8B-B14F-4D97-AF65-F5344CB8AC3E}">
        <p14:creationId xmlns:p14="http://schemas.microsoft.com/office/powerpoint/2010/main" val="4049556627"/>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52536" y="2852936"/>
            <a:ext cx="9627139" cy="2638400"/>
          </a:xfrm>
          <a:prstGeom prst="rect">
            <a:avLst/>
          </a:prstGeom>
        </p:spPr>
      </p:pic>
      <p:sp>
        <p:nvSpPr>
          <p:cNvPr id="8" name="Rectangle 7"/>
          <p:cNvSpPr/>
          <p:nvPr/>
        </p:nvSpPr>
        <p:spPr>
          <a:xfrm>
            <a:off x="0" y="620688"/>
            <a:ext cx="8928992" cy="1569660"/>
          </a:xfrm>
          <a:prstGeom prst="rect">
            <a:avLst/>
          </a:prstGeom>
        </p:spPr>
        <p:txBody>
          <a:bodyPr wrap="square">
            <a:spAutoFit/>
          </a:bodyPr>
          <a:lstStyle/>
          <a:p>
            <a:pPr algn="ctr"/>
            <a:r>
              <a:rPr lang="en-US" sz="3200" b="1" dirty="0">
                <a:latin typeface="+mn-lt"/>
              </a:rPr>
              <a:t>Table </a:t>
            </a:r>
            <a:r>
              <a:rPr lang="en-US" sz="3200" b="1" dirty="0" smtClean="0">
                <a:latin typeface="+mn-lt"/>
              </a:rPr>
              <a:t>2.3</a:t>
            </a:r>
          </a:p>
          <a:p>
            <a:pPr algn="ctr"/>
            <a:r>
              <a:rPr lang="en-US" sz="3200" b="1" dirty="0" smtClean="0">
                <a:latin typeface="+mn-lt"/>
              </a:rPr>
              <a:t>  </a:t>
            </a:r>
          </a:p>
          <a:p>
            <a:pPr algn="ctr"/>
            <a:r>
              <a:rPr lang="en-US" sz="3200" b="1" dirty="0" smtClean="0">
                <a:latin typeface="+mn-lt"/>
              </a:rPr>
              <a:t>Public-Key </a:t>
            </a:r>
            <a:r>
              <a:rPr lang="en-US" sz="3200" b="1" dirty="0">
                <a:latin typeface="+mn-lt"/>
              </a:rPr>
              <a:t>Cryptosystems</a:t>
            </a:r>
            <a:r>
              <a:rPr lang="en-US" sz="3200" dirty="0">
                <a:latin typeface="+mn-lt"/>
              </a:rPr>
              <a:t> </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20</a:t>
            </a:fld>
            <a:endParaRPr lang="en-US" dirty="0">
              <a:solidFill>
                <a:prstClr val="white">
                  <a:lumMod val="65000"/>
                  <a:lumOff val="35000"/>
                </a:prstClr>
              </a:solidFill>
            </a:endParaRPr>
          </a:p>
        </p:txBody>
      </p:sp>
    </p:spTree>
    <p:extLst>
      <p:ext uri="{BB962C8B-B14F-4D97-AF65-F5344CB8AC3E}">
        <p14:creationId xmlns:p14="http://schemas.microsoft.com/office/powerpoint/2010/main" val="1791309918"/>
      </p:ext>
    </p:extLst>
  </p:cSld>
  <p:clrMapOvr>
    <a:masterClrMapping/>
  </p:clrMapOvr>
  <p:transition spd="slow">
    <p:wipe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p:txBody>
          <a:bodyPr>
            <a:normAutofit/>
          </a:bodyPr>
          <a:lstStyle/>
          <a:p>
            <a:pPr eaLnBrk="1" fontAlgn="auto" hangingPunct="1">
              <a:spcAft>
                <a:spcPts val="0"/>
              </a:spcAft>
              <a:defRPr/>
            </a:pPr>
            <a:r>
              <a:rPr lang="en-US" sz="4300" dirty="0" smtClean="0">
                <a:ln>
                  <a:solidFill>
                    <a:srgbClr val="CC9900"/>
                  </a:solidFill>
                </a:ln>
                <a:solidFill>
                  <a:schemeClr val="accent1"/>
                </a:solidFill>
                <a:ea typeface="+mj-ea"/>
                <a:cs typeface="+mj-cs"/>
              </a:rPr>
              <a:t>Requirements for Public-Key Cryptosystems</a:t>
            </a:r>
          </a:p>
        </p:txBody>
      </p:sp>
      <p:graphicFrame>
        <p:nvGraphicFramePr>
          <p:cNvPr id="4" name="Content Placeholder 3"/>
          <p:cNvGraphicFramePr>
            <a:graphicFrameLocks noGrp="1"/>
          </p:cNvGraphicFramePr>
          <p:nvPr>
            <p:ph idx="1"/>
            <p:extLst/>
          </p:nvPr>
        </p:nvGraphicFramePr>
        <p:xfrm>
          <a:off x="381000" y="1676400"/>
          <a:ext cx="82296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4516" name="Picture 4"/>
          <p:cNvPicPr>
            <a:picLocks noChangeAspect="1"/>
          </p:cNvPicPr>
          <p:nvPr/>
        </p:nvPicPr>
        <p:blipFill>
          <a:blip r:embed="rId8"/>
          <a:srcRect/>
          <a:stretch>
            <a:fillRect/>
          </a:stretch>
        </p:blipFill>
        <p:spPr bwMode="auto">
          <a:xfrm rot="-573399">
            <a:off x="3703638" y="3246438"/>
            <a:ext cx="1612900" cy="1612900"/>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21</a:t>
            </a:fld>
            <a:endParaRPr lang="en-US" dirty="0">
              <a:solidFill>
                <a:prstClr val="white">
                  <a:lumMod val="65000"/>
                  <a:lumOff val="35000"/>
                </a:prstClr>
              </a:solidFill>
            </a:endParaRPr>
          </a:p>
        </p:txBody>
      </p:sp>
    </p:spTree>
    <p:extLst>
      <p:ext uri="{BB962C8B-B14F-4D97-AF65-F5344CB8AC3E}">
        <p14:creationId xmlns:p14="http://schemas.microsoft.com/office/powerpoint/2010/main" val="553971297"/>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noAutofit/>
          </a:bodyPr>
          <a:lstStyle/>
          <a:p>
            <a:pPr eaLnBrk="1" fontAlgn="auto" hangingPunct="1">
              <a:spcAft>
                <a:spcPts val="0"/>
              </a:spcAft>
              <a:defRPr/>
            </a:pPr>
            <a:r>
              <a:rPr lang="en-US" sz="4400" dirty="0" smtClean="0">
                <a:ln>
                  <a:solidFill>
                    <a:srgbClr val="CC9900"/>
                  </a:solidFill>
                </a:ln>
                <a:solidFill>
                  <a:schemeClr val="accent1"/>
                </a:solidFill>
                <a:ea typeface="+mj-ea"/>
                <a:cs typeface="+mj-cs"/>
              </a:rPr>
              <a:t>Asymmetric Encryption Algorithms</a:t>
            </a:r>
          </a:p>
        </p:txBody>
      </p:sp>
      <p:graphicFrame>
        <p:nvGraphicFramePr>
          <p:cNvPr id="5" name="Content Placeholder 4"/>
          <p:cNvGraphicFramePr>
            <a:graphicFrameLocks noGrp="1"/>
          </p:cNvGraphicFramePr>
          <p:nvPr>
            <p:ph idx="1"/>
            <p:extLst/>
          </p:nvPr>
        </p:nvGraphicFramePr>
        <p:xfrm>
          <a:off x="228600" y="1905000"/>
          <a:ext cx="86106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6564" name="Rectangle 4"/>
          <p:cNvSpPr>
            <a:spLocks noChangeArrowheads="1"/>
          </p:cNvSpPr>
          <p:nvPr/>
        </p:nvSpPr>
        <p:spPr bwMode="auto">
          <a:xfrm>
            <a:off x="517525" y="442913"/>
            <a:ext cx="184150" cy="366712"/>
          </a:xfrm>
          <a:prstGeom prst="rect">
            <a:avLst/>
          </a:prstGeom>
          <a:noFill/>
          <a:ln w="9525">
            <a:noFill/>
            <a:miter lim="800000"/>
            <a:headEnd/>
            <a:tailEnd/>
          </a:ln>
        </p:spPr>
        <p:txBody>
          <a:bodyPr wrap="none">
            <a:prstTxWarp prst="textNoShape">
              <a:avLst/>
            </a:prstTxWarp>
            <a:spAutoFit/>
          </a:bodyPr>
          <a:lstStyle/>
          <a:p>
            <a:endParaRPr lang="en-US"/>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22</a:t>
            </a:fld>
            <a:endParaRPr lang="en-US" dirty="0">
              <a:solidFill>
                <a:prstClr val="white">
                  <a:lumMod val="65000"/>
                  <a:lumOff val="35000"/>
                </a:prstClr>
              </a:solidFill>
            </a:endParaRPr>
          </a:p>
        </p:txBody>
      </p:sp>
    </p:spTree>
    <p:extLst>
      <p:ext uri="{BB962C8B-B14F-4D97-AF65-F5344CB8AC3E}">
        <p14:creationId xmlns:p14="http://schemas.microsoft.com/office/powerpoint/2010/main" val="36897962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05"/>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 calcmode="lin" valueType="num">
                                      <p:cBhvr>
                                        <p:cTn id="9" dur="1000" fill="hold"/>
                                        <p:tgtEl>
                                          <p:spTgt spid="5"/>
                                        </p:tgtEl>
                                        <p:attrNameLst>
                                          <p:attrName>ppt_x</p:attrName>
                                        </p:attrNameLst>
                                      </p:cBhvr>
                                      <p:tavLst>
                                        <p:tav tm="0">
                                          <p:val>
                                            <p:strVal val="#ppt_x-.2"/>
                                          </p:val>
                                        </p:tav>
                                        <p:tav tm="100000">
                                          <p:val>
                                            <p:strVal val="#ppt_x"/>
                                          </p:val>
                                        </p:tav>
                                      </p:tavLst>
                                    </p:anim>
                                    <p:anim calcmode="lin" valueType="num">
                                      <p:cBhvr>
                                        <p:cTn id="10" dur="1000" fill="hold"/>
                                        <p:tgtEl>
                                          <p:spTgt spid="5"/>
                                        </p:tgtEl>
                                        <p:attrNameLst>
                                          <p:attrName>ppt_y</p:attrName>
                                        </p:attrNameLst>
                                      </p:cBhvr>
                                      <p:tavLst>
                                        <p:tav tm="0">
                                          <p:val>
                                            <p:strVal val="#ppt_y"/>
                                          </p:val>
                                        </p:tav>
                                        <p:tav tm="100000">
                                          <p:val>
                                            <p:strVal val="#ppt_y"/>
                                          </p:val>
                                        </p:tav>
                                      </p:tavLst>
                                    </p:anim>
                                    <p:animEffect transition="in" filter="fade">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a:xfrm>
            <a:off x="539552" y="-171400"/>
            <a:ext cx="8229600" cy="1600200"/>
          </a:xfrm>
        </p:spPr>
        <p:txBody>
          <a:bodyPr/>
          <a:lstStyle/>
          <a:p>
            <a:pPr eaLnBrk="1" fontAlgn="auto" hangingPunct="1">
              <a:spcAft>
                <a:spcPts val="0"/>
              </a:spcAft>
              <a:defRPr/>
            </a:pPr>
            <a:r>
              <a:rPr lang="en-US" sz="5400" dirty="0">
                <a:solidFill>
                  <a:schemeClr val="accent6">
                    <a:lumMod val="40000"/>
                    <a:lumOff val="60000"/>
                  </a:schemeClr>
                </a:solidFill>
                <a:ea typeface="+mj-ea"/>
                <a:cs typeface="+mj-cs"/>
              </a:rPr>
              <a:t>Message Authentication</a:t>
            </a:r>
          </a:p>
        </p:txBody>
      </p:sp>
      <p:graphicFrame>
        <p:nvGraphicFramePr>
          <p:cNvPr id="4" name="Content Placeholder 3"/>
          <p:cNvGraphicFramePr>
            <a:graphicFrameLocks noGrp="1"/>
          </p:cNvGraphicFramePr>
          <p:nvPr>
            <p:ph idx="1"/>
            <p:extLst/>
          </p:nvPr>
        </p:nvGraphicFramePr>
        <p:xfrm>
          <a:off x="533400" y="2057400"/>
          <a:ext cx="7848600" cy="434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23</a:t>
            </a:fld>
            <a:endParaRPr lang="en-US" dirty="0">
              <a:solidFill>
                <a:prstClr val="white">
                  <a:lumMod val="65000"/>
                  <a:lumOff val="35000"/>
                </a:prstClr>
              </a:solidFill>
            </a:endParaRPr>
          </a:p>
        </p:txBody>
      </p:sp>
    </p:spTree>
    <p:extLst>
      <p:ext uri="{BB962C8B-B14F-4D97-AF65-F5344CB8AC3E}">
        <p14:creationId xmlns:p14="http://schemas.microsoft.com/office/powerpoint/2010/main" val="2472218578"/>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3.pdf"/>
          <p:cNvPicPr>
            <a:picLocks noChangeAspect="1"/>
          </p:cNvPicPr>
          <p:nvPr/>
        </p:nvPicPr>
        <p:blipFill rotWithShape="1">
          <a:blip r:embed="rId3">
            <a:extLst>
              <a:ext uri="{28A0092B-C50C-407E-A947-70E740481C1C}">
                <a14:useLocalDpi xmlns:a14="http://schemas.microsoft.com/office/drawing/2010/main" val="0"/>
              </a:ext>
            </a:extLst>
          </a:blip>
          <a:srcRect l="7428" t="4689" r="8070" b="7531"/>
          <a:stretch/>
        </p:blipFill>
        <p:spPr>
          <a:xfrm>
            <a:off x="467544" y="188640"/>
            <a:ext cx="8159546" cy="6549672"/>
          </a:xfrm>
          <a:prstGeom prst="rect">
            <a:avLst/>
          </a:prstGeom>
          <a:solidFill>
            <a:schemeClr val="tx1"/>
          </a:solidFill>
        </p:spPr>
      </p:pic>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24</a:t>
            </a:fld>
            <a:endParaRPr lang="en-US" dirty="0">
              <a:solidFill>
                <a:prstClr val="white">
                  <a:lumMod val="65000"/>
                  <a:lumOff val="35000"/>
                </a:prstClr>
              </a:solidFill>
            </a:endParaRPr>
          </a:p>
        </p:txBody>
      </p:sp>
    </p:spTree>
    <p:extLst>
      <p:ext uri="{BB962C8B-B14F-4D97-AF65-F5344CB8AC3E}">
        <p14:creationId xmlns:p14="http://schemas.microsoft.com/office/powerpoint/2010/main" val="341424152"/>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smtClean="0"/>
              <a:t>Chapter 3</a:t>
            </a:r>
            <a:endParaRPr lang="en-US" dirty="0"/>
          </a:p>
        </p:txBody>
      </p:sp>
      <p:sp>
        <p:nvSpPr>
          <p:cNvPr id="13" name="Subtitle 12"/>
          <p:cNvSpPr>
            <a:spLocks noGrp="1"/>
          </p:cNvSpPr>
          <p:nvPr>
            <p:ph type="subTitle" idx="1"/>
          </p:nvPr>
        </p:nvSpPr>
        <p:spPr/>
        <p:txBody>
          <a:bodyPr>
            <a:normAutofit/>
          </a:bodyPr>
          <a:lstStyle/>
          <a:p>
            <a:pPr algn="ctr"/>
            <a:r>
              <a:rPr lang="en-US" sz="3200" dirty="0" smtClean="0"/>
              <a:t>User Authentication</a:t>
            </a:r>
          </a:p>
          <a:p>
            <a:endParaRPr lang="en-US" dirty="0"/>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solidFill>
                <a:prstClr val="white"/>
              </a:solidFill>
              <a:latin typeface="Arial" pitchFamily="-107" charset="0"/>
            </a:endParaRPr>
          </a:p>
        </p:txBody>
      </p:sp>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r="-1190"/>
          <a:stretch/>
        </p:blipFill>
        <p:spPr>
          <a:xfrm>
            <a:off x="3275856" y="908720"/>
            <a:ext cx="2592288" cy="2221260"/>
          </a:xfrm>
          <a:prstGeom prst="round1Rect">
            <a:avLst/>
          </a:prstGeom>
          <a:effectLst>
            <a:softEdge rad="127000"/>
          </a:effectLst>
        </p:spPr>
      </p:pic>
      <p:sp>
        <p:nvSpPr>
          <p:cNvPr id="2" name="灯片编号占位符 1"/>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25</a:t>
            </a:fld>
            <a:endParaRPr lang="en-US" dirty="0">
              <a:solidFill>
                <a:prstClr val="white">
                  <a:lumMod val="65000"/>
                  <a:lumOff val="35000"/>
                </a:prstClr>
              </a:solidFill>
            </a:endParaRPr>
          </a:p>
        </p:txBody>
      </p:sp>
    </p:spTree>
    <p:extLst>
      <p:ext uri="{BB962C8B-B14F-4D97-AF65-F5344CB8AC3E}">
        <p14:creationId xmlns:p14="http://schemas.microsoft.com/office/powerpoint/2010/main" val="951688274"/>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7101" y="0"/>
            <a:ext cx="5299364" cy="6858000"/>
          </a:xfrm>
          <a:prstGeom prst="rect">
            <a:avLst/>
          </a:prstGeom>
          <a:solidFill>
            <a:schemeClr val="tx1"/>
          </a:solidFill>
        </p:spPr>
      </p:pic>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26</a:t>
            </a:fld>
            <a:endParaRPr lang="en-US" dirty="0">
              <a:solidFill>
                <a:prstClr val="white">
                  <a:lumMod val="65000"/>
                  <a:lumOff val="35000"/>
                </a:prstClr>
              </a:solidFill>
            </a:endParaRPr>
          </a:p>
        </p:txBody>
      </p:sp>
      <p:sp>
        <p:nvSpPr>
          <p:cNvPr id="4" name="Content Placeholder 2"/>
          <p:cNvSpPr txBox="1">
            <a:spLocks/>
          </p:cNvSpPr>
          <p:nvPr/>
        </p:nvSpPr>
        <p:spPr>
          <a:xfrm>
            <a:off x="-1" y="36"/>
            <a:ext cx="3847101" cy="7389404"/>
          </a:xfrm>
          <a:prstGeom prst="rect">
            <a:avLst/>
          </a:prstGeom>
        </p:spPr>
        <p:txBody>
          <a:bodyPr>
            <a:normAutofit fontScale="700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sz="3200" smtClean="0">
                <a:solidFill>
                  <a:schemeClr val="tx1"/>
                </a:solidFill>
                <a:latin typeface="Arial" pitchFamily="-110" charset="0"/>
                <a:ea typeface="ＭＳ Ｐゴシック" pitchFamily="-110" charset="-128"/>
                <a:cs typeface="ＭＳ Ｐゴシック" pitchFamily="-110" charset="-128"/>
              </a:rPr>
              <a:t>The </a:t>
            </a:r>
            <a:r>
              <a:rPr lang="en-US" altLang="zh-CN" sz="3200" dirty="0">
                <a:solidFill>
                  <a:schemeClr val="tx1"/>
                </a:solidFill>
                <a:latin typeface="Arial" pitchFamily="-110" charset="0"/>
                <a:ea typeface="ＭＳ Ｐゴシック" pitchFamily="-110" charset="-128"/>
                <a:cs typeface="ＭＳ Ｐゴシック" pitchFamily="-110" charset="-128"/>
              </a:rPr>
              <a:t>salt serves three purposes:</a:t>
            </a:r>
          </a:p>
          <a:p>
            <a:r>
              <a:rPr lang="en-US" altLang="zh-CN" sz="2800" dirty="0" smtClean="0">
                <a:solidFill>
                  <a:schemeClr val="tx1"/>
                </a:solidFill>
                <a:latin typeface="Arial" pitchFamily="-110" charset="0"/>
                <a:ea typeface="ＭＳ Ｐゴシック" pitchFamily="-110" charset="-128"/>
                <a:cs typeface="ＭＳ Ｐゴシック" pitchFamily="-110" charset="-128"/>
              </a:rPr>
              <a:t>It </a:t>
            </a:r>
            <a:r>
              <a:rPr lang="en-US" altLang="zh-CN" sz="2800" dirty="0">
                <a:solidFill>
                  <a:schemeClr val="tx1"/>
                </a:solidFill>
                <a:latin typeface="Arial" pitchFamily="-110" charset="0"/>
                <a:ea typeface="ＭＳ Ｐゴシック" pitchFamily="-110" charset="-128"/>
                <a:cs typeface="ＭＳ Ｐゴシック" pitchFamily="-110" charset="-128"/>
              </a:rPr>
              <a:t>prevents duplicate passwords from being visible in the password file. Even </a:t>
            </a:r>
            <a:r>
              <a:rPr lang="en-US" altLang="zh-CN" sz="2800" dirty="0" smtClean="0">
                <a:solidFill>
                  <a:schemeClr val="tx1"/>
                </a:solidFill>
                <a:latin typeface="Arial" pitchFamily="-110" charset="0"/>
                <a:ea typeface="ＭＳ Ｐゴシック" pitchFamily="-110" charset="-128"/>
                <a:cs typeface="ＭＳ Ｐゴシック" pitchFamily="-110" charset="-128"/>
              </a:rPr>
              <a:t>if two </a:t>
            </a:r>
            <a:r>
              <a:rPr lang="en-US" altLang="zh-CN" sz="2800" dirty="0">
                <a:solidFill>
                  <a:schemeClr val="tx1"/>
                </a:solidFill>
                <a:latin typeface="Arial" pitchFamily="-110" charset="0"/>
                <a:ea typeface="ＭＳ Ｐゴシック" pitchFamily="-110" charset="-128"/>
                <a:cs typeface="ＭＳ Ｐゴシック" pitchFamily="-110" charset="-128"/>
              </a:rPr>
              <a:t>users choose the same password, those passwords will be assigned </a:t>
            </a:r>
            <a:r>
              <a:rPr lang="en-US" altLang="zh-CN" sz="2800" dirty="0" smtClean="0">
                <a:solidFill>
                  <a:schemeClr val="tx1"/>
                </a:solidFill>
                <a:latin typeface="Arial" pitchFamily="-110" charset="0"/>
                <a:ea typeface="ＭＳ Ｐゴシック" pitchFamily="-110" charset="-128"/>
                <a:cs typeface="ＭＳ Ｐゴシック" pitchFamily="-110" charset="-128"/>
              </a:rPr>
              <a:t>different salt </a:t>
            </a:r>
            <a:r>
              <a:rPr lang="en-US" altLang="zh-CN" sz="2800" dirty="0">
                <a:solidFill>
                  <a:schemeClr val="tx1"/>
                </a:solidFill>
                <a:latin typeface="Arial" pitchFamily="-110" charset="0"/>
                <a:ea typeface="ＭＳ Ｐゴシック" pitchFamily="-110" charset="-128"/>
                <a:cs typeface="ＭＳ Ｐゴシック" pitchFamily="-110" charset="-128"/>
              </a:rPr>
              <a:t>values. Hence, the hashed passwords of the two users will differ.</a:t>
            </a:r>
          </a:p>
          <a:p>
            <a:r>
              <a:rPr lang="en-US" altLang="zh-CN" sz="2800" dirty="0" smtClean="0">
                <a:solidFill>
                  <a:schemeClr val="tx1"/>
                </a:solidFill>
                <a:latin typeface="Arial" pitchFamily="-110" charset="0"/>
                <a:ea typeface="ＭＳ Ｐゴシック" pitchFamily="-110" charset="-128"/>
                <a:cs typeface="ＭＳ Ｐゴシック" pitchFamily="-110" charset="-128"/>
              </a:rPr>
              <a:t>It </a:t>
            </a:r>
            <a:r>
              <a:rPr lang="en-US" altLang="zh-CN" sz="2800" dirty="0">
                <a:solidFill>
                  <a:schemeClr val="tx1"/>
                </a:solidFill>
                <a:latin typeface="Arial" pitchFamily="-110" charset="0"/>
                <a:ea typeface="ＭＳ Ｐゴシック" pitchFamily="-110" charset="-128"/>
                <a:cs typeface="ＭＳ Ｐゴシック" pitchFamily="-110" charset="-128"/>
              </a:rPr>
              <a:t>greatly increases the difficulty of offline dictionary attacks. For a salt </a:t>
            </a:r>
            <a:r>
              <a:rPr lang="en-US" altLang="zh-CN" sz="2800" dirty="0" smtClean="0">
                <a:solidFill>
                  <a:schemeClr val="tx1"/>
                </a:solidFill>
                <a:latin typeface="Arial" pitchFamily="-110" charset="0"/>
                <a:ea typeface="ＭＳ Ｐゴシック" pitchFamily="-110" charset="-128"/>
                <a:cs typeface="ＭＳ Ｐゴシック" pitchFamily="-110" charset="-128"/>
              </a:rPr>
              <a:t>of length </a:t>
            </a:r>
            <a:r>
              <a:rPr lang="en-US" altLang="zh-CN" sz="2800" dirty="0">
                <a:solidFill>
                  <a:schemeClr val="tx1"/>
                </a:solidFill>
                <a:latin typeface="Arial" pitchFamily="-110" charset="0"/>
                <a:ea typeface="ＭＳ Ｐゴシック" pitchFamily="-110" charset="-128"/>
                <a:cs typeface="ＭＳ Ｐゴシック" pitchFamily="-110" charset="-128"/>
              </a:rPr>
              <a:t>b bits, the number of possible passwords is increased by a factor of </a:t>
            </a:r>
            <a:r>
              <a:rPr lang="en-US" altLang="zh-CN" sz="2800" dirty="0" smtClean="0">
                <a:solidFill>
                  <a:schemeClr val="tx1"/>
                </a:solidFill>
                <a:latin typeface="Arial" pitchFamily="-110" charset="0"/>
                <a:ea typeface="ＭＳ Ｐゴシック" pitchFamily="-110" charset="-128"/>
                <a:cs typeface="ＭＳ Ｐゴシック" pitchFamily="-110" charset="-128"/>
              </a:rPr>
              <a:t>2</a:t>
            </a:r>
            <a:r>
              <a:rPr lang="en-US" altLang="zh-CN" sz="2800" baseline="30000" dirty="0" smtClean="0">
                <a:solidFill>
                  <a:schemeClr val="tx1"/>
                </a:solidFill>
                <a:latin typeface="Arial" pitchFamily="-110" charset="0"/>
                <a:ea typeface="ＭＳ Ｐゴシック" pitchFamily="-110" charset="-128"/>
                <a:cs typeface="ＭＳ Ｐゴシック" pitchFamily="-110" charset="-128"/>
              </a:rPr>
              <a:t>b</a:t>
            </a:r>
            <a:r>
              <a:rPr lang="en-US" altLang="zh-CN" sz="2800" dirty="0" smtClean="0">
                <a:solidFill>
                  <a:schemeClr val="tx1"/>
                </a:solidFill>
                <a:latin typeface="Arial" pitchFamily="-110" charset="0"/>
                <a:ea typeface="ＭＳ Ｐゴシック" pitchFamily="-110" charset="-128"/>
                <a:cs typeface="ＭＳ Ｐゴシック" pitchFamily="-110" charset="-128"/>
              </a:rPr>
              <a:t>, increasing </a:t>
            </a:r>
            <a:r>
              <a:rPr lang="en-US" altLang="zh-CN" sz="2800" dirty="0">
                <a:solidFill>
                  <a:schemeClr val="tx1"/>
                </a:solidFill>
                <a:latin typeface="Arial" pitchFamily="-110" charset="0"/>
                <a:ea typeface="ＭＳ Ｐゴシック" pitchFamily="-110" charset="-128"/>
                <a:cs typeface="ＭＳ Ｐゴシック" pitchFamily="-110" charset="-128"/>
              </a:rPr>
              <a:t>the difficulty of guessing a password in a dictionary attack.</a:t>
            </a:r>
          </a:p>
          <a:p>
            <a:r>
              <a:rPr lang="en-US" altLang="zh-CN" sz="2800" dirty="0" smtClean="0">
                <a:solidFill>
                  <a:schemeClr val="tx1"/>
                </a:solidFill>
                <a:latin typeface="Arial" pitchFamily="-110" charset="0"/>
                <a:ea typeface="ＭＳ Ｐゴシック" pitchFamily="-110" charset="-128"/>
                <a:cs typeface="ＭＳ Ｐゴシック" pitchFamily="-110" charset="-128"/>
              </a:rPr>
              <a:t>It </a:t>
            </a:r>
            <a:r>
              <a:rPr lang="en-US" altLang="zh-CN" sz="2800" dirty="0">
                <a:solidFill>
                  <a:schemeClr val="tx1"/>
                </a:solidFill>
                <a:latin typeface="Arial" pitchFamily="-110" charset="0"/>
                <a:ea typeface="ＭＳ Ｐゴシック" pitchFamily="-110" charset="-128"/>
                <a:cs typeface="ＭＳ Ｐゴシック" pitchFamily="-110" charset="-128"/>
              </a:rPr>
              <a:t>becomes nearly impossible to find out whether a person with passwords </a:t>
            </a:r>
            <a:r>
              <a:rPr lang="en-US" altLang="zh-CN" sz="2800" dirty="0" smtClean="0">
                <a:solidFill>
                  <a:schemeClr val="tx1"/>
                </a:solidFill>
                <a:latin typeface="Arial" pitchFamily="-110" charset="0"/>
                <a:ea typeface="ＭＳ Ｐゴシック" pitchFamily="-110" charset="-128"/>
                <a:cs typeface="ＭＳ Ｐゴシック" pitchFamily="-110" charset="-128"/>
              </a:rPr>
              <a:t>on two </a:t>
            </a:r>
            <a:r>
              <a:rPr lang="en-US" altLang="zh-CN" sz="2800" dirty="0">
                <a:solidFill>
                  <a:schemeClr val="tx1"/>
                </a:solidFill>
                <a:latin typeface="Arial" pitchFamily="-110" charset="0"/>
                <a:ea typeface="ＭＳ Ｐゴシック" pitchFamily="-110" charset="-128"/>
                <a:cs typeface="ＭＳ Ｐゴシック" pitchFamily="-110" charset="-128"/>
              </a:rPr>
              <a:t>or more systems has used the same password on all of them.</a:t>
            </a:r>
          </a:p>
        </p:txBody>
      </p:sp>
    </p:spTree>
    <p:extLst>
      <p:ext uri="{BB962C8B-B14F-4D97-AF65-F5344CB8AC3E}">
        <p14:creationId xmlns:p14="http://schemas.microsoft.com/office/powerpoint/2010/main" val="1179784525"/>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59432"/>
            <a:ext cx="8229600" cy="1600200"/>
          </a:xfrm>
        </p:spPr>
        <p:txBody>
          <a:bodyPr/>
          <a:lstStyle/>
          <a:p>
            <a:pPr>
              <a:defRPr/>
            </a:pPr>
            <a:r>
              <a:rPr lang="en-US" dirty="0">
                <a:effectLst>
                  <a:outerShdw blurRad="38100" dist="38100" dir="2700000" algn="tl" rotWithShape="0">
                    <a:srgbClr val="0E0A99"/>
                  </a:outerShdw>
                </a:effectLst>
              </a:rPr>
              <a:t>Biometric Authentication</a:t>
            </a:r>
          </a:p>
        </p:txBody>
      </p:sp>
      <p:sp>
        <p:nvSpPr>
          <p:cNvPr id="3" name="Content Placeholder 2"/>
          <p:cNvSpPr>
            <a:spLocks noGrp="1"/>
          </p:cNvSpPr>
          <p:nvPr>
            <p:ph idx="1"/>
          </p:nvPr>
        </p:nvSpPr>
        <p:spPr>
          <a:xfrm>
            <a:off x="457200" y="1412776"/>
            <a:ext cx="8229600" cy="5445224"/>
          </a:xfrm>
        </p:spPr>
        <p:txBody>
          <a:bodyPr>
            <a:normAutofit/>
          </a:bodyPr>
          <a:lstStyle/>
          <a:p>
            <a:pPr marL="347472">
              <a:spcBef>
                <a:spcPts val="1200"/>
              </a:spcBef>
              <a:defRPr/>
            </a:pPr>
            <a:r>
              <a:rPr lang="en-US" dirty="0"/>
              <a:t>A</a:t>
            </a:r>
            <a:r>
              <a:rPr lang="en-US" dirty="0" smtClean="0"/>
              <a:t>ttempts to authenticate an individual based on unique physical characteristics</a:t>
            </a:r>
          </a:p>
          <a:p>
            <a:pPr marL="347472">
              <a:spcBef>
                <a:spcPts val="1200"/>
              </a:spcBef>
              <a:defRPr/>
            </a:pPr>
            <a:r>
              <a:rPr lang="en-US" dirty="0"/>
              <a:t>B</a:t>
            </a:r>
            <a:r>
              <a:rPr lang="en-US" dirty="0" smtClean="0"/>
              <a:t>ased on pattern recognition</a:t>
            </a:r>
          </a:p>
          <a:p>
            <a:pPr marL="347472">
              <a:spcBef>
                <a:spcPts val="1200"/>
              </a:spcBef>
              <a:defRPr/>
            </a:pPr>
            <a:r>
              <a:rPr lang="en-US" dirty="0" smtClean="0"/>
              <a:t> Is technically complex and expensive when compared to passwords and tokens</a:t>
            </a:r>
          </a:p>
          <a:p>
            <a:pPr marL="347472">
              <a:spcBef>
                <a:spcPts val="1200"/>
              </a:spcBef>
              <a:defRPr/>
            </a:pPr>
            <a:r>
              <a:rPr lang="en-US" dirty="0"/>
              <a:t>P</a:t>
            </a:r>
            <a:r>
              <a:rPr lang="en-US" dirty="0" smtClean="0"/>
              <a:t>hysical characteristics used include:</a:t>
            </a:r>
          </a:p>
          <a:p>
            <a:pPr lvl="2">
              <a:buFont typeface="Courier New"/>
              <a:buChar char="o"/>
              <a:defRPr/>
            </a:pPr>
            <a:r>
              <a:rPr lang="en-US" sz="1800" dirty="0"/>
              <a:t>F</a:t>
            </a:r>
            <a:r>
              <a:rPr lang="en-US" sz="1800" dirty="0" smtClean="0"/>
              <a:t>acial characteristics</a:t>
            </a:r>
          </a:p>
          <a:p>
            <a:pPr lvl="2">
              <a:buFont typeface="Courier New"/>
              <a:buChar char="o"/>
              <a:defRPr/>
            </a:pPr>
            <a:r>
              <a:rPr lang="en-US" sz="1800" dirty="0"/>
              <a:t>F</a:t>
            </a:r>
            <a:r>
              <a:rPr lang="en-US" sz="1800" dirty="0" smtClean="0"/>
              <a:t>ingerprints</a:t>
            </a:r>
          </a:p>
          <a:p>
            <a:pPr lvl="2">
              <a:buFont typeface="Courier New"/>
              <a:buChar char="o"/>
              <a:defRPr/>
            </a:pPr>
            <a:r>
              <a:rPr lang="en-US" sz="1800" dirty="0"/>
              <a:t>H</a:t>
            </a:r>
            <a:r>
              <a:rPr lang="en-US" sz="1800" dirty="0" smtClean="0"/>
              <a:t>and geometry</a:t>
            </a:r>
          </a:p>
          <a:p>
            <a:pPr lvl="2">
              <a:buFont typeface="Courier New"/>
              <a:buChar char="o"/>
              <a:defRPr/>
            </a:pPr>
            <a:r>
              <a:rPr lang="en-US" sz="1800" dirty="0"/>
              <a:t>R</a:t>
            </a:r>
            <a:r>
              <a:rPr lang="en-US" sz="1800" dirty="0" smtClean="0"/>
              <a:t>etinal pattern </a:t>
            </a:r>
          </a:p>
          <a:p>
            <a:pPr lvl="2">
              <a:buFont typeface="Courier New"/>
              <a:buChar char="o"/>
              <a:defRPr/>
            </a:pPr>
            <a:r>
              <a:rPr lang="en-US" sz="1800" dirty="0"/>
              <a:t>I</a:t>
            </a:r>
            <a:r>
              <a:rPr lang="en-US" sz="1800" dirty="0" smtClean="0"/>
              <a:t>ris </a:t>
            </a:r>
          </a:p>
          <a:p>
            <a:pPr lvl="2">
              <a:buFont typeface="Courier New"/>
              <a:buChar char="o"/>
              <a:defRPr/>
            </a:pPr>
            <a:r>
              <a:rPr lang="en-US" sz="1800" dirty="0"/>
              <a:t>S</a:t>
            </a:r>
            <a:r>
              <a:rPr lang="en-US" sz="1800" dirty="0" smtClean="0"/>
              <a:t>ignature </a:t>
            </a:r>
          </a:p>
          <a:p>
            <a:pPr lvl="2">
              <a:buFont typeface="Courier New"/>
              <a:buChar char="o"/>
              <a:defRPr/>
            </a:pPr>
            <a:r>
              <a:rPr lang="en-US" sz="1800" dirty="0"/>
              <a:t>V</a:t>
            </a:r>
            <a:r>
              <a:rPr lang="en-US" sz="1800" dirty="0" smtClean="0"/>
              <a:t>oice</a:t>
            </a:r>
          </a:p>
        </p:txBody>
      </p:sp>
      <p:pic>
        <p:nvPicPr>
          <p:cNvPr id="62468" name="Picture 3"/>
          <p:cNvPicPr>
            <a:picLocks noChangeAspect="1"/>
          </p:cNvPicPr>
          <p:nvPr/>
        </p:nvPicPr>
        <p:blipFill>
          <a:blip r:embed="rId3"/>
          <a:srcRect/>
          <a:stretch>
            <a:fillRect/>
          </a:stretch>
        </p:blipFill>
        <p:spPr bwMode="auto">
          <a:xfrm rot="776622">
            <a:off x="7570788" y="3557588"/>
            <a:ext cx="1371600" cy="1949450"/>
          </a:xfrm>
          <a:prstGeom prst="rect">
            <a:avLst/>
          </a:prstGeom>
          <a:noFill/>
          <a:ln w="9525">
            <a:noFill/>
            <a:miter lim="800000"/>
            <a:headEnd/>
            <a:tailEnd/>
          </a:ln>
        </p:spPr>
      </p:pic>
      <p:pic>
        <p:nvPicPr>
          <p:cNvPr id="62469" name="Picture 4"/>
          <p:cNvPicPr>
            <a:picLocks noChangeAspect="1"/>
          </p:cNvPicPr>
          <p:nvPr/>
        </p:nvPicPr>
        <p:blipFill>
          <a:blip r:embed="rId4"/>
          <a:srcRect/>
          <a:stretch>
            <a:fillRect/>
          </a:stretch>
        </p:blipFill>
        <p:spPr bwMode="auto">
          <a:xfrm rot="-440035">
            <a:off x="4572000" y="4876800"/>
            <a:ext cx="1470025" cy="979488"/>
          </a:xfrm>
          <a:prstGeom prst="rect">
            <a:avLst/>
          </a:prstGeom>
          <a:noFill/>
          <a:ln w="9525">
            <a:noFill/>
            <a:miter lim="800000"/>
            <a:headEnd/>
            <a:tailEnd/>
          </a:ln>
        </p:spPr>
      </p:pic>
      <p:pic>
        <p:nvPicPr>
          <p:cNvPr id="62470" name="Picture 5"/>
          <p:cNvPicPr>
            <a:picLocks noChangeAspect="1"/>
          </p:cNvPicPr>
          <p:nvPr/>
        </p:nvPicPr>
        <p:blipFill>
          <a:blip r:embed="rId5"/>
          <a:srcRect/>
          <a:stretch>
            <a:fillRect/>
          </a:stretch>
        </p:blipFill>
        <p:spPr bwMode="auto">
          <a:xfrm>
            <a:off x="6324600" y="5029200"/>
            <a:ext cx="1676400" cy="1460500"/>
          </a:xfrm>
          <a:prstGeom prst="rect">
            <a:avLst/>
          </a:prstGeom>
          <a:noFill/>
          <a:ln w="9525">
            <a:noFill/>
            <a:miter lim="800000"/>
            <a:headEnd/>
            <a:tailEnd/>
          </a:ln>
        </p:spPr>
      </p:pic>
      <p:sp>
        <p:nvSpPr>
          <p:cNvPr id="4" name="灯片编号占位符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27</a:t>
            </a:fld>
            <a:endParaRPr lang="en-US" dirty="0">
              <a:solidFill>
                <a:prstClr val="white">
                  <a:lumMod val="65000"/>
                  <a:lumOff val="35000"/>
                </a:prstClr>
              </a:solidFill>
            </a:endParaRPr>
          </a:p>
        </p:txBody>
      </p:sp>
    </p:spTree>
    <p:extLst>
      <p:ext uri="{BB962C8B-B14F-4D97-AF65-F5344CB8AC3E}">
        <p14:creationId xmlns:p14="http://schemas.microsoft.com/office/powerpoint/2010/main" val="4003723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grpId="0" nodeType="after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p:cTn id="7" dur="500" fill="hold"/>
                                        <p:tgtEl>
                                          <p:spTgt spid="3">
                                            <p:txEl>
                                              <p:pRg st="4" end="4"/>
                                            </p:txEl>
                                          </p:spTgt>
                                        </p:tgtEl>
                                        <p:attrNameLst>
                                          <p:attrName>ppt_w</p:attrName>
                                        </p:attrNameLst>
                                      </p:cBhvr>
                                      <p:tavLst>
                                        <p:tav tm="0">
                                          <p:val>
                                            <p:strVal val="#ppt_w*0.05"/>
                                          </p:val>
                                        </p:tav>
                                        <p:tav tm="100000">
                                          <p:val>
                                            <p:strVal val="#ppt_w"/>
                                          </p:val>
                                        </p:tav>
                                      </p:tavLst>
                                    </p:anim>
                                    <p:anim calcmode="lin" valueType="num">
                                      <p:cBhvr>
                                        <p:cTn id="8" dur="500" fill="hold"/>
                                        <p:tgtEl>
                                          <p:spTgt spid="3">
                                            <p:txEl>
                                              <p:pRg st="4" end="4"/>
                                            </p:txEl>
                                          </p:spTgt>
                                        </p:tgtEl>
                                        <p:attrNameLst>
                                          <p:attrName>ppt_h</p:attrName>
                                        </p:attrNameLst>
                                      </p:cBhvr>
                                      <p:tavLst>
                                        <p:tav tm="0">
                                          <p:val>
                                            <p:strVal val="#ppt_h"/>
                                          </p:val>
                                        </p:tav>
                                        <p:tav tm="100000">
                                          <p:val>
                                            <p:strVal val="#ppt_h"/>
                                          </p:val>
                                        </p:tav>
                                      </p:tavLst>
                                    </p:anim>
                                    <p:anim calcmode="lin" valueType="num">
                                      <p:cBhvr>
                                        <p:cTn id="9" dur="500" fill="hold"/>
                                        <p:tgtEl>
                                          <p:spTgt spid="3">
                                            <p:txEl>
                                              <p:pRg st="4" end="4"/>
                                            </p:txEl>
                                          </p:spTgt>
                                        </p:tgtEl>
                                        <p:attrNameLst>
                                          <p:attrName>ppt_x</p:attrName>
                                        </p:attrNameLst>
                                      </p:cBhvr>
                                      <p:tavLst>
                                        <p:tav tm="0">
                                          <p:val>
                                            <p:strVal val="#ppt_x-.2"/>
                                          </p:val>
                                        </p:tav>
                                        <p:tav tm="100000">
                                          <p:val>
                                            <p:strVal val="#ppt_x"/>
                                          </p:val>
                                        </p:tav>
                                      </p:tavLst>
                                    </p:anim>
                                    <p:anim calcmode="lin" valueType="num">
                                      <p:cBhvr>
                                        <p:cTn id="10" dur="500" fill="hold"/>
                                        <p:tgtEl>
                                          <p:spTgt spid="3">
                                            <p:txEl>
                                              <p:pRg st="4" end="4"/>
                                            </p:txEl>
                                          </p:spTgt>
                                        </p:tgtEl>
                                        <p:attrNameLst>
                                          <p:attrName>ppt_y</p:attrName>
                                        </p:attrNameLst>
                                      </p:cBhvr>
                                      <p:tavLst>
                                        <p:tav tm="0">
                                          <p:val>
                                            <p:strVal val="#ppt_y"/>
                                          </p:val>
                                        </p:tav>
                                        <p:tav tm="100000">
                                          <p:val>
                                            <p:strVal val="#ppt_y"/>
                                          </p:val>
                                        </p:tav>
                                      </p:tavLst>
                                    </p:anim>
                                    <p:animEffect transition="in" filter="fade">
                                      <p:cBhvr>
                                        <p:cTn id="11" dur="500"/>
                                        <p:tgtEl>
                                          <p:spTgt spid="3">
                                            <p:txEl>
                                              <p:pRg st="4" end="4"/>
                                            </p:txEl>
                                          </p:spTgt>
                                        </p:tgtEl>
                                      </p:cBhvr>
                                    </p:animEffect>
                                  </p:childTnLst>
                                </p:cTn>
                              </p:par>
                            </p:childTnLst>
                          </p:cTn>
                        </p:par>
                        <p:par>
                          <p:cTn id="12" fill="hold">
                            <p:stCondLst>
                              <p:cond delay="500"/>
                            </p:stCondLst>
                            <p:childTnLst>
                              <p:par>
                                <p:cTn id="13" presetID="54" presetClass="entr" presetSubtype="0" accel="100000" fill="hold" grpId="0" nodeType="after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 calcmode="lin" valueType="num">
                                      <p:cBhvr>
                                        <p:cTn id="15" dur="500" fill="hold"/>
                                        <p:tgtEl>
                                          <p:spTgt spid="3">
                                            <p:txEl>
                                              <p:pRg st="5" end="5"/>
                                            </p:txEl>
                                          </p:spTgt>
                                        </p:tgtEl>
                                        <p:attrNameLst>
                                          <p:attrName>ppt_w</p:attrName>
                                        </p:attrNameLst>
                                      </p:cBhvr>
                                      <p:tavLst>
                                        <p:tav tm="0">
                                          <p:val>
                                            <p:strVal val="#ppt_w*0.05"/>
                                          </p:val>
                                        </p:tav>
                                        <p:tav tm="100000">
                                          <p:val>
                                            <p:strVal val="#ppt_w"/>
                                          </p:val>
                                        </p:tav>
                                      </p:tavLst>
                                    </p:anim>
                                    <p:anim calcmode="lin" valueType="num">
                                      <p:cBhvr>
                                        <p:cTn id="16" dur="500" fill="hold"/>
                                        <p:tgtEl>
                                          <p:spTgt spid="3">
                                            <p:txEl>
                                              <p:pRg st="5" end="5"/>
                                            </p:txEl>
                                          </p:spTgt>
                                        </p:tgtEl>
                                        <p:attrNameLst>
                                          <p:attrName>ppt_h</p:attrName>
                                        </p:attrNameLst>
                                      </p:cBhvr>
                                      <p:tavLst>
                                        <p:tav tm="0">
                                          <p:val>
                                            <p:strVal val="#ppt_h"/>
                                          </p:val>
                                        </p:tav>
                                        <p:tav tm="100000">
                                          <p:val>
                                            <p:strVal val="#ppt_h"/>
                                          </p:val>
                                        </p:tav>
                                      </p:tavLst>
                                    </p:anim>
                                    <p:anim calcmode="lin" valueType="num">
                                      <p:cBhvr>
                                        <p:cTn id="17" dur="500" fill="hold"/>
                                        <p:tgtEl>
                                          <p:spTgt spid="3">
                                            <p:txEl>
                                              <p:pRg st="5" end="5"/>
                                            </p:txEl>
                                          </p:spTgt>
                                        </p:tgtEl>
                                        <p:attrNameLst>
                                          <p:attrName>ppt_x</p:attrName>
                                        </p:attrNameLst>
                                      </p:cBhvr>
                                      <p:tavLst>
                                        <p:tav tm="0">
                                          <p:val>
                                            <p:strVal val="#ppt_x-.2"/>
                                          </p:val>
                                        </p:tav>
                                        <p:tav tm="100000">
                                          <p:val>
                                            <p:strVal val="#ppt_x"/>
                                          </p:val>
                                        </p:tav>
                                      </p:tavLst>
                                    </p:anim>
                                    <p:anim calcmode="lin" valueType="num">
                                      <p:cBhvr>
                                        <p:cTn id="18" dur="500" fill="hold"/>
                                        <p:tgtEl>
                                          <p:spTgt spid="3">
                                            <p:txEl>
                                              <p:pRg st="5" end="5"/>
                                            </p:txEl>
                                          </p:spTgt>
                                        </p:tgtEl>
                                        <p:attrNameLst>
                                          <p:attrName>ppt_y</p:attrName>
                                        </p:attrNameLst>
                                      </p:cBhvr>
                                      <p:tavLst>
                                        <p:tav tm="0">
                                          <p:val>
                                            <p:strVal val="#ppt_y"/>
                                          </p:val>
                                        </p:tav>
                                        <p:tav tm="100000">
                                          <p:val>
                                            <p:strVal val="#ppt_y"/>
                                          </p:val>
                                        </p:tav>
                                      </p:tavLst>
                                    </p:anim>
                                    <p:animEffect transition="in" filter="fade">
                                      <p:cBhvr>
                                        <p:cTn id="19" dur="500"/>
                                        <p:tgtEl>
                                          <p:spTgt spid="3">
                                            <p:txEl>
                                              <p:pRg st="5" end="5"/>
                                            </p:txEl>
                                          </p:spTgt>
                                        </p:tgtEl>
                                      </p:cBhvr>
                                    </p:animEffect>
                                  </p:childTnLst>
                                </p:cTn>
                              </p:par>
                            </p:childTnLst>
                          </p:cTn>
                        </p:par>
                        <p:par>
                          <p:cTn id="20" fill="hold">
                            <p:stCondLst>
                              <p:cond delay="1000"/>
                            </p:stCondLst>
                            <p:childTnLst>
                              <p:par>
                                <p:cTn id="21" presetID="54" presetClass="entr" presetSubtype="0" accel="100000" fill="hold" grpId="0" nodeType="after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 calcmode="lin" valueType="num">
                                      <p:cBhvr>
                                        <p:cTn id="23" dur="500" fill="hold"/>
                                        <p:tgtEl>
                                          <p:spTgt spid="3">
                                            <p:txEl>
                                              <p:pRg st="6" end="6"/>
                                            </p:txEl>
                                          </p:spTgt>
                                        </p:tgtEl>
                                        <p:attrNameLst>
                                          <p:attrName>ppt_w</p:attrName>
                                        </p:attrNameLst>
                                      </p:cBhvr>
                                      <p:tavLst>
                                        <p:tav tm="0">
                                          <p:val>
                                            <p:strVal val="#ppt_w*0.05"/>
                                          </p:val>
                                        </p:tav>
                                        <p:tav tm="100000">
                                          <p:val>
                                            <p:strVal val="#ppt_w"/>
                                          </p:val>
                                        </p:tav>
                                      </p:tavLst>
                                    </p:anim>
                                    <p:anim calcmode="lin" valueType="num">
                                      <p:cBhvr>
                                        <p:cTn id="24" dur="500" fill="hold"/>
                                        <p:tgtEl>
                                          <p:spTgt spid="3">
                                            <p:txEl>
                                              <p:pRg st="6" end="6"/>
                                            </p:txEl>
                                          </p:spTgt>
                                        </p:tgtEl>
                                        <p:attrNameLst>
                                          <p:attrName>ppt_h</p:attrName>
                                        </p:attrNameLst>
                                      </p:cBhvr>
                                      <p:tavLst>
                                        <p:tav tm="0">
                                          <p:val>
                                            <p:strVal val="#ppt_h"/>
                                          </p:val>
                                        </p:tav>
                                        <p:tav tm="100000">
                                          <p:val>
                                            <p:strVal val="#ppt_h"/>
                                          </p:val>
                                        </p:tav>
                                      </p:tavLst>
                                    </p:anim>
                                    <p:anim calcmode="lin" valueType="num">
                                      <p:cBhvr>
                                        <p:cTn id="25" dur="500" fill="hold"/>
                                        <p:tgtEl>
                                          <p:spTgt spid="3">
                                            <p:txEl>
                                              <p:pRg st="6" end="6"/>
                                            </p:txEl>
                                          </p:spTgt>
                                        </p:tgtEl>
                                        <p:attrNameLst>
                                          <p:attrName>ppt_x</p:attrName>
                                        </p:attrNameLst>
                                      </p:cBhvr>
                                      <p:tavLst>
                                        <p:tav tm="0">
                                          <p:val>
                                            <p:strVal val="#ppt_x-.2"/>
                                          </p:val>
                                        </p:tav>
                                        <p:tav tm="100000">
                                          <p:val>
                                            <p:strVal val="#ppt_x"/>
                                          </p:val>
                                        </p:tav>
                                      </p:tavLst>
                                    </p:anim>
                                    <p:anim calcmode="lin" valueType="num">
                                      <p:cBhvr>
                                        <p:cTn id="26" dur="500" fill="hold"/>
                                        <p:tgtEl>
                                          <p:spTgt spid="3">
                                            <p:txEl>
                                              <p:pRg st="6" end="6"/>
                                            </p:txEl>
                                          </p:spTgt>
                                        </p:tgtEl>
                                        <p:attrNameLst>
                                          <p:attrName>ppt_y</p:attrName>
                                        </p:attrNameLst>
                                      </p:cBhvr>
                                      <p:tavLst>
                                        <p:tav tm="0">
                                          <p:val>
                                            <p:strVal val="#ppt_y"/>
                                          </p:val>
                                        </p:tav>
                                        <p:tav tm="100000">
                                          <p:val>
                                            <p:strVal val="#ppt_y"/>
                                          </p:val>
                                        </p:tav>
                                      </p:tavLst>
                                    </p:anim>
                                    <p:animEffect transition="in" filter="fade">
                                      <p:cBhvr>
                                        <p:cTn id="27" dur="500"/>
                                        <p:tgtEl>
                                          <p:spTgt spid="3">
                                            <p:txEl>
                                              <p:pRg st="6" end="6"/>
                                            </p:txEl>
                                          </p:spTgt>
                                        </p:tgtEl>
                                      </p:cBhvr>
                                    </p:animEffect>
                                  </p:childTnLst>
                                </p:cTn>
                              </p:par>
                            </p:childTnLst>
                          </p:cTn>
                        </p:par>
                        <p:par>
                          <p:cTn id="28" fill="hold">
                            <p:stCondLst>
                              <p:cond delay="1500"/>
                            </p:stCondLst>
                            <p:childTnLst>
                              <p:par>
                                <p:cTn id="29" presetID="54" presetClass="entr" presetSubtype="0" accel="100000" fill="hold" grpId="0" nodeType="after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p:cTn id="31" dur="500" fill="hold"/>
                                        <p:tgtEl>
                                          <p:spTgt spid="3">
                                            <p:txEl>
                                              <p:pRg st="7" end="7"/>
                                            </p:txEl>
                                          </p:spTgt>
                                        </p:tgtEl>
                                        <p:attrNameLst>
                                          <p:attrName>ppt_w</p:attrName>
                                        </p:attrNameLst>
                                      </p:cBhvr>
                                      <p:tavLst>
                                        <p:tav tm="0">
                                          <p:val>
                                            <p:strVal val="#ppt_w*0.05"/>
                                          </p:val>
                                        </p:tav>
                                        <p:tav tm="100000">
                                          <p:val>
                                            <p:strVal val="#ppt_w"/>
                                          </p:val>
                                        </p:tav>
                                      </p:tavLst>
                                    </p:anim>
                                    <p:anim calcmode="lin" valueType="num">
                                      <p:cBhvr>
                                        <p:cTn id="32" dur="500" fill="hold"/>
                                        <p:tgtEl>
                                          <p:spTgt spid="3">
                                            <p:txEl>
                                              <p:pRg st="7" end="7"/>
                                            </p:txEl>
                                          </p:spTgt>
                                        </p:tgtEl>
                                        <p:attrNameLst>
                                          <p:attrName>ppt_h</p:attrName>
                                        </p:attrNameLst>
                                      </p:cBhvr>
                                      <p:tavLst>
                                        <p:tav tm="0">
                                          <p:val>
                                            <p:strVal val="#ppt_h"/>
                                          </p:val>
                                        </p:tav>
                                        <p:tav tm="100000">
                                          <p:val>
                                            <p:strVal val="#ppt_h"/>
                                          </p:val>
                                        </p:tav>
                                      </p:tavLst>
                                    </p:anim>
                                    <p:anim calcmode="lin" valueType="num">
                                      <p:cBhvr>
                                        <p:cTn id="33" dur="500" fill="hold"/>
                                        <p:tgtEl>
                                          <p:spTgt spid="3">
                                            <p:txEl>
                                              <p:pRg st="7" end="7"/>
                                            </p:txEl>
                                          </p:spTgt>
                                        </p:tgtEl>
                                        <p:attrNameLst>
                                          <p:attrName>ppt_x</p:attrName>
                                        </p:attrNameLst>
                                      </p:cBhvr>
                                      <p:tavLst>
                                        <p:tav tm="0">
                                          <p:val>
                                            <p:strVal val="#ppt_x-.2"/>
                                          </p:val>
                                        </p:tav>
                                        <p:tav tm="100000">
                                          <p:val>
                                            <p:strVal val="#ppt_x"/>
                                          </p:val>
                                        </p:tav>
                                      </p:tavLst>
                                    </p:anim>
                                    <p:anim calcmode="lin" valueType="num">
                                      <p:cBhvr>
                                        <p:cTn id="34" dur="500" fill="hold"/>
                                        <p:tgtEl>
                                          <p:spTgt spid="3">
                                            <p:txEl>
                                              <p:pRg st="7" end="7"/>
                                            </p:txEl>
                                          </p:spTgt>
                                        </p:tgtEl>
                                        <p:attrNameLst>
                                          <p:attrName>ppt_y</p:attrName>
                                        </p:attrNameLst>
                                      </p:cBhvr>
                                      <p:tavLst>
                                        <p:tav tm="0">
                                          <p:val>
                                            <p:strVal val="#ppt_y"/>
                                          </p:val>
                                        </p:tav>
                                        <p:tav tm="100000">
                                          <p:val>
                                            <p:strVal val="#ppt_y"/>
                                          </p:val>
                                        </p:tav>
                                      </p:tavLst>
                                    </p:anim>
                                    <p:animEffect transition="in" filter="fade">
                                      <p:cBhvr>
                                        <p:cTn id="35" dur="500"/>
                                        <p:tgtEl>
                                          <p:spTgt spid="3">
                                            <p:txEl>
                                              <p:pRg st="7" end="7"/>
                                            </p:txEl>
                                          </p:spTgt>
                                        </p:tgtEl>
                                      </p:cBhvr>
                                    </p:animEffect>
                                  </p:childTnLst>
                                </p:cTn>
                              </p:par>
                            </p:childTnLst>
                          </p:cTn>
                        </p:par>
                        <p:par>
                          <p:cTn id="36" fill="hold">
                            <p:stCondLst>
                              <p:cond delay="2000"/>
                            </p:stCondLst>
                            <p:childTnLst>
                              <p:par>
                                <p:cTn id="37" presetID="54" presetClass="entr" presetSubtype="0" accel="100000" fill="hold" grpId="0" nodeType="after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 calcmode="lin" valueType="num">
                                      <p:cBhvr>
                                        <p:cTn id="39" dur="500" fill="hold"/>
                                        <p:tgtEl>
                                          <p:spTgt spid="3">
                                            <p:txEl>
                                              <p:pRg st="8" end="8"/>
                                            </p:txEl>
                                          </p:spTgt>
                                        </p:tgtEl>
                                        <p:attrNameLst>
                                          <p:attrName>ppt_w</p:attrName>
                                        </p:attrNameLst>
                                      </p:cBhvr>
                                      <p:tavLst>
                                        <p:tav tm="0">
                                          <p:val>
                                            <p:strVal val="#ppt_w*0.05"/>
                                          </p:val>
                                        </p:tav>
                                        <p:tav tm="100000">
                                          <p:val>
                                            <p:strVal val="#ppt_w"/>
                                          </p:val>
                                        </p:tav>
                                      </p:tavLst>
                                    </p:anim>
                                    <p:anim calcmode="lin" valueType="num">
                                      <p:cBhvr>
                                        <p:cTn id="40" dur="500" fill="hold"/>
                                        <p:tgtEl>
                                          <p:spTgt spid="3">
                                            <p:txEl>
                                              <p:pRg st="8" end="8"/>
                                            </p:txEl>
                                          </p:spTgt>
                                        </p:tgtEl>
                                        <p:attrNameLst>
                                          <p:attrName>ppt_h</p:attrName>
                                        </p:attrNameLst>
                                      </p:cBhvr>
                                      <p:tavLst>
                                        <p:tav tm="0">
                                          <p:val>
                                            <p:strVal val="#ppt_h"/>
                                          </p:val>
                                        </p:tav>
                                        <p:tav tm="100000">
                                          <p:val>
                                            <p:strVal val="#ppt_h"/>
                                          </p:val>
                                        </p:tav>
                                      </p:tavLst>
                                    </p:anim>
                                    <p:anim calcmode="lin" valueType="num">
                                      <p:cBhvr>
                                        <p:cTn id="41" dur="500" fill="hold"/>
                                        <p:tgtEl>
                                          <p:spTgt spid="3">
                                            <p:txEl>
                                              <p:pRg st="8" end="8"/>
                                            </p:txEl>
                                          </p:spTgt>
                                        </p:tgtEl>
                                        <p:attrNameLst>
                                          <p:attrName>ppt_x</p:attrName>
                                        </p:attrNameLst>
                                      </p:cBhvr>
                                      <p:tavLst>
                                        <p:tav tm="0">
                                          <p:val>
                                            <p:strVal val="#ppt_x-.2"/>
                                          </p:val>
                                        </p:tav>
                                        <p:tav tm="100000">
                                          <p:val>
                                            <p:strVal val="#ppt_x"/>
                                          </p:val>
                                        </p:tav>
                                      </p:tavLst>
                                    </p:anim>
                                    <p:anim calcmode="lin" valueType="num">
                                      <p:cBhvr>
                                        <p:cTn id="42" dur="500" fill="hold"/>
                                        <p:tgtEl>
                                          <p:spTgt spid="3">
                                            <p:txEl>
                                              <p:pRg st="8" end="8"/>
                                            </p:txEl>
                                          </p:spTgt>
                                        </p:tgtEl>
                                        <p:attrNameLst>
                                          <p:attrName>ppt_y</p:attrName>
                                        </p:attrNameLst>
                                      </p:cBhvr>
                                      <p:tavLst>
                                        <p:tav tm="0">
                                          <p:val>
                                            <p:strVal val="#ppt_y"/>
                                          </p:val>
                                        </p:tav>
                                        <p:tav tm="100000">
                                          <p:val>
                                            <p:strVal val="#ppt_y"/>
                                          </p:val>
                                        </p:tav>
                                      </p:tavLst>
                                    </p:anim>
                                    <p:animEffect transition="in" filter="fade">
                                      <p:cBhvr>
                                        <p:cTn id="43" dur="500"/>
                                        <p:tgtEl>
                                          <p:spTgt spid="3">
                                            <p:txEl>
                                              <p:pRg st="8" end="8"/>
                                            </p:txEl>
                                          </p:spTgt>
                                        </p:tgtEl>
                                      </p:cBhvr>
                                    </p:animEffect>
                                  </p:childTnLst>
                                </p:cTn>
                              </p:par>
                            </p:childTnLst>
                          </p:cTn>
                        </p:par>
                        <p:par>
                          <p:cTn id="44" fill="hold">
                            <p:stCondLst>
                              <p:cond delay="2500"/>
                            </p:stCondLst>
                            <p:childTnLst>
                              <p:par>
                                <p:cTn id="45" presetID="54" presetClass="entr" presetSubtype="0" accel="100000" fill="hold" grpId="0" nodeType="after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 calcmode="lin" valueType="num">
                                      <p:cBhvr>
                                        <p:cTn id="47" dur="500" fill="hold"/>
                                        <p:tgtEl>
                                          <p:spTgt spid="3">
                                            <p:txEl>
                                              <p:pRg st="9" end="9"/>
                                            </p:txEl>
                                          </p:spTgt>
                                        </p:tgtEl>
                                        <p:attrNameLst>
                                          <p:attrName>ppt_w</p:attrName>
                                        </p:attrNameLst>
                                      </p:cBhvr>
                                      <p:tavLst>
                                        <p:tav tm="0">
                                          <p:val>
                                            <p:strVal val="#ppt_w*0.05"/>
                                          </p:val>
                                        </p:tav>
                                        <p:tav tm="100000">
                                          <p:val>
                                            <p:strVal val="#ppt_w"/>
                                          </p:val>
                                        </p:tav>
                                      </p:tavLst>
                                    </p:anim>
                                    <p:anim calcmode="lin" valueType="num">
                                      <p:cBhvr>
                                        <p:cTn id="48" dur="500" fill="hold"/>
                                        <p:tgtEl>
                                          <p:spTgt spid="3">
                                            <p:txEl>
                                              <p:pRg st="9" end="9"/>
                                            </p:txEl>
                                          </p:spTgt>
                                        </p:tgtEl>
                                        <p:attrNameLst>
                                          <p:attrName>ppt_h</p:attrName>
                                        </p:attrNameLst>
                                      </p:cBhvr>
                                      <p:tavLst>
                                        <p:tav tm="0">
                                          <p:val>
                                            <p:strVal val="#ppt_h"/>
                                          </p:val>
                                        </p:tav>
                                        <p:tav tm="100000">
                                          <p:val>
                                            <p:strVal val="#ppt_h"/>
                                          </p:val>
                                        </p:tav>
                                      </p:tavLst>
                                    </p:anim>
                                    <p:anim calcmode="lin" valueType="num">
                                      <p:cBhvr>
                                        <p:cTn id="49" dur="500" fill="hold"/>
                                        <p:tgtEl>
                                          <p:spTgt spid="3">
                                            <p:txEl>
                                              <p:pRg st="9" end="9"/>
                                            </p:txEl>
                                          </p:spTgt>
                                        </p:tgtEl>
                                        <p:attrNameLst>
                                          <p:attrName>ppt_x</p:attrName>
                                        </p:attrNameLst>
                                      </p:cBhvr>
                                      <p:tavLst>
                                        <p:tav tm="0">
                                          <p:val>
                                            <p:strVal val="#ppt_x-.2"/>
                                          </p:val>
                                        </p:tav>
                                        <p:tav tm="100000">
                                          <p:val>
                                            <p:strVal val="#ppt_x"/>
                                          </p:val>
                                        </p:tav>
                                      </p:tavLst>
                                    </p:anim>
                                    <p:anim calcmode="lin" valueType="num">
                                      <p:cBhvr>
                                        <p:cTn id="50" dur="500" fill="hold"/>
                                        <p:tgtEl>
                                          <p:spTgt spid="3">
                                            <p:txEl>
                                              <p:pRg st="9" end="9"/>
                                            </p:txEl>
                                          </p:spTgt>
                                        </p:tgtEl>
                                        <p:attrNameLst>
                                          <p:attrName>ppt_y</p:attrName>
                                        </p:attrNameLst>
                                      </p:cBhvr>
                                      <p:tavLst>
                                        <p:tav tm="0">
                                          <p:val>
                                            <p:strVal val="#ppt_y"/>
                                          </p:val>
                                        </p:tav>
                                        <p:tav tm="100000">
                                          <p:val>
                                            <p:strVal val="#ppt_y"/>
                                          </p:val>
                                        </p:tav>
                                      </p:tavLst>
                                    </p:anim>
                                    <p:animEffect transition="in" filter="fade">
                                      <p:cBhvr>
                                        <p:cTn id="51" dur="500"/>
                                        <p:tgtEl>
                                          <p:spTgt spid="3">
                                            <p:txEl>
                                              <p:pRg st="9" end="9"/>
                                            </p:txEl>
                                          </p:spTgt>
                                        </p:tgtEl>
                                      </p:cBhvr>
                                    </p:animEffect>
                                  </p:childTnLst>
                                </p:cTn>
                              </p:par>
                            </p:childTnLst>
                          </p:cTn>
                        </p:par>
                        <p:par>
                          <p:cTn id="52" fill="hold">
                            <p:stCondLst>
                              <p:cond delay="3000"/>
                            </p:stCondLst>
                            <p:childTnLst>
                              <p:par>
                                <p:cTn id="53" presetID="54" presetClass="entr" presetSubtype="0" accel="100000" fill="hold" grpId="0" nodeType="after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 calcmode="lin" valueType="num">
                                      <p:cBhvr>
                                        <p:cTn id="55" dur="500" fill="hold"/>
                                        <p:tgtEl>
                                          <p:spTgt spid="3">
                                            <p:txEl>
                                              <p:pRg st="10" end="10"/>
                                            </p:txEl>
                                          </p:spTgt>
                                        </p:tgtEl>
                                        <p:attrNameLst>
                                          <p:attrName>ppt_w</p:attrName>
                                        </p:attrNameLst>
                                      </p:cBhvr>
                                      <p:tavLst>
                                        <p:tav tm="0">
                                          <p:val>
                                            <p:strVal val="#ppt_w*0.05"/>
                                          </p:val>
                                        </p:tav>
                                        <p:tav tm="100000">
                                          <p:val>
                                            <p:strVal val="#ppt_w"/>
                                          </p:val>
                                        </p:tav>
                                      </p:tavLst>
                                    </p:anim>
                                    <p:anim calcmode="lin" valueType="num">
                                      <p:cBhvr>
                                        <p:cTn id="56" dur="500" fill="hold"/>
                                        <p:tgtEl>
                                          <p:spTgt spid="3">
                                            <p:txEl>
                                              <p:pRg st="10" end="10"/>
                                            </p:txEl>
                                          </p:spTgt>
                                        </p:tgtEl>
                                        <p:attrNameLst>
                                          <p:attrName>ppt_h</p:attrName>
                                        </p:attrNameLst>
                                      </p:cBhvr>
                                      <p:tavLst>
                                        <p:tav tm="0">
                                          <p:val>
                                            <p:strVal val="#ppt_h"/>
                                          </p:val>
                                        </p:tav>
                                        <p:tav tm="100000">
                                          <p:val>
                                            <p:strVal val="#ppt_h"/>
                                          </p:val>
                                        </p:tav>
                                      </p:tavLst>
                                    </p:anim>
                                    <p:anim calcmode="lin" valueType="num">
                                      <p:cBhvr>
                                        <p:cTn id="57" dur="500" fill="hold"/>
                                        <p:tgtEl>
                                          <p:spTgt spid="3">
                                            <p:txEl>
                                              <p:pRg st="10" end="10"/>
                                            </p:txEl>
                                          </p:spTgt>
                                        </p:tgtEl>
                                        <p:attrNameLst>
                                          <p:attrName>ppt_x</p:attrName>
                                        </p:attrNameLst>
                                      </p:cBhvr>
                                      <p:tavLst>
                                        <p:tav tm="0">
                                          <p:val>
                                            <p:strVal val="#ppt_x-.2"/>
                                          </p:val>
                                        </p:tav>
                                        <p:tav tm="100000">
                                          <p:val>
                                            <p:strVal val="#ppt_x"/>
                                          </p:val>
                                        </p:tav>
                                      </p:tavLst>
                                    </p:anim>
                                    <p:anim calcmode="lin" valueType="num">
                                      <p:cBhvr>
                                        <p:cTn id="58" dur="500" fill="hold"/>
                                        <p:tgtEl>
                                          <p:spTgt spid="3">
                                            <p:txEl>
                                              <p:pRg st="10" end="10"/>
                                            </p:txEl>
                                          </p:spTgt>
                                        </p:tgtEl>
                                        <p:attrNameLst>
                                          <p:attrName>ppt_y</p:attrName>
                                        </p:attrNameLst>
                                      </p:cBhvr>
                                      <p:tavLst>
                                        <p:tav tm="0">
                                          <p:val>
                                            <p:strVal val="#ppt_y"/>
                                          </p:val>
                                        </p:tav>
                                        <p:tav tm="100000">
                                          <p:val>
                                            <p:strVal val="#ppt_y"/>
                                          </p:val>
                                        </p:tav>
                                      </p:tavLst>
                                    </p:anim>
                                    <p:animEffect transition="in" filter="fade">
                                      <p:cBhvr>
                                        <p:cTn id="5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9.pdf"/>
          <p:cNvPicPr>
            <a:picLocks noChangeAspect="1"/>
          </p:cNvPicPr>
          <p:nvPr/>
        </p:nvPicPr>
        <p:blipFill rotWithShape="1">
          <a:blip r:embed="rId3">
            <a:extLst>
              <a:ext uri="{28A0092B-C50C-407E-A947-70E740481C1C}">
                <a14:useLocalDpi xmlns:a14="http://schemas.microsoft.com/office/drawing/2010/main" val="0"/>
              </a:ext>
            </a:extLst>
          </a:blip>
          <a:srcRect l="3934" t="2977" r="5859" b="2439"/>
          <a:stretch/>
        </p:blipFill>
        <p:spPr>
          <a:xfrm>
            <a:off x="476265" y="204124"/>
            <a:ext cx="8005784" cy="6486608"/>
          </a:xfrm>
          <a:prstGeom prst="rect">
            <a:avLst/>
          </a:prstGeom>
          <a:solidFill>
            <a:schemeClr val="tx1"/>
          </a:solidFill>
        </p:spPr>
      </p:pic>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28</a:t>
            </a:fld>
            <a:endParaRPr lang="en-US" dirty="0">
              <a:solidFill>
                <a:prstClr val="white">
                  <a:lumMod val="65000"/>
                  <a:lumOff val="35000"/>
                </a:prstClr>
              </a:solidFill>
            </a:endParaRPr>
          </a:p>
        </p:txBody>
      </p:sp>
    </p:spTree>
    <p:extLst>
      <p:ext uri="{BB962C8B-B14F-4D97-AF65-F5344CB8AC3E}">
        <p14:creationId xmlns:p14="http://schemas.microsoft.com/office/powerpoint/2010/main" val="1876353635"/>
      </p:ext>
    </p:extLst>
  </p:cSld>
  <p:clrMapOvr>
    <a:masterClrMapping/>
  </p:clrMapOvr>
  <p:transition spd="slow">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smtClean="0"/>
              <a:t>Chapter 4</a:t>
            </a:r>
            <a:endParaRPr lang="en-US" dirty="0"/>
          </a:p>
        </p:txBody>
      </p:sp>
      <p:sp>
        <p:nvSpPr>
          <p:cNvPr id="13" name="Subtitle 12"/>
          <p:cNvSpPr>
            <a:spLocks noGrp="1"/>
          </p:cNvSpPr>
          <p:nvPr>
            <p:ph type="subTitle" idx="1"/>
          </p:nvPr>
        </p:nvSpPr>
        <p:spPr/>
        <p:txBody>
          <a:bodyPr>
            <a:normAutofit/>
          </a:bodyPr>
          <a:lstStyle/>
          <a:p>
            <a:pPr algn="ctr"/>
            <a:r>
              <a:rPr lang="en-US" sz="3200" dirty="0" smtClean="0"/>
              <a:t>Access Contro</a:t>
            </a:r>
            <a:r>
              <a:rPr lang="en-US" sz="3200" dirty="0"/>
              <a:t>l</a:t>
            </a:r>
            <a:endParaRPr lang="en-US" sz="3200" dirty="0" smtClean="0"/>
          </a:p>
          <a:p>
            <a:endParaRPr lang="en-US" dirty="0"/>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solidFill>
                <a:prstClr val="white"/>
              </a:solidFill>
              <a:latin typeface="Arial" pitchFamily="-107" charset="0"/>
            </a:endParaRPr>
          </a:p>
        </p:txBody>
      </p:sp>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r="-1190"/>
          <a:stretch/>
        </p:blipFill>
        <p:spPr>
          <a:xfrm>
            <a:off x="3275856" y="908720"/>
            <a:ext cx="2592288" cy="2221260"/>
          </a:xfrm>
          <a:prstGeom prst="round1Rect">
            <a:avLst/>
          </a:prstGeom>
          <a:effectLst>
            <a:softEdge rad="127000"/>
          </a:effectLst>
        </p:spPr>
      </p:pic>
      <p:sp>
        <p:nvSpPr>
          <p:cNvPr id="2" name="灯片编号占位符 1"/>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29</a:t>
            </a:fld>
            <a:endParaRPr lang="en-US" dirty="0">
              <a:solidFill>
                <a:prstClr val="white">
                  <a:lumMod val="65000"/>
                  <a:lumOff val="35000"/>
                </a:prstClr>
              </a:solidFill>
            </a:endParaRPr>
          </a:p>
        </p:txBody>
      </p:sp>
    </p:spTree>
    <p:extLst>
      <p:ext uri="{BB962C8B-B14F-4D97-AF65-F5344CB8AC3E}">
        <p14:creationId xmlns:p14="http://schemas.microsoft.com/office/powerpoint/2010/main" val="786926232"/>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title"/>
          </p:nvPr>
        </p:nvSpPr>
        <p:spPr>
          <a:xfrm>
            <a:off x="395536" y="-99392"/>
            <a:ext cx="8229600" cy="1600200"/>
          </a:xfrm>
        </p:spPr>
        <p:txBody>
          <a:bodyPr/>
          <a:lstStyle/>
          <a:p>
            <a:r>
              <a:rPr lang="en-US" dirty="0" smtClean="0"/>
              <a:t>Key Security Concepts</a:t>
            </a:r>
            <a:endParaRPr lang="en-US" dirty="0"/>
          </a:p>
        </p:txBody>
      </p:sp>
      <p:graphicFrame>
        <p:nvGraphicFramePr>
          <p:cNvPr id="24" name="Content Placeholder 23"/>
          <p:cNvGraphicFramePr>
            <a:graphicFrameLocks noGrp="1"/>
          </p:cNvGraphicFramePr>
          <p:nvPr>
            <p:ph idx="1"/>
            <p:extLst/>
          </p:nvPr>
        </p:nvGraphicFramePr>
        <p:xfrm>
          <a:off x="179512" y="1556792"/>
          <a:ext cx="8640960" cy="50405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p:cNvPicPr>
            <a:picLocks noChangeAspect="1"/>
          </p:cNvPicPr>
          <p:nvPr/>
        </p:nvPicPr>
        <p:blipFill>
          <a:blip r:embed="rId8"/>
          <a:stretch>
            <a:fillRect/>
          </a:stretch>
        </p:blipFill>
        <p:spPr>
          <a:xfrm rot="463905">
            <a:off x="6602552" y="4845246"/>
            <a:ext cx="1880749" cy="1410562"/>
          </a:xfrm>
          <a:prstGeom prst="rect">
            <a:avLst/>
          </a:prstGeom>
        </p:spPr>
      </p:pic>
      <p:sp>
        <p:nvSpPr>
          <p:cNvPr id="3" name="灯片编号占位符 2"/>
          <p:cNvSpPr>
            <a:spLocks noGrp="1"/>
          </p:cNvSpPr>
          <p:nvPr>
            <p:ph type="sldNum" sz="quarter" idx="12"/>
          </p:nvPr>
        </p:nvSpPr>
        <p:spPr/>
        <p:txBody>
          <a:bodyPr/>
          <a:lstStyle/>
          <a:p>
            <a:fld id="{5F36C9FC-DA22-1F47-8722-58727A1D436E}" type="slidenum">
              <a:rPr lang="en-US" smtClean="0"/>
              <a:pPr/>
              <a:t>3</a:t>
            </a:fld>
            <a:endParaRPr lang="en-US" dirty="0"/>
          </a:p>
        </p:txBody>
      </p:sp>
    </p:spTree>
    <p:extLst>
      <p:ext uri="{BB962C8B-B14F-4D97-AF65-F5344CB8AC3E}">
        <p14:creationId xmlns:p14="http://schemas.microsoft.com/office/powerpoint/2010/main" val="4200432533"/>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a:xfrm>
            <a:off x="457200" y="0"/>
            <a:ext cx="8229600" cy="1124744"/>
          </a:xfrm>
        </p:spPr>
        <p:txBody>
          <a:bodyPr wrap="square" numCol="1" anchorCtr="0" compatLnSpc="1">
            <a:prstTxWarp prst="textNoShape">
              <a:avLst/>
            </a:prstTxWarp>
          </a:bodyPr>
          <a:lstStyle/>
          <a:p>
            <a:pPr eaLnBrk="1" hangingPunct="1">
              <a:defRPr/>
            </a:pPr>
            <a:r>
              <a:rPr kumimoji="1" lang="en-GB" dirty="0" smtClean="0">
                <a:effectLst>
                  <a:outerShdw blurRad="38100" dist="38100" dir="2700000" algn="tl">
                    <a:srgbClr val="0064E2"/>
                  </a:outerShdw>
                </a:effectLst>
              </a:rPr>
              <a:t>   </a:t>
            </a:r>
            <a:r>
              <a:rPr lang="en-GB" dirty="0">
                <a:solidFill>
                  <a:srgbClr val="FFD059"/>
                </a:solidFill>
              </a:rPr>
              <a:t>Access Control Policies</a:t>
            </a:r>
            <a:endParaRPr lang="en-US" dirty="0">
              <a:solidFill>
                <a:srgbClr val="FFD059"/>
              </a:solidFill>
            </a:endParaRPr>
          </a:p>
        </p:txBody>
      </p:sp>
      <p:sp>
        <p:nvSpPr>
          <p:cNvPr id="2" name="Content Placeholder 1"/>
          <p:cNvSpPr>
            <a:spLocks noGrp="1"/>
          </p:cNvSpPr>
          <p:nvPr>
            <p:ph sz="half" idx="2"/>
          </p:nvPr>
        </p:nvSpPr>
        <p:spPr/>
        <p:txBody>
          <a:bodyPr/>
          <a:lstStyle/>
          <a:p>
            <a:r>
              <a:rPr lang="en-US" dirty="0" smtClean="0"/>
              <a:t>Role-based access control (RBAC)</a:t>
            </a:r>
          </a:p>
          <a:p>
            <a:pPr lvl="1"/>
            <a:r>
              <a:rPr lang="en-US" dirty="0" smtClean="0"/>
              <a:t>Controls access based on the roles that users have within the system and on rules stating what accesses are allowed to users in given roles</a:t>
            </a:r>
          </a:p>
          <a:p>
            <a:r>
              <a:rPr lang="en-US" dirty="0" smtClean="0"/>
              <a:t>Attribute-based access control (ABAC)</a:t>
            </a:r>
          </a:p>
          <a:p>
            <a:pPr lvl="1"/>
            <a:r>
              <a:rPr lang="en-US" dirty="0" smtClean="0"/>
              <a:t>Controls access based on attributes of the user, the resource to be accessed, and current environmental conditions</a:t>
            </a:r>
            <a:endParaRPr lang="en-US" dirty="0"/>
          </a:p>
        </p:txBody>
      </p:sp>
      <p:sp>
        <p:nvSpPr>
          <p:cNvPr id="3" name="Content Placeholder 2"/>
          <p:cNvSpPr>
            <a:spLocks noGrp="1"/>
          </p:cNvSpPr>
          <p:nvPr>
            <p:ph sz="quarter" idx="13"/>
          </p:nvPr>
        </p:nvSpPr>
        <p:spPr/>
        <p:txBody>
          <a:bodyPr>
            <a:normAutofit/>
          </a:bodyPr>
          <a:lstStyle/>
          <a:p>
            <a:r>
              <a:rPr lang="en-US" dirty="0" smtClean="0"/>
              <a:t>Discretionary access control (DAC)</a:t>
            </a:r>
          </a:p>
          <a:p>
            <a:pPr lvl="1"/>
            <a:r>
              <a:rPr lang="en-US" dirty="0" smtClean="0"/>
              <a:t>Controls access based on the identity of the requestor and on access rules (authorizations) stating what requestors are (or are not) allowed to do</a:t>
            </a:r>
          </a:p>
          <a:p>
            <a:r>
              <a:rPr lang="en-US" dirty="0" smtClean="0"/>
              <a:t>Mandatory access control (MAC)</a:t>
            </a:r>
          </a:p>
          <a:p>
            <a:pPr lvl="1"/>
            <a:r>
              <a:rPr lang="en-US" dirty="0" smtClean="0"/>
              <a:t>Controls access based on comparing security labels with security clearances </a:t>
            </a:r>
            <a:endParaRPr lang="en-US" dirty="0"/>
          </a:p>
        </p:txBody>
      </p:sp>
      <p:sp>
        <p:nvSpPr>
          <p:cNvPr id="4" name="灯片编号占位符 3"/>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30</a:t>
            </a:fld>
            <a:endParaRPr lang="en-US" dirty="0">
              <a:solidFill>
                <a:prstClr val="white">
                  <a:lumMod val="65000"/>
                  <a:lumOff val="35000"/>
                </a:prstClr>
              </a:solidFill>
            </a:endParaRPr>
          </a:p>
        </p:txBody>
      </p:sp>
    </p:spTree>
    <p:extLst>
      <p:ext uri="{BB962C8B-B14F-4D97-AF65-F5344CB8AC3E}">
        <p14:creationId xmlns:p14="http://schemas.microsoft.com/office/powerpoint/2010/main" val="3904745874"/>
      </p:ext>
    </p:extLst>
  </p:cSld>
  <p:clrMapOvr>
    <a:masterClrMapping/>
  </p:clrMapOvr>
  <p:transition spd="med">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1026"/>
          <p:cNvSpPr>
            <a:spLocks noGrp="1" noChangeArrowheads="1"/>
          </p:cNvSpPr>
          <p:nvPr>
            <p:ph type="title"/>
          </p:nvPr>
        </p:nvSpPr>
        <p:spPr>
          <a:xfrm>
            <a:off x="467544" y="116632"/>
            <a:ext cx="8229600" cy="1600200"/>
          </a:xfrm>
        </p:spPr>
        <p:txBody>
          <a:bodyPr>
            <a:normAutofit/>
          </a:bodyPr>
          <a:lstStyle/>
          <a:p>
            <a:pPr algn="ctr" eaLnBrk="1" fontAlgn="auto" hangingPunct="1">
              <a:spcAft>
                <a:spcPts val="0"/>
              </a:spcAft>
              <a:defRPr/>
            </a:pPr>
            <a:r>
              <a:rPr lang="en-GB" dirty="0" smtClean="0">
                <a:solidFill>
                  <a:schemeClr val="tx1"/>
                </a:solidFill>
              </a:rPr>
              <a:t>Subjects, Objects, and Access Rights</a:t>
            </a:r>
            <a:endParaRPr lang="en-US" dirty="0">
              <a:solidFill>
                <a:schemeClr val="tx1"/>
              </a:solidFill>
            </a:endParaRPr>
          </a:p>
        </p:txBody>
      </p:sp>
      <p:graphicFrame>
        <p:nvGraphicFramePr>
          <p:cNvPr id="5" name="Content Placeholder 4"/>
          <p:cNvGraphicFramePr>
            <a:graphicFrameLocks noGrp="1"/>
          </p:cNvGraphicFramePr>
          <p:nvPr>
            <p:ph idx="1"/>
            <p:extLst/>
          </p:nvPr>
        </p:nvGraphicFramePr>
        <p:xfrm>
          <a:off x="467544" y="2033464"/>
          <a:ext cx="8229600" cy="4824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p:cNvSpPr>
            <a:spLocks noGrp="1"/>
          </p:cNvSpPr>
          <p:nvPr>
            <p:ph type="sldNum" sz="quarter" idx="12"/>
          </p:nvPr>
        </p:nvSpPr>
        <p:spPr/>
        <p:txBody>
          <a:bodyPr/>
          <a:lstStyle/>
          <a:p>
            <a:fld id="{5F36C9FC-DA22-1F47-8722-58727A1D436E}" type="slidenum">
              <a:rPr lang="en-US" sz="1400" smtClean="0">
                <a:solidFill>
                  <a:prstClr val="white">
                    <a:lumMod val="65000"/>
                    <a:lumOff val="35000"/>
                  </a:prstClr>
                </a:solidFill>
              </a:rPr>
              <a:pPr/>
              <a:t>31</a:t>
            </a:fld>
            <a:endParaRPr lang="en-US" sz="1400" dirty="0">
              <a:solidFill>
                <a:prstClr val="white">
                  <a:lumMod val="65000"/>
                  <a:lumOff val="35000"/>
                </a:prstClr>
              </a:solidFill>
            </a:endParaRPr>
          </a:p>
        </p:txBody>
      </p:sp>
    </p:spTree>
    <p:extLst>
      <p:ext uri="{BB962C8B-B14F-4D97-AF65-F5344CB8AC3E}">
        <p14:creationId xmlns:p14="http://schemas.microsoft.com/office/powerpoint/2010/main" val="3540826136"/>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152400"/>
            <a:ext cx="8229600" cy="1600200"/>
          </a:xfrm>
        </p:spPr>
        <p:txBody>
          <a:bodyPr wrap="square" numCol="1" anchorCtr="0" compatLnSpc="1">
            <a:prstTxWarp prst="textNoShape">
              <a:avLst/>
            </a:prstTxWarp>
            <a:normAutofit/>
          </a:bodyPr>
          <a:lstStyle/>
          <a:p>
            <a:pPr eaLnBrk="1" hangingPunct="1">
              <a:defRPr/>
            </a:pPr>
            <a:r>
              <a:rPr lang="en-US" sz="4300" dirty="0">
                <a:solidFill>
                  <a:srgbClr val="FFD059"/>
                </a:solidFill>
                <a:effectLst/>
              </a:rPr>
              <a:t>Discretionary </a:t>
            </a:r>
            <a:r>
              <a:rPr kumimoji="1" lang="en-GB" sz="4300" dirty="0">
                <a:solidFill>
                  <a:srgbClr val="FFD059"/>
                </a:solidFill>
                <a:effectLst/>
              </a:rPr>
              <a:t>Access Control (DAC) </a:t>
            </a:r>
            <a:endParaRPr kumimoji="1" lang="en-US" sz="4300" dirty="0">
              <a:solidFill>
                <a:srgbClr val="FFD059"/>
              </a:solidFill>
              <a:effectLst/>
            </a:endParaRPr>
          </a:p>
        </p:txBody>
      </p:sp>
      <p:sp>
        <p:nvSpPr>
          <p:cNvPr id="225283" name="Rectangle 3"/>
          <p:cNvSpPr>
            <a:spLocks noGrp="1" noChangeArrowheads="1"/>
          </p:cNvSpPr>
          <p:nvPr>
            <p:ph idx="1"/>
          </p:nvPr>
        </p:nvSpPr>
        <p:spPr>
          <a:xfrm>
            <a:off x="457200" y="2057400"/>
            <a:ext cx="8229600" cy="4495800"/>
          </a:xfrm>
        </p:spPr>
        <p:txBody>
          <a:bodyPr wrap="square" numCol="1" anchor="t" anchorCtr="0" compatLnSpc="1">
            <a:prstTxWarp prst="textNoShape">
              <a:avLst/>
            </a:prstTxWarp>
          </a:bodyPr>
          <a:lstStyle/>
          <a:p>
            <a:pPr eaLnBrk="1" hangingPunct="1">
              <a:buSzPct val="120000"/>
              <a:defRPr/>
            </a:pPr>
            <a:r>
              <a:rPr lang="en-US" dirty="0">
                <a:effectLst>
                  <a:outerShdw blurRad="38100" dist="38100" dir="2700000" algn="tl">
                    <a:srgbClr val="0064E2"/>
                  </a:outerShdw>
                </a:effectLst>
              </a:rPr>
              <a:t>S</a:t>
            </a:r>
            <a:r>
              <a:rPr lang="en-US" dirty="0" smtClean="0">
                <a:effectLst>
                  <a:outerShdw blurRad="38100" dist="38100" dir="2700000" algn="tl">
                    <a:srgbClr val="0064E2"/>
                  </a:outerShdw>
                </a:effectLst>
              </a:rPr>
              <a:t>cheme in which an entity may enable another entity to access some resource</a:t>
            </a:r>
          </a:p>
          <a:p>
            <a:pPr marL="342900" lvl="1" indent="-342900">
              <a:buSzPct val="120000"/>
              <a:buFont typeface="Arial" pitchFamily="34" charset="0"/>
              <a:buChar char="•"/>
              <a:defRPr/>
            </a:pPr>
            <a:r>
              <a:rPr lang="en-US" sz="2400" dirty="0">
                <a:effectLst>
                  <a:outerShdw blurRad="38100" dist="38100" dir="2700000" algn="tl">
                    <a:srgbClr val="0064E2"/>
                  </a:outerShdw>
                </a:effectLst>
              </a:rPr>
              <a:t>Often provided using an access matrix</a:t>
            </a:r>
          </a:p>
          <a:p>
            <a:pPr marL="1028700" lvl="3" indent="-342900" eaLnBrk="1" hangingPunct="1">
              <a:defRPr/>
            </a:pPr>
            <a:r>
              <a:rPr lang="en-US" sz="2000" dirty="0">
                <a:effectLst>
                  <a:outerShdw blurRad="38100" dist="38100" dir="2700000" algn="tl">
                    <a:srgbClr val="0064E2"/>
                  </a:outerShdw>
                </a:effectLst>
              </a:rPr>
              <a:t>O</a:t>
            </a:r>
            <a:r>
              <a:rPr lang="en-US" sz="2000" dirty="0" smtClean="0">
                <a:effectLst>
                  <a:outerShdw blurRad="38100" dist="38100" dir="2700000" algn="tl">
                    <a:srgbClr val="0064E2"/>
                  </a:outerShdw>
                </a:effectLst>
              </a:rPr>
              <a:t>ne dimension consists of identified subjects that may attempt data access to the resources</a:t>
            </a:r>
          </a:p>
          <a:p>
            <a:pPr marL="1028700" lvl="3" indent="-342900" eaLnBrk="1" hangingPunct="1">
              <a:defRPr/>
            </a:pPr>
            <a:r>
              <a:rPr lang="en-US" sz="2000" dirty="0">
                <a:effectLst>
                  <a:outerShdw blurRad="38100" dist="38100" dir="2700000" algn="tl">
                    <a:srgbClr val="0064E2"/>
                  </a:outerShdw>
                </a:effectLst>
              </a:rPr>
              <a:t>T</a:t>
            </a:r>
            <a:r>
              <a:rPr lang="en-US" sz="2000" dirty="0" smtClean="0">
                <a:effectLst>
                  <a:outerShdw blurRad="38100" dist="38100" dir="2700000" algn="tl">
                    <a:srgbClr val="0064E2"/>
                  </a:outerShdw>
                </a:effectLst>
              </a:rPr>
              <a:t>he other dimension lists the objects that may be accessed</a:t>
            </a:r>
          </a:p>
          <a:p>
            <a:pPr marL="342900" lvl="1" indent="-342900">
              <a:buSzPct val="120000"/>
              <a:buFont typeface="Arial" pitchFamily="34" charset="0"/>
              <a:buChar char="•"/>
              <a:defRPr/>
            </a:pPr>
            <a:r>
              <a:rPr lang="en-US" sz="2400" dirty="0">
                <a:effectLst>
                  <a:outerShdw blurRad="38100" dist="38100" dir="2700000" algn="tl">
                    <a:srgbClr val="0064E2"/>
                  </a:outerShdw>
                </a:effectLst>
              </a:rPr>
              <a:t>Each entry in the matrix indicates the access rights of a particular subject for a particular object</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32</a:t>
            </a:fld>
            <a:endParaRPr lang="en-US" dirty="0">
              <a:solidFill>
                <a:prstClr val="white">
                  <a:lumMod val="65000"/>
                  <a:lumOff val="35000"/>
                </a:prstClr>
              </a:solidFill>
            </a:endParaRPr>
          </a:p>
        </p:txBody>
      </p:sp>
    </p:spTree>
    <p:extLst>
      <p:ext uri="{BB962C8B-B14F-4D97-AF65-F5344CB8AC3E}">
        <p14:creationId xmlns:p14="http://schemas.microsoft.com/office/powerpoint/2010/main" val="1794001878"/>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2.pdf"/>
          <p:cNvPicPr>
            <a:picLocks noChangeAspect="1"/>
          </p:cNvPicPr>
          <p:nvPr/>
        </p:nvPicPr>
        <p:blipFill rotWithShape="1">
          <a:blip r:embed="rId3">
            <a:extLst>
              <a:ext uri="{28A0092B-C50C-407E-A947-70E740481C1C}">
                <a14:useLocalDpi xmlns:a14="http://schemas.microsoft.com/office/drawing/2010/main" val="0"/>
              </a:ext>
            </a:extLst>
          </a:blip>
          <a:srcRect l="17072" r="33553" b="61960"/>
          <a:stretch/>
        </p:blipFill>
        <p:spPr>
          <a:xfrm>
            <a:off x="-48612" y="548680"/>
            <a:ext cx="9192612" cy="5472608"/>
          </a:xfrm>
          <a:prstGeom prst="rect">
            <a:avLst/>
          </a:prstGeom>
          <a:solidFill>
            <a:schemeClr val="tx1"/>
          </a:solidFill>
        </p:spPr>
      </p:pic>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33</a:t>
            </a:fld>
            <a:endParaRPr lang="en-US" dirty="0">
              <a:solidFill>
                <a:prstClr val="white">
                  <a:lumMod val="65000"/>
                  <a:lumOff val="35000"/>
                </a:prstClr>
              </a:solidFill>
            </a:endParaRPr>
          </a:p>
        </p:txBody>
      </p:sp>
    </p:spTree>
    <p:extLst>
      <p:ext uri="{BB962C8B-B14F-4D97-AF65-F5344CB8AC3E}">
        <p14:creationId xmlns:p14="http://schemas.microsoft.com/office/powerpoint/2010/main" val="831991783"/>
      </p:ext>
    </p:extLst>
  </p:cSld>
  <p:clrMapOvr>
    <a:masterClrMapping/>
  </p:clrMapOvr>
  <p:transition spd="med">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2.pdf"/>
          <p:cNvPicPr>
            <a:picLocks noChangeAspect="1"/>
          </p:cNvPicPr>
          <p:nvPr/>
        </p:nvPicPr>
        <p:blipFill rotWithShape="1">
          <a:blip r:embed="rId3">
            <a:extLst>
              <a:ext uri="{28A0092B-C50C-407E-A947-70E740481C1C}">
                <a14:useLocalDpi xmlns:a14="http://schemas.microsoft.com/office/drawing/2010/main" val="0"/>
              </a:ext>
            </a:extLst>
          </a:blip>
          <a:srcRect l="16615" t="36204" r="16045"/>
          <a:stretch/>
        </p:blipFill>
        <p:spPr>
          <a:xfrm>
            <a:off x="343222" y="332656"/>
            <a:ext cx="8557663" cy="6264696"/>
          </a:xfrm>
          <a:prstGeom prst="rect">
            <a:avLst/>
          </a:prstGeom>
          <a:solidFill>
            <a:schemeClr val="tx1"/>
          </a:solidFill>
        </p:spPr>
      </p:pic>
      <p:sp>
        <p:nvSpPr>
          <p:cNvPr id="2" name="灯片编号占位符 1"/>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34</a:t>
            </a:fld>
            <a:endParaRPr lang="en-US" dirty="0">
              <a:solidFill>
                <a:prstClr val="white">
                  <a:lumMod val="65000"/>
                  <a:lumOff val="35000"/>
                </a:prstClr>
              </a:solidFill>
            </a:endParaRPr>
          </a:p>
        </p:txBody>
      </p:sp>
    </p:spTree>
    <p:extLst>
      <p:ext uri="{BB962C8B-B14F-4D97-AF65-F5344CB8AC3E}">
        <p14:creationId xmlns:p14="http://schemas.microsoft.com/office/powerpoint/2010/main" val="703207975"/>
      </p:ext>
    </p:extLst>
  </p:cSld>
  <p:clrMapOvr>
    <a:masterClrMapping/>
  </p:clrMapOvr>
  <p:transition spd="med">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4036" name="TextBox 29"/>
          <p:cNvSpPr txBox="1">
            <a:spLocks noChangeArrowheads="1"/>
          </p:cNvSpPr>
          <p:nvPr/>
        </p:nvSpPr>
        <p:spPr bwMode="auto">
          <a:xfrm>
            <a:off x="228600" y="6248400"/>
            <a:ext cx="6553200" cy="369888"/>
          </a:xfrm>
          <a:prstGeom prst="rect">
            <a:avLst/>
          </a:prstGeom>
          <a:ln w="9525">
            <a:noFill/>
            <a:miter lim="800000"/>
            <a:headEnd/>
            <a:tailEnd/>
          </a:ln>
        </p:spPr>
        <p:txBody>
          <a:bodyPr>
            <a:prstTxWarp prst="textNoShape">
              <a:avLst/>
            </a:prstTxWarp>
            <a:spAutoFit/>
          </a:bodyPr>
          <a:lstStyle/>
          <a:p>
            <a:endParaRPr lang="en-US"/>
          </a:p>
        </p:txBody>
      </p:sp>
      <p:graphicFrame>
        <p:nvGraphicFramePr>
          <p:cNvPr id="3" name="Object 2"/>
          <p:cNvGraphicFramePr>
            <a:graphicFrameLocks noChangeAspect="1"/>
          </p:cNvGraphicFramePr>
          <p:nvPr>
            <p:extLst/>
          </p:nvPr>
        </p:nvGraphicFramePr>
        <p:xfrm>
          <a:off x="107504" y="404664"/>
          <a:ext cx="7602220" cy="6237312"/>
        </p:xfrm>
        <a:graphic>
          <a:graphicData uri="http://schemas.openxmlformats.org/presentationml/2006/ole">
            <mc:AlternateContent xmlns:mc="http://schemas.openxmlformats.org/markup-compatibility/2006">
              <mc:Choice xmlns:v="urn:schemas-microsoft-com:vml" Requires="v">
                <p:oleObj spid="_x0000_s5123" name="Document" r:id="rId4" imgW="6083076" imgH="4990916" progId="Word.Document.12">
                  <p:embed/>
                </p:oleObj>
              </mc:Choice>
              <mc:Fallback>
                <p:oleObj name="Document" r:id="rId4" imgW="6083076" imgH="4990916" progId="Word.Document.1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504" y="404664"/>
                        <a:ext cx="7602220" cy="62373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4" name="TextBox 3"/>
          <p:cNvSpPr txBox="1"/>
          <p:nvPr/>
        </p:nvSpPr>
        <p:spPr>
          <a:xfrm>
            <a:off x="7740352" y="1124744"/>
            <a:ext cx="1403648" cy="2031325"/>
          </a:xfrm>
          <a:prstGeom prst="rect">
            <a:avLst/>
          </a:prstGeom>
          <a:noFill/>
        </p:spPr>
        <p:txBody>
          <a:bodyPr wrap="square" rtlCol="0">
            <a:spAutoFit/>
          </a:bodyPr>
          <a:lstStyle/>
          <a:p>
            <a:pPr algn="ctr"/>
            <a:r>
              <a:rPr lang="en-US" b="1" dirty="0">
                <a:latin typeface="+mn-lt"/>
              </a:rPr>
              <a:t>Table </a:t>
            </a:r>
            <a:r>
              <a:rPr lang="en-US" b="1" dirty="0" smtClean="0">
                <a:latin typeface="+mn-lt"/>
              </a:rPr>
              <a:t>4.2</a:t>
            </a:r>
          </a:p>
          <a:p>
            <a:pPr algn="ctr"/>
            <a:endParaRPr lang="en-US" b="1" dirty="0">
              <a:latin typeface="+mn-lt"/>
            </a:endParaRPr>
          </a:p>
          <a:p>
            <a:pPr algn="ctr"/>
            <a:r>
              <a:rPr lang="en-US" b="1" dirty="0" smtClean="0">
                <a:latin typeface="+mn-lt"/>
              </a:rPr>
              <a:t>  </a:t>
            </a:r>
            <a:r>
              <a:rPr lang="en-US" b="1" dirty="0">
                <a:latin typeface="+mn-lt"/>
              </a:rPr>
              <a:t>Access Control System Commands</a:t>
            </a:r>
          </a:p>
          <a:p>
            <a:endParaRPr lang="en-US" dirty="0"/>
          </a:p>
        </p:txBody>
      </p:sp>
      <p:sp>
        <p:nvSpPr>
          <p:cNvPr id="2" name="灯片编号占位符 1"/>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35</a:t>
            </a:fld>
            <a:endParaRPr lang="en-US" dirty="0">
              <a:solidFill>
                <a:prstClr val="white">
                  <a:lumMod val="65000"/>
                  <a:lumOff val="35000"/>
                </a:prstClr>
              </a:solidFill>
            </a:endParaRPr>
          </a:p>
        </p:txBody>
      </p:sp>
      <p:sp>
        <p:nvSpPr>
          <p:cNvPr id="5" name="矩形标注 4"/>
          <p:cNvSpPr/>
          <p:nvPr/>
        </p:nvSpPr>
        <p:spPr>
          <a:xfrm>
            <a:off x="3707903" y="5517232"/>
            <a:ext cx="1008113" cy="396624"/>
          </a:xfrm>
          <a:prstGeom prst="wedgeRectCallout">
            <a:avLst>
              <a:gd name="adj1" fmla="val -51074"/>
              <a:gd name="adj2" fmla="val 72524"/>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dirty="0" smtClean="0"/>
              <a:t>Should be control</a:t>
            </a:r>
            <a:endParaRPr lang="zh-CN" altLang="en-US" sz="1400" dirty="0"/>
          </a:p>
        </p:txBody>
      </p:sp>
    </p:spTree>
    <p:extLst>
      <p:ext uri="{BB962C8B-B14F-4D97-AF65-F5344CB8AC3E}">
        <p14:creationId xmlns:p14="http://schemas.microsoft.com/office/powerpoint/2010/main" val="11963067"/>
      </p:ext>
    </p:extLst>
  </p:cSld>
  <p:clrMapOvr>
    <a:masterClrMapping/>
  </p:clrMapOvr>
  <p:transition spd="med">
    <p:wipe dir="d"/>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827584" y="-243408"/>
            <a:ext cx="8229600" cy="1600200"/>
          </a:xfrm>
        </p:spPr>
        <p:txBody>
          <a:bodyPr wrap="square" numCol="1" anchorCtr="0" compatLnSpc="1">
            <a:prstTxWarp prst="textNoShape">
              <a:avLst/>
            </a:prstTxWarp>
          </a:bodyPr>
          <a:lstStyle/>
          <a:p>
            <a:pPr eaLnBrk="1" hangingPunct="1">
              <a:defRPr/>
            </a:pPr>
            <a:r>
              <a:rPr lang="en-US" dirty="0" smtClean="0">
                <a:solidFill>
                  <a:schemeClr val="accent1"/>
                </a:solidFill>
                <a:effectLst>
                  <a:outerShdw blurRad="38100" dist="38100" dir="2700000" algn="tl">
                    <a:srgbClr val="000000">
                      <a:alpha val="43137"/>
                    </a:srgbClr>
                  </a:outerShdw>
                </a:effectLst>
                <a:ea typeface="ＭＳ Ｐゴシック" pitchFamily="-1" charset="-128"/>
                <a:cs typeface="ＭＳ Ｐゴシック" pitchFamily="-1" charset="-128"/>
              </a:rPr>
              <a:t>Table 4.2 Explanations</a:t>
            </a:r>
            <a:endParaRPr lang="en-US" dirty="0">
              <a:solidFill>
                <a:schemeClr val="accent1"/>
              </a:solidFill>
              <a:effectLst>
                <a:outerShdw blurRad="38100" dist="38100" dir="2700000" algn="tl">
                  <a:srgbClr val="000000">
                    <a:alpha val="43137"/>
                  </a:srgbClr>
                </a:outerShdw>
              </a:effectLst>
              <a:ea typeface="ＭＳ Ｐゴシック" pitchFamily="-1" charset="-128"/>
              <a:cs typeface="ＭＳ Ｐゴシック" pitchFamily="-1" charset="-128"/>
            </a:endParaRPr>
          </a:p>
        </p:txBody>
      </p:sp>
      <p:sp>
        <p:nvSpPr>
          <p:cNvPr id="231427" name="Rectangle 3"/>
          <p:cNvSpPr>
            <a:spLocks noGrp="1" noChangeArrowheads="1"/>
          </p:cNvSpPr>
          <p:nvPr>
            <p:ph idx="1"/>
          </p:nvPr>
        </p:nvSpPr>
        <p:spPr>
          <a:xfrm>
            <a:off x="0" y="1356792"/>
            <a:ext cx="9144000" cy="5501208"/>
          </a:xfrm>
        </p:spPr>
        <p:txBody>
          <a:bodyPr wrap="square" numCol="1" anchor="t" anchorCtr="0" compatLnSpc="1">
            <a:prstTxWarp prst="textNoShape">
              <a:avLst/>
            </a:prstTxWarp>
            <a:normAutofit fontScale="85000" lnSpcReduction="20000"/>
          </a:bodyPr>
          <a:lstStyle/>
          <a:p>
            <a:pPr>
              <a:defRPr/>
            </a:pPr>
            <a:r>
              <a:rPr lang="en-US" altLang="zh-CN" sz="2000" dirty="0"/>
              <a:t>The first three rules deal with transferring, granting, and deleting access rights.</a:t>
            </a:r>
          </a:p>
          <a:p>
            <a:pPr>
              <a:defRPr/>
            </a:pPr>
            <a:r>
              <a:rPr lang="en-US" altLang="zh-CN" sz="2000" dirty="0" smtClean="0"/>
              <a:t>R1: If </a:t>
            </a:r>
            <a:r>
              <a:rPr lang="en-US" altLang="zh-CN" sz="2000" dirty="0"/>
              <a:t>the entry α* exists in </a:t>
            </a:r>
            <a:r>
              <a:rPr lang="en-US" altLang="zh-CN" sz="2000" i="1" dirty="0"/>
              <a:t>A[S</a:t>
            </a:r>
            <a:r>
              <a:rPr lang="en-US" altLang="zh-CN" sz="2000" i="1" baseline="-25000" dirty="0"/>
              <a:t>0</a:t>
            </a:r>
            <a:r>
              <a:rPr lang="en-US" altLang="zh-CN" sz="2000" i="1" dirty="0"/>
              <a:t>, X</a:t>
            </a:r>
            <a:r>
              <a:rPr lang="en-US" altLang="zh-CN" sz="2000" i="1" dirty="0" smtClean="0"/>
              <a:t>], then </a:t>
            </a:r>
            <a:r>
              <a:rPr lang="en-US" altLang="zh-CN" sz="2000" i="1" dirty="0"/>
              <a:t>S</a:t>
            </a:r>
            <a:r>
              <a:rPr lang="en-US" altLang="zh-CN" sz="2000" i="1" baseline="-25000" dirty="0"/>
              <a:t>0</a:t>
            </a:r>
            <a:r>
              <a:rPr lang="en-US" altLang="zh-CN" sz="2000" i="1" dirty="0"/>
              <a:t> has access right α </a:t>
            </a:r>
            <a:r>
              <a:rPr lang="en-US" altLang="zh-CN" sz="2000" i="1" dirty="0" smtClean="0"/>
              <a:t>to </a:t>
            </a:r>
            <a:r>
              <a:rPr lang="en-US" altLang="zh-CN" sz="2000" dirty="0" smtClean="0"/>
              <a:t>subject </a:t>
            </a:r>
            <a:r>
              <a:rPr lang="en-US" altLang="zh-CN" sz="2000" i="1" dirty="0"/>
              <a:t>X and, because of the presence of the copy flag, can transfer this right, </a:t>
            </a:r>
            <a:r>
              <a:rPr lang="en-US" altLang="zh-CN" sz="2000" i="1" dirty="0" smtClean="0"/>
              <a:t>with </a:t>
            </a:r>
            <a:r>
              <a:rPr lang="en-US" altLang="zh-CN" sz="2000" dirty="0" smtClean="0"/>
              <a:t>or </a:t>
            </a:r>
            <a:r>
              <a:rPr lang="en-US" altLang="zh-CN" sz="2000" dirty="0"/>
              <a:t>without copy flag, to another subject. </a:t>
            </a:r>
            <a:r>
              <a:rPr lang="en-US" altLang="zh-CN" sz="2000" dirty="0" smtClean="0"/>
              <a:t>A subject would </a:t>
            </a:r>
            <a:r>
              <a:rPr lang="en-US" altLang="zh-CN" sz="2000" dirty="0"/>
              <a:t>transfer the access right without the copy flag if there were a concern </a:t>
            </a:r>
            <a:r>
              <a:rPr lang="en-US" altLang="zh-CN" sz="2000" dirty="0" smtClean="0"/>
              <a:t>that the </a:t>
            </a:r>
            <a:r>
              <a:rPr lang="en-US" altLang="zh-CN" sz="2000" dirty="0"/>
              <a:t>new subject would maliciously transfer the right to another subject that </a:t>
            </a:r>
            <a:r>
              <a:rPr lang="en-US" altLang="zh-CN" sz="2000" dirty="0" smtClean="0"/>
              <a:t>should not </a:t>
            </a:r>
            <a:r>
              <a:rPr lang="en-US" altLang="zh-CN" sz="2000" dirty="0"/>
              <a:t>have that access right</a:t>
            </a:r>
            <a:r>
              <a:rPr lang="en-US" altLang="zh-CN" sz="2000" dirty="0" smtClean="0"/>
              <a:t>.</a:t>
            </a:r>
            <a:r>
              <a:rPr lang="en-US" altLang="zh-CN" sz="2000" i="1" dirty="0" smtClean="0"/>
              <a:t> </a:t>
            </a:r>
          </a:p>
          <a:p>
            <a:pPr>
              <a:defRPr/>
            </a:pPr>
            <a:r>
              <a:rPr lang="en-US" altLang="zh-CN" sz="2000" i="1" dirty="0" smtClean="0"/>
              <a:t>R2 </a:t>
            </a:r>
            <a:r>
              <a:rPr lang="en-US" altLang="zh-CN" sz="2000" i="1" dirty="0"/>
              <a:t>states that if S</a:t>
            </a:r>
            <a:r>
              <a:rPr lang="en-US" altLang="zh-CN" sz="2000" i="1" baseline="-25000" dirty="0"/>
              <a:t>0</a:t>
            </a:r>
            <a:r>
              <a:rPr lang="en-US" altLang="zh-CN" sz="2000" i="1" dirty="0"/>
              <a:t> is designated as the owner of </a:t>
            </a:r>
            <a:r>
              <a:rPr lang="en-US" altLang="zh-CN" sz="2000" i="1" dirty="0" smtClean="0"/>
              <a:t>object X</a:t>
            </a:r>
            <a:r>
              <a:rPr lang="en-US" altLang="zh-CN" sz="2000" i="1" dirty="0"/>
              <a:t>, then S</a:t>
            </a:r>
            <a:r>
              <a:rPr lang="en-US" altLang="zh-CN" sz="2000" i="1" baseline="-25000" dirty="0"/>
              <a:t>0</a:t>
            </a:r>
            <a:r>
              <a:rPr lang="en-US" altLang="zh-CN" sz="2000" i="1" dirty="0"/>
              <a:t> can grant an access right to that </a:t>
            </a:r>
            <a:r>
              <a:rPr lang="en-US" altLang="zh-CN" sz="2000" i="1" dirty="0" smtClean="0"/>
              <a:t>object X </a:t>
            </a:r>
            <a:r>
              <a:rPr lang="en-US" altLang="zh-CN" sz="2000" i="1" dirty="0"/>
              <a:t>for any other </a:t>
            </a:r>
            <a:r>
              <a:rPr lang="en-US" altLang="zh-CN" sz="2000" i="1" dirty="0" smtClean="0"/>
              <a:t>subject S.</a:t>
            </a:r>
            <a:endParaRPr lang="en-US" altLang="zh-CN" sz="2000" i="1" dirty="0"/>
          </a:p>
          <a:p>
            <a:pPr>
              <a:defRPr/>
            </a:pPr>
            <a:r>
              <a:rPr lang="en-US" altLang="zh-CN" sz="2000" dirty="0" smtClean="0"/>
              <a:t>R3 </a:t>
            </a:r>
            <a:r>
              <a:rPr lang="en-US" altLang="zh-CN" sz="2000" dirty="0"/>
              <a:t>permits </a:t>
            </a:r>
            <a:r>
              <a:rPr lang="en-US" altLang="zh-CN" sz="2000" i="1" dirty="0"/>
              <a:t>S</a:t>
            </a:r>
            <a:r>
              <a:rPr lang="en-US" altLang="zh-CN" sz="2000" i="1" baseline="-25000" dirty="0"/>
              <a:t>0</a:t>
            </a:r>
            <a:r>
              <a:rPr lang="en-US" altLang="zh-CN" sz="2000" i="1" dirty="0"/>
              <a:t> to delete any access right from any matrix entry in a row </a:t>
            </a:r>
            <a:r>
              <a:rPr lang="en-US" altLang="zh-CN" sz="2000" i="1" dirty="0" smtClean="0"/>
              <a:t>for </a:t>
            </a:r>
            <a:r>
              <a:rPr lang="en-US" altLang="zh-CN" sz="2000" dirty="0" smtClean="0"/>
              <a:t>which </a:t>
            </a:r>
            <a:r>
              <a:rPr lang="en-US" altLang="zh-CN" sz="2000" i="1" dirty="0"/>
              <a:t>S</a:t>
            </a:r>
            <a:r>
              <a:rPr lang="en-US" altLang="zh-CN" sz="2000" i="1" baseline="-25000" dirty="0"/>
              <a:t>0</a:t>
            </a:r>
            <a:r>
              <a:rPr lang="en-US" altLang="zh-CN" sz="2000" i="1" dirty="0"/>
              <a:t> controls the subject and for any matrix entry in a column for which S</a:t>
            </a:r>
            <a:r>
              <a:rPr lang="en-US" altLang="zh-CN" sz="2000" i="1" baseline="-25000" dirty="0"/>
              <a:t>0</a:t>
            </a:r>
            <a:r>
              <a:rPr lang="en-US" altLang="zh-CN" sz="2000" i="1" dirty="0"/>
              <a:t> </a:t>
            </a:r>
            <a:r>
              <a:rPr lang="en-US" altLang="zh-CN" sz="2000" i="1" dirty="0" smtClean="0"/>
              <a:t>owns </a:t>
            </a:r>
            <a:r>
              <a:rPr lang="en-US" altLang="zh-CN" sz="2000" dirty="0" smtClean="0"/>
              <a:t>the </a:t>
            </a:r>
            <a:r>
              <a:rPr lang="en-US" altLang="zh-CN" sz="2000" dirty="0"/>
              <a:t>object. </a:t>
            </a:r>
            <a:endParaRPr lang="en-US" altLang="zh-CN" sz="2000" dirty="0" smtClean="0"/>
          </a:p>
          <a:p>
            <a:pPr>
              <a:defRPr/>
            </a:pPr>
            <a:r>
              <a:rPr lang="en-US" altLang="zh-CN" sz="2000" dirty="0" smtClean="0"/>
              <a:t>R4 </a:t>
            </a:r>
            <a:r>
              <a:rPr lang="en-US" altLang="zh-CN" sz="2000" dirty="0"/>
              <a:t>permits a subject to read that portion of the matrix that it </a:t>
            </a:r>
            <a:r>
              <a:rPr lang="en-US" altLang="zh-CN" sz="2000" dirty="0" smtClean="0"/>
              <a:t>owns or </a:t>
            </a:r>
            <a:r>
              <a:rPr lang="en-US" altLang="zh-CN" sz="2000" dirty="0"/>
              <a:t>controls.</a:t>
            </a:r>
          </a:p>
          <a:p>
            <a:pPr>
              <a:defRPr/>
            </a:pPr>
            <a:r>
              <a:rPr lang="en-US" altLang="zh-CN" sz="2000" dirty="0" smtClean="0"/>
              <a:t>The </a:t>
            </a:r>
            <a:r>
              <a:rPr lang="en-US" altLang="zh-CN" sz="2000" dirty="0"/>
              <a:t>remaining </a:t>
            </a:r>
            <a:r>
              <a:rPr lang="en-US" altLang="zh-CN" sz="2000" dirty="0" smtClean="0"/>
              <a:t>rules govern </a:t>
            </a:r>
            <a:r>
              <a:rPr lang="en-US" altLang="zh-CN" sz="2000" dirty="0"/>
              <a:t>the creation and deletion of </a:t>
            </a:r>
            <a:r>
              <a:rPr lang="en-US" altLang="zh-CN" sz="2000" dirty="0" smtClean="0"/>
              <a:t>subjects and </a:t>
            </a:r>
            <a:r>
              <a:rPr lang="en-US" altLang="zh-CN" sz="2000" dirty="0"/>
              <a:t>objects. </a:t>
            </a:r>
          </a:p>
          <a:p>
            <a:pPr>
              <a:defRPr/>
            </a:pPr>
            <a:r>
              <a:rPr lang="en-US" altLang="zh-CN" sz="2000" dirty="0" smtClean="0"/>
              <a:t>R5: </a:t>
            </a:r>
            <a:r>
              <a:rPr lang="en-US" altLang="zh-CN" sz="2000" dirty="0"/>
              <a:t>any subject can create a new object, which </a:t>
            </a:r>
            <a:r>
              <a:rPr lang="en-US" altLang="zh-CN" sz="2000" dirty="0" smtClean="0"/>
              <a:t>it owns</a:t>
            </a:r>
            <a:r>
              <a:rPr lang="en-US" altLang="zh-CN" sz="2000" dirty="0"/>
              <a:t>, and can then grant and delete access to the object. </a:t>
            </a:r>
            <a:endParaRPr lang="en-US" altLang="zh-CN" sz="2000" dirty="0" smtClean="0"/>
          </a:p>
          <a:p>
            <a:pPr>
              <a:defRPr/>
            </a:pPr>
            <a:r>
              <a:rPr lang="en-US" altLang="zh-CN" sz="2000" dirty="0" smtClean="0"/>
              <a:t>R6: </a:t>
            </a:r>
            <a:r>
              <a:rPr lang="en-US" altLang="zh-CN" sz="2000" dirty="0"/>
              <a:t>the </a:t>
            </a:r>
            <a:r>
              <a:rPr lang="en-US" altLang="zh-CN" sz="2000" dirty="0" smtClean="0"/>
              <a:t>owner of </a:t>
            </a:r>
            <a:r>
              <a:rPr lang="en-US" altLang="zh-CN" sz="2000" dirty="0"/>
              <a:t>an object can destroy the object, resulting in the deletion of the corresponding</a:t>
            </a:r>
          </a:p>
          <a:p>
            <a:pPr>
              <a:defRPr/>
            </a:pPr>
            <a:r>
              <a:rPr lang="en-US" altLang="zh-CN" sz="2000" dirty="0"/>
              <a:t>column of the access matrix. </a:t>
            </a:r>
            <a:endParaRPr lang="en-US" altLang="zh-CN" sz="2000" dirty="0" smtClean="0"/>
          </a:p>
          <a:p>
            <a:pPr>
              <a:defRPr/>
            </a:pPr>
            <a:r>
              <a:rPr lang="en-US" altLang="zh-CN" sz="2000" dirty="0" smtClean="0"/>
              <a:t>R7 </a:t>
            </a:r>
            <a:r>
              <a:rPr lang="en-US" altLang="zh-CN" sz="2000" dirty="0"/>
              <a:t>enables any subject to create a new </a:t>
            </a:r>
            <a:r>
              <a:rPr lang="en-US" altLang="zh-CN" sz="2000" dirty="0" smtClean="0"/>
              <a:t>subject; the </a:t>
            </a:r>
            <a:r>
              <a:rPr lang="en-US" altLang="zh-CN" sz="2000" dirty="0"/>
              <a:t>creator owns the new subject and the new subject has control access to itself.</a:t>
            </a:r>
          </a:p>
          <a:p>
            <a:pPr>
              <a:defRPr/>
            </a:pPr>
            <a:r>
              <a:rPr lang="en-US" altLang="zh-CN" sz="2000" dirty="0" smtClean="0"/>
              <a:t>R8 </a:t>
            </a:r>
            <a:r>
              <a:rPr lang="en-US" altLang="zh-CN" sz="2000" dirty="0"/>
              <a:t>permits the owner of a subject to delete the row and column (if there </a:t>
            </a:r>
            <a:r>
              <a:rPr lang="en-US" altLang="zh-CN" sz="2000" dirty="0" smtClean="0"/>
              <a:t>are subject </a:t>
            </a:r>
            <a:r>
              <a:rPr lang="en-US" altLang="zh-CN" sz="2000" dirty="0"/>
              <a:t>columns) of the access matrix designated by that subject</a:t>
            </a:r>
            <a:r>
              <a:rPr lang="en-US" altLang="zh-CN" sz="2000" dirty="0" smtClean="0"/>
              <a:t>.</a:t>
            </a:r>
            <a:endParaRPr lang="en-US" altLang="zh-CN" sz="2000" dirty="0"/>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36</a:t>
            </a:fld>
            <a:endParaRPr lang="en-US" dirty="0">
              <a:solidFill>
                <a:prstClr val="white">
                  <a:lumMod val="65000"/>
                  <a:lumOff val="35000"/>
                </a:prstClr>
              </a:solidFill>
            </a:endParaRPr>
          </a:p>
        </p:txBody>
      </p:sp>
    </p:spTree>
    <p:extLst>
      <p:ext uri="{BB962C8B-B14F-4D97-AF65-F5344CB8AC3E}">
        <p14:creationId xmlns:p14="http://schemas.microsoft.com/office/powerpoint/2010/main" val="14059894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withEffect">
                                  <p:stCondLst>
                                    <p:cond delay="0"/>
                                  </p:stCondLst>
                                  <p:childTnLst>
                                    <p:set>
                                      <p:cBhvr>
                                        <p:cTn id="6" dur="1" fill="hold">
                                          <p:stCondLst>
                                            <p:cond delay="0"/>
                                          </p:stCondLst>
                                        </p:cTn>
                                        <p:tgtEl>
                                          <p:spTgt spid="231427">
                                            <p:txEl>
                                              <p:pRg st="0" end="0"/>
                                            </p:txEl>
                                          </p:spTgt>
                                        </p:tgtEl>
                                        <p:attrNameLst>
                                          <p:attrName>style.visibility</p:attrName>
                                        </p:attrNameLst>
                                      </p:cBhvr>
                                      <p:to>
                                        <p:strVal val="visible"/>
                                      </p:to>
                                    </p:set>
                                    <p:anim calcmode="lin" valueType="num">
                                      <p:cBhvr>
                                        <p:cTn id="7" dur="500" decel="50000" fill="hold">
                                          <p:stCondLst>
                                            <p:cond delay="0"/>
                                          </p:stCondLst>
                                        </p:cTn>
                                        <p:tgtEl>
                                          <p:spTgt spid="231427">
                                            <p:txEl>
                                              <p:pRg st="0" end="0"/>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231427">
                                            <p:txEl>
                                              <p:pRg st="0" end="0"/>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231427">
                                            <p:txEl>
                                              <p:pRg st="0" end="0"/>
                                            </p:txEl>
                                          </p:spTgt>
                                        </p:tgtEl>
                                        <p:attrNameLst>
                                          <p:attrName>ppt_w</p:attrName>
                                        </p:attrNameLst>
                                      </p:cBhvr>
                                      <p:tavLst>
                                        <p:tav tm="0">
                                          <p:val>
                                            <p:strVal val="#ppt_w*.05"/>
                                          </p:val>
                                        </p:tav>
                                        <p:tav tm="100000">
                                          <p:val>
                                            <p:strVal val="#ppt_w"/>
                                          </p:val>
                                        </p:tav>
                                      </p:tavLst>
                                    </p:anim>
                                    <p:anim calcmode="lin" valueType="num">
                                      <p:cBhvr>
                                        <p:cTn id="10" dur="1000" fill="hold"/>
                                        <p:tgtEl>
                                          <p:spTgt spid="231427">
                                            <p:txEl>
                                              <p:pRg st="0" end="0"/>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231427">
                                            <p:txEl>
                                              <p:pRg st="0" end="0"/>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231427">
                                            <p:txEl>
                                              <p:pRg st="0" end="0"/>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231427">
                                            <p:txEl>
                                              <p:pRg st="0" end="0"/>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231427">
                                            <p:txEl>
                                              <p:pRg st="0" end="0"/>
                                            </p:txEl>
                                          </p:spTgt>
                                        </p:tgtEl>
                                      </p:cBhvr>
                                    </p:animEffect>
                                  </p:childTnLst>
                                </p:cTn>
                              </p:par>
                              <p:par>
                                <p:cTn id="15" presetID="25" presetClass="entr" presetSubtype="0" fill="hold" grpId="0" nodeType="withEffect">
                                  <p:stCondLst>
                                    <p:cond delay="0"/>
                                  </p:stCondLst>
                                  <p:childTnLst>
                                    <p:set>
                                      <p:cBhvr>
                                        <p:cTn id="16" dur="1" fill="hold">
                                          <p:stCondLst>
                                            <p:cond delay="0"/>
                                          </p:stCondLst>
                                        </p:cTn>
                                        <p:tgtEl>
                                          <p:spTgt spid="231427">
                                            <p:txEl>
                                              <p:pRg st="1" end="1"/>
                                            </p:txEl>
                                          </p:spTgt>
                                        </p:tgtEl>
                                        <p:attrNameLst>
                                          <p:attrName>style.visibility</p:attrName>
                                        </p:attrNameLst>
                                      </p:cBhvr>
                                      <p:to>
                                        <p:strVal val="visible"/>
                                      </p:to>
                                    </p:set>
                                    <p:anim calcmode="lin" valueType="num">
                                      <p:cBhvr>
                                        <p:cTn id="17" dur="500" decel="50000" fill="hold">
                                          <p:stCondLst>
                                            <p:cond delay="0"/>
                                          </p:stCondLst>
                                        </p:cTn>
                                        <p:tgtEl>
                                          <p:spTgt spid="231427">
                                            <p:txEl>
                                              <p:pRg st="1" end="1"/>
                                            </p:txEl>
                                          </p:spTgt>
                                        </p:tgtEl>
                                        <p:attrNameLst>
                                          <p:attrName>style.rotation</p:attrName>
                                        </p:attrNameLst>
                                      </p:cBhvr>
                                      <p:tavLst>
                                        <p:tav tm="0">
                                          <p:val>
                                            <p:fltVal val="-90"/>
                                          </p:val>
                                        </p:tav>
                                        <p:tav tm="100000">
                                          <p:val>
                                            <p:fltVal val="0"/>
                                          </p:val>
                                        </p:tav>
                                      </p:tavLst>
                                    </p:anim>
                                    <p:anim calcmode="lin" valueType="num">
                                      <p:cBhvr>
                                        <p:cTn id="18" dur="500" decel="50000" fill="hold">
                                          <p:stCondLst>
                                            <p:cond delay="0"/>
                                          </p:stCondLst>
                                        </p:cTn>
                                        <p:tgtEl>
                                          <p:spTgt spid="231427">
                                            <p:txEl>
                                              <p:pRg st="1" end="1"/>
                                            </p:txEl>
                                          </p:spTgt>
                                        </p:tgtEl>
                                        <p:attrNameLst>
                                          <p:attrName>ppt_w</p:attrName>
                                        </p:attrNameLst>
                                      </p:cBhvr>
                                      <p:tavLst>
                                        <p:tav tm="0">
                                          <p:val>
                                            <p:strVal val="#ppt_w"/>
                                          </p:val>
                                        </p:tav>
                                        <p:tav tm="100000">
                                          <p:val>
                                            <p:strVal val="#ppt_w*.05"/>
                                          </p:val>
                                        </p:tav>
                                      </p:tavLst>
                                    </p:anim>
                                    <p:anim calcmode="lin" valueType="num">
                                      <p:cBhvr>
                                        <p:cTn id="19" dur="500" accel="50000" fill="hold">
                                          <p:stCondLst>
                                            <p:cond delay="500"/>
                                          </p:stCondLst>
                                        </p:cTn>
                                        <p:tgtEl>
                                          <p:spTgt spid="231427">
                                            <p:txEl>
                                              <p:pRg st="1" end="1"/>
                                            </p:txEl>
                                          </p:spTgt>
                                        </p:tgtEl>
                                        <p:attrNameLst>
                                          <p:attrName>ppt_w</p:attrName>
                                        </p:attrNameLst>
                                      </p:cBhvr>
                                      <p:tavLst>
                                        <p:tav tm="0">
                                          <p:val>
                                            <p:strVal val="#ppt_w*.05"/>
                                          </p:val>
                                        </p:tav>
                                        <p:tav tm="100000">
                                          <p:val>
                                            <p:strVal val="#ppt_w"/>
                                          </p:val>
                                        </p:tav>
                                      </p:tavLst>
                                    </p:anim>
                                    <p:anim calcmode="lin" valueType="num">
                                      <p:cBhvr>
                                        <p:cTn id="20" dur="1000" fill="hold"/>
                                        <p:tgtEl>
                                          <p:spTgt spid="231427">
                                            <p:txEl>
                                              <p:pRg st="1" end="1"/>
                                            </p:txEl>
                                          </p:spTgt>
                                        </p:tgtEl>
                                        <p:attrNameLst>
                                          <p:attrName>ppt_h</p:attrName>
                                        </p:attrNameLst>
                                      </p:cBhvr>
                                      <p:tavLst>
                                        <p:tav tm="0">
                                          <p:val>
                                            <p:strVal val="#ppt_h"/>
                                          </p:val>
                                        </p:tav>
                                        <p:tav tm="100000">
                                          <p:val>
                                            <p:strVal val="#ppt_h"/>
                                          </p:val>
                                        </p:tav>
                                      </p:tavLst>
                                    </p:anim>
                                    <p:anim calcmode="lin" valueType="num">
                                      <p:cBhvr>
                                        <p:cTn id="21" dur="500" decel="50000" fill="hold">
                                          <p:stCondLst>
                                            <p:cond delay="0"/>
                                          </p:stCondLst>
                                        </p:cTn>
                                        <p:tgtEl>
                                          <p:spTgt spid="231427">
                                            <p:txEl>
                                              <p:pRg st="1" end="1"/>
                                            </p:txEl>
                                          </p:spTgt>
                                        </p:tgtEl>
                                        <p:attrNameLst>
                                          <p:attrName>ppt_x</p:attrName>
                                        </p:attrNameLst>
                                      </p:cBhvr>
                                      <p:tavLst>
                                        <p:tav tm="0">
                                          <p:val>
                                            <p:strVal val="#ppt_x+.4"/>
                                          </p:val>
                                        </p:tav>
                                        <p:tav tm="100000">
                                          <p:val>
                                            <p:strVal val="#ppt_x"/>
                                          </p:val>
                                        </p:tav>
                                      </p:tavLst>
                                    </p:anim>
                                    <p:anim calcmode="lin" valueType="num">
                                      <p:cBhvr>
                                        <p:cTn id="22" dur="500" decel="50000" fill="hold">
                                          <p:stCondLst>
                                            <p:cond delay="0"/>
                                          </p:stCondLst>
                                        </p:cTn>
                                        <p:tgtEl>
                                          <p:spTgt spid="231427">
                                            <p:txEl>
                                              <p:pRg st="1" end="1"/>
                                            </p:txEl>
                                          </p:spTgt>
                                        </p:tgtEl>
                                        <p:attrNameLst>
                                          <p:attrName>ppt_y</p:attrName>
                                        </p:attrNameLst>
                                      </p:cBhvr>
                                      <p:tavLst>
                                        <p:tav tm="0">
                                          <p:val>
                                            <p:strVal val="#ppt_y-.2"/>
                                          </p:val>
                                        </p:tav>
                                        <p:tav tm="100000">
                                          <p:val>
                                            <p:strVal val="#ppt_y+.1"/>
                                          </p:val>
                                        </p:tav>
                                      </p:tavLst>
                                    </p:anim>
                                    <p:anim calcmode="lin" valueType="num">
                                      <p:cBhvr>
                                        <p:cTn id="23" dur="500" accel="50000" fill="hold">
                                          <p:stCondLst>
                                            <p:cond delay="500"/>
                                          </p:stCondLst>
                                        </p:cTn>
                                        <p:tgtEl>
                                          <p:spTgt spid="231427">
                                            <p:txEl>
                                              <p:pRg st="1" end="1"/>
                                            </p:txEl>
                                          </p:spTgt>
                                        </p:tgtEl>
                                        <p:attrNameLst>
                                          <p:attrName>ppt_y</p:attrName>
                                        </p:attrNameLst>
                                      </p:cBhvr>
                                      <p:tavLst>
                                        <p:tav tm="0">
                                          <p:val>
                                            <p:strVal val="#ppt_y+.1"/>
                                          </p:val>
                                        </p:tav>
                                        <p:tav tm="100000">
                                          <p:val>
                                            <p:strVal val="#ppt_y"/>
                                          </p:val>
                                        </p:tav>
                                      </p:tavLst>
                                    </p:anim>
                                    <p:animEffect transition="in" filter="fade">
                                      <p:cBhvr>
                                        <p:cTn id="24" dur="1000" decel="50000">
                                          <p:stCondLst>
                                            <p:cond delay="0"/>
                                          </p:stCondLst>
                                        </p:cTn>
                                        <p:tgtEl>
                                          <p:spTgt spid="231427">
                                            <p:txEl>
                                              <p:pRg st="1" end="1"/>
                                            </p:txEl>
                                          </p:spTgt>
                                        </p:tgtEl>
                                      </p:cBhvr>
                                    </p:animEffect>
                                  </p:childTnLst>
                                </p:cTn>
                              </p:par>
                              <p:par>
                                <p:cTn id="25" presetID="25" presetClass="entr" presetSubtype="0" fill="hold" grpId="0" nodeType="withEffect">
                                  <p:stCondLst>
                                    <p:cond delay="0"/>
                                  </p:stCondLst>
                                  <p:childTnLst>
                                    <p:set>
                                      <p:cBhvr>
                                        <p:cTn id="26" dur="1" fill="hold">
                                          <p:stCondLst>
                                            <p:cond delay="0"/>
                                          </p:stCondLst>
                                        </p:cTn>
                                        <p:tgtEl>
                                          <p:spTgt spid="231427">
                                            <p:txEl>
                                              <p:pRg st="2" end="2"/>
                                            </p:txEl>
                                          </p:spTgt>
                                        </p:tgtEl>
                                        <p:attrNameLst>
                                          <p:attrName>style.visibility</p:attrName>
                                        </p:attrNameLst>
                                      </p:cBhvr>
                                      <p:to>
                                        <p:strVal val="visible"/>
                                      </p:to>
                                    </p:set>
                                    <p:anim calcmode="lin" valueType="num">
                                      <p:cBhvr>
                                        <p:cTn id="27" dur="500" decel="50000" fill="hold">
                                          <p:stCondLst>
                                            <p:cond delay="0"/>
                                          </p:stCondLst>
                                        </p:cTn>
                                        <p:tgtEl>
                                          <p:spTgt spid="231427">
                                            <p:txEl>
                                              <p:pRg st="2" end="2"/>
                                            </p:txEl>
                                          </p:spTgt>
                                        </p:tgtEl>
                                        <p:attrNameLst>
                                          <p:attrName>style.rotation</p:attrName>
                                        </p:attrNameLst>
                                      </p:cBhvr>
                                      <p:tavLst>
                                        <p:tav tm="0">
                                          <p:val>
                                            <p:fltVal val="-90"/>
                                          </p:val>
                                        </p:tav>
                                        <p:tav tm="100000">
                                          <p:val>
                                            <p:fltVal val="0"/>
                                          </p:val>
                                        </p:tav>
                                      </p:tavLst>
                                    </p:anim>
                                    <p:anim calcmode="lin" valueType="num">
                                      <p:cBhvr>
                                        <p:cTn id="28" dur="500" decel="50000" fill="hold">
                                          <p:stCondLst>
                                            <p:cond delay="0"/>
                                          </p:stCondLst>
                                        </p:cTn>
                                        <p:tgtEl>
                                          <p:spTgt spid="231427">
                                            <p:txEl>
                                              <p:pRg st="2" end="2"/>
                                            </p:txEl>
                                          </p:spTgt>
                                        </p:tgtEl>
                                        <p:attrNameLst>
                                          <p:attrName>ppt_w</p:attrName>
                                        </p:attrNameLst>
                                      </p:cBhvr>
                                      <p:tavLst>
                                        <p:tav tm="0">
                                          <p:val>
                                            <p:strVal val="#ppt_w"/>
                                          </p:val>
                                        </p:tav>
                                        <p:tav tm="100000">
                                          <p:val>
                                            <p:strVal val="#ppt_w*.05"/>
                                          </p:val>
                                        </p:tav>
                                      </p:tavLst>
                                    </p:anim>
                                    <p:anim calcmode="lin" valueType="num">
                                      <p:cBhvr>
                                        <p:cTn id="29" dur="500" accel="50000" fill="hold">
                                          <p:stCondLst>
                                            <p:cond delay="500"/>
                                          </p:stCondLst>
                                        </p:cTn>
                                        <p:tgtEl>
                                          <p:spTgt spid="231427">
                                            <p:txEl>
                                              <p:pRg st="2" end="2"/>
                                            </p:txEl>
                                          </p:spTgt>
                                        </p:tgtEl>
                                        <p:attrNameLst>
                                          <p:attrName>ppt_w</p:attrName>
                                        </p:attrNameLst>
                                      </p:cBhvr>
                                      <p:tavLst>
                                        <p:tav tm="0">
                                          <p:val>
                                            <p:strVal val="#ppt_w*.05"/>
                                          </p:val>
                                        </p:tav>
                                        <p:tav tm="100000">
                                          <p:val>
                                            <p:strVal val="#ppt_w"/>
                                          </p:val>
                                        </p:tav>
                                      </p:tavLst>
                                    </p:anim>
                                    <p:anim calcmode="lin" valueType="num">
                                      <p:cBhvr>
                                        <p:cTn id="30" dur="1000" fill="hold"/>
                                        <p:tgtEl>
                                          <p:spTgt spid="231427">
                                            <p:txEl>
                                              <p:pRg st="2" end="2"/>
                                            </p:txEl>
                                          </p:spTgt>
                                        </p:tgtEl>
                                        <p:attrNameLst>
                                          <p:attrName>ppt_h</p:attrName>
                                        </p:attrNameLst>
                                      </p:cBhvr>
                                      <p:tavLst>
                                        <p:tav tm="0">
                                          <p:val>
                                            <p:strVal val="#ppt_h"/>
                                          </p:val>
                                        </p:tav>
                                        <p:tav tm="100000">
                                          <p:val>
                                            <p:strVal val="#ppt_h"/>
                                          </p:val>
                                        </p:tav>
                                      </p:tavLst>
                                    </p:anim>
                                    <p:anim calcmode="lin" valueType="num">
                                      <p:cBhvr>
                                        <p:cTn id="31" dur="500" decel="50000" fill="hold">
                                          <p:stCondLst>
                                            <p:cond delay="0"/>
                                          </p:stCondLst>
                                        </p:cTn>
                                        <p:tgtEl>
                                          <p:spTgt spid="231427">
                                            <p:txEl>
                                              <p:pRg st="2" end="2"/>
                                            </p:txEl>
                                          </p:spTgt>
                                        </p:tgtEl>
                                        <p:attrNameLst>
                                          <p:attrName>ppt_x</p:attrName>
                                        </p:attrNameLst>
                                      </p:cBhvr>
                                      <p:tavLst>
                                        <p:tav tm="0">
                                          <p:val>
                                            <p:strVal val="#ppt_x+.4"/>
                                          </p:val>
                                        </p:tav>
                                        <p:tav tm="100000">
                                          <p:val>
                                            <p:strVal val="#ppt_x"/>
                                          </p:val>
                                        </p:tav>
                                      </p:tavLst>
                                    </p:anim>
                                    <p:anim calcmode="lin" valueType="num">
                                      <p:cBhvr>
                                        <p:cTn id="32" dur="500" decel="50000" fill="hold">
                                          <p:stCondLst>
                                            <p:cond delay="0"/>
                                          </p:stCondLst>
                                        </p:cTn>
                                        <p:tgtEl>
                                          <p:spTgt spid="231427">
                                            <p:txEl>
                                              <p:pRg st="2" end="2"/>
                                            </p:txEl>
                                          </p:spTgt>
                                        </p:tgtEl>
                                        <p:attrNameLst>
                                          <p:attrName>ppt_y</p:attrName>
                                        </p:attrNameLst>
                                      </p:cBhvr>
                                      <p:tavLst>
                                        <p:tav tm="0">
                                          <p:val>
                                            <p:strVal val="#ppt_y-.2"/>
                                          </p:val>
                                        </p:tav>
                                        <p:tav tm="100000">
                                          <p:val>
                                            <p:strVal val="#ppt_y+.1"/>
                                          </p:val>
                                        </p:tav>
                                      </p:tavLst>
                                    </p:anim>
                                    <p:anim calcmode="lin" valueType="num">
                                      <p:cBhvr>
                                        <p:cTn id="33" dur="500" accel="50000" fill="hold">
                                          <p:stCondLst>
                                            <p:cond delay="500"/>
                                          </p:stCondLst>
                                        </p:cTn>
                                        <p:tgtEl>
                                          <p:spTgt spid="231427">
                                            <p:txEl>
                                              <p:pRg st="2" end="2"/>
                                            </p:txEl>
                                          </p:spTgt>
                                        </p:tgtEl>
                                        <p:attrNameLst>
                                          <p:attrName>ppt_y</p:attrName>
                                        </p:attrNameLst>
                                      </p:cBhvr>
                                      <p:tavLst>
                                        <p:tav tm="0">
                                          <p:val>
                                            <p:strVal val="#ppt_y+.1"/>
                                          </p:val>
                                        </p:tav>
                                        <p:tav tm="100000">
                                          <p:val>
                                            <p:strVal val="#ppt_y"/>
                                          </p:val>
                                        </p:tav>
                                      </p:tavLst>
                                    </p:anim>
                                    <p:animEffect transition="in" filter="fade">
                                      <p:cBhvr>
                                        <p:cTn id="34" dur="1000" decel="50000">
                                          <p:stCondLst>
                                            <p:cond delay="0"/>
                                          </p:stCondLst>
                                        </p:cTn>
                                        <p:tgtEl>
                                          <p:spTgt spid="231427">
                                            <p:txEl>
                                              <p:pRg st="2" end="2"/>
                                            </p:txEl>
                                          </p:spTgt>
                                        </p:tgtEl>
                                      </p:cBhvr>
                                    </p:animEffect>
                                  </p:childTnLst>
                                </p:cTn>
                              </p:par>
                              <p:par>
                                <p:cTn id="35" presetID="25" presetClass="entr" presetSubtype="0" fill="hold" grpId="0" nodeType="withEffect">
                                  <p:stCondLst>
                                    <p:cond delay="0"/>
                                  </p:stCondLst>
                                  <p:childTnLst>
                                    <p:set>
                                      <p:cBhvr>
                                        <p:cTn id="36" dur="1" fill="hold">
                                          <p:stCondLst>
                                            <p:cond delay="0"/>
                                          </p:stCondLst>
                                        </p:cTn>
                                        <p:tgtEl>
                                          <p:spTgt spid="231427">
                                            <p:txEl>
                                              <p:pRg st="3" end="3"/>
                                            </p:txEl>
                                          </p:spTgt>
                                        </p:tgtEl>
                                        <p:attrNameLst>
                                          <p:attrName>style.visibility</p:attrName>
                                        </p:attrNameLst>
                                      </p:cBhvr>
                                      <p:to>
                                        <p:strVal val="visible"/>
                                      </p:to>
                                    </p:set>
                                    <p:anim calcmode="lin" valueType="num">
                                      <p:cBhvr>
                                        <p:cTn id="37" dur="500" decel="50000" fill="hold">
                                          <p:stCondLst>
                                            <p:cond delay="0"/>
                                          </p:stCondLst>
                                        </p:cTn>
                                        <p:tgtEl>
                                          <p:spTgt spid="231427">
                                            <p:txEl>
                                              <p:pRg st="3" end="3"/>
                                            </p:txEl>
                                          </p:spTgt>
                                        </p:tgtEl>
                                        <p:attrNameLst>
                                          <p:attrName>style.rotation</p:attrName>
                                        </p:attrNameLst>
                                      </p:cBhvr>
                                      <p:tavLst>
                                        <p:tav tm="0">
                                          <p:val>
                                            <p:fltVal val="-90"/>
                                          </p:val>
                                        </p:tav>
                                        <p:tav tm="100000">
                                          <p:val>
                                            <p:fltVal val="0"/>
                                          </p:val>
                                        </p:tav>
                                      </p:tavLst>
                                    </p:anim>
                                    <p:anim calcmode="lin" valueType="num">
                                      <p:cBhvr>
                                        <p:cTn id="38" dur="500" decel="50000" fill="hold">
                                          <p:stCondLst>
                                            <p:cond delay="0"/>
                                          </p:stCondLst>
                                        </p:cTn>
                                        <p:tgtEl>
                                          <p:spTgt spid="231427">
                                            <p:txEl>
                                              <p:pRg st="3" end="3"/>
                                            </p:txEl>
                                          </p:spTgt>
                                        </p:tgtEl>
                                        <p:attrNameLst>
                                          <p:attrName>ppt_w</p:attrName>
                                        </p:attrNameLst>
                                      </p:cBhvr>
                                      <p:tavLst>
                                        <p:tav tm="0">
                                          <p:val>
                                            <p:strVal val="#ppt_w"/>
                                          </p:val>
                                        </p:tav>
                                        <p:tav tm="100000">
                                          <p:val>
                                            <p:strVal val="#ppt_w*.05"/>
                                          </p:val>
                                        </p:tav>
                                      </p:tavLst>
                                    </p:anim>
                                    <p:anim calcmode="lin" valueType="num">
                                      <p:cBhvr>
                                        <p:cTn id="39" dur="500" accel="50000" fill="hold">
                                          <p:stCondLst>
                                            <p:cond delay="500"/>
                                          </p:stCondLst>
                                        </p:cTn>
                                        <p:tgtEl>
                                          <p:spTgt spid="231427">
                                            <p:txEl>
                                              <p:pRg st="3" end="3"/>
                                            </p:txEl>
                                          </p:spTgt>
                                        </p:tgtEl>
                                        <p:attrNameLst>
                                          <p:attrName>ppt_w</p:attrName>
                                        </p:attrNameLst>
                                      </p:cBhvr>
                                      <p:tavLst>
                                        <p:tav tm="0">
                                          <p:val>
                                            <p:strVal val="#ppt_w*.05"/>
                                          </p:val>
                                        </p:tav>
                                        <p:tav tm="100000">
                                          <p:val>
                                            <p:strVal val="#ppt_w"/>
                                          </p:val>
                                        </p:tav>
                                      </p:tavLst>
                                    </p:anim>
                                    <p:anim calcmode="lin" valueType="num">
                                      <p:cBhvr>
                                        <p:cTn id="40" dur="1000" fill="hold"/>
                                        <p:tgtEl>
                                          <p:spTgt spid="231427">
                                            <p:txEl>
                                              <p:pRg st="3" end="3"/>
                                            </p:txEl>
                                          </p:spTgt>
                                        </p:tgtEl>
                                        <p:attrNameLst>
                                          <p:attrName>ppt_h</p:attrName>
                                        </p:attrNameLst>
                                      </p:cBhvr>
                                      <p:tavLst>
                                        <p:tav tm="0">
                                          <p:val>
                                            <p:strVal val="#ppt_h"/>
                                          </p:val>
                                        </p:tav>
                                        <p:tav tm="100000">
                                          <p:val>
                                            <p:strVal val="#ppt_h"/>
                                          </p:val>
                                        </p:tav>
                                      </p:tavLst>
                                    </p:anim>
                                    <p:anim calcmode="lin" valueType="num">
                                      <p:cBhvr>
                                        <p:cTn id="41" dur="500" decel="50000" fill="hold">
                                          <p:stCondLst>
                                            <p:cond delay="0"/>
                                          </p:stCondLst>
                                        </p:cTn>
                                        <p:tgtEl>
                                          <p:spTgt spid="231427">
                                            <p:txEl>
                                              <p:pRg st="3" end="3"/>
                                            </p:txEl>
                                          </p:spTgt>
                                        </p:tgtEl>
                                        <p:attrNameLst>
                                          <p:attrName>ppt_x</p:attrName>
                                        </p:attrNameLst>
                                      </p:cBhvr>
                                      <p:tavLst>
                                        <p:tav tm="0">
                                          <p:val>
                                            <p:strVal val="#ppt_x+.4"/>
                                          </p:val>
                                        </p:tav>
                                        <p:tav tm="100000">
                                          <p:val>
                                            <p:strVal val="#ppt_x"/>
                                          </p:val>
                                        </p:tav>
                                      </p:tavLst>
                                    </p:anim>
                                    <p:anim calcmode="lin" valueType="num">
                                      <p:cBhvr>
                                        <p:cTn id="42" dur="500" decel="50000" fill="hold">
                                          <p:stCondLst>
                                            <p:cond delay="0"/>
                                          </p:stCondLst>
                                        </p:cTn>
                                        <p:tgtEl>
                                          <p:spTgt spid="231427">
                                            <p:txEl>
                                              <p:pRg st="3" end="3"/>
                                            </p:txEl>
                                          </p:spTgt>
                                        </p:tgtEl>
                                        <p:attrNameLst>
                                          <p:attrName>ppt_y</p:attrName>
                                        </p:attrNameLst>
                                      </p:cBhvr>
                                      <p:tavLst>
                                        <p:tav tm="0">
                                          <p:val>
                                            <p:strVal val="#ppt_y-.2"/>
                                          </p:val>
                                        </p:tav>
                                        <p:tav tm="100000">
                                          <p:val>
                                            <p:strVal val="#ppt_y+.1"/>
                                          </p:val>
                                        </p:tav>
                                      </p:tavLst>
                                    </p:anim>
                                    <p:anim calcmode="lin" valueType="num">
                                      <p:cBhvr>
                                        <p:cTn id="43" dur="500" accel="50000" fill="hold">
                                          <p:stCondLst>
                                            <p:cond delay="500"/>
                                          </p:stCondLst>
                                        </p:cTn>
                                        <p:tgtEl>
                                          <p:spTgt spid="231427">
                                            <p:txEl>
                                              <p:pRg st="3" end="3"/>
                                            </p:txEl>
                                          </p:spTgt>
                                        </p:tgtEl>
                                        <p:attrNameLst>
                                          <p:attrName>ppt_y</p:attrName>
                                        </p:attrNameLst>
                                      </p:cBhvr>
                                      <p:tavLst>
                                        <p:tav tm="0">
                                          <p:val>
                                            <p:strVal val="#ppt_y+.1"/>
                                          </p:val>
                                        </p:tav>
                                        <p:tav tm="100000">
                                          <p:val>
                                            <p:strVal val="#ppt_y"/>
                                          </p:val>
                                        </p:tav>
                                      </p:tavLst>
                                    </p:anim>
                                    <p:animEffect transition="in" filter="fade">
                                      <p:cBhvr>
                                        <p:cTn id="44" dur="1000" decel="50000">
                                          <p:stCondLst>
                                            <p:cond delay="0"/>
                                          </p:stCondLst>
                                        </p:cTn>
                                        <p:tgtEl>
                                          <p:spTgt spid="231427">
                                            <p:txEl>
                                              <p:pRg st="3" end="3"/>
                                            </p:txEl>
                                          </p:spTgt>
                                        </p:tgtEl>
                                      </p:cBhvr>
                                    </p:animEffect>
                                  </p:childTnLst>
                                </p:cTn>
                              </p:par>
                              <p:par>
                                <p:cTn id="45" presetID="25" presetClass="entr" presetSubtype="0" fill="hold" grpId="0" nodeType="withEffect">
                                  <p:stCondLst>
                                    <p:cond delay="0"/>
                                  </p:stCondLst>
                                  <p:childTnLst>
                                    <p:set>
                                      <p:cBhvr>
                                        <p:cTn id="46" dur="1" fill="hold">
                                          <p:stCondLst>
                                            <p:cond delay="0"/>
                                          </p:stCondLst>
                                        </p:cTn>
                                        <p:tgtEl>
                                          <p:spTgt spid="231427">
                                            <p:txEl>
                                              <p:pRg st="4" end="4"/>
                                            </p:txEl>
                                          </p:spTgt>
                                        </p:tgtEl>
                                        <p:attrNameLst>
                                          <p:attrName>style.visibility</p:attrName>
                                        </p:attrNameLst>
                                      </p:cBhvr>
                                      <p:to>
                                        <p:strVal val="visible"/>
                                      </p:to>
                                    </p:set>
                                    <p:anim calcmode="lin" valueType="num">
                                      <p:cBhvr>
                                        <p:cTn id="47" dur="500" decel="50000" fill="hold">
                                          <p:stCondLst>
                                            <p:cond delay="0"/>
                                          </p:stCondLst>
                                        </p:cTn>
                                        <p:tgtEl>
                                          <p:spTgt spid="231427">
                                            <p:txEl>
                                              <p:pRg st="4" end="4"/>
                                            </p:txEl>
                                          </p:spTgt>
                                        </p:tgtEl>
                                        <p:attrNameLst>
                                          <p:attrName>style.rotation</p:attrName>
                                        </p:attrNameLst>
                                      </p:cBhvr>
                                      <p:tavLst>
                                        <p:tav tm="0">
                                          <p:val>
                                            <p:fltVal val="-90"/>
                                          </p:val>
                                        </p:tav>
                                        <p:tav tm="100000">
                                          <p:val>
                                            <p:fltVal val="0"/>
                                          </p:val>
                                        </p:tav>
                                      </p:tavLst>
                                    </p:anim>
                                    <p:anim calcmode="lin" valueType="num">
                                      <p:cBhvr>
                                        <p:cTn id="48" dur="500" decel="50000" fill="hold">
                                          <p:stCondLst>
                                            <p:cond delay="0"/>
                                          </p:stCondLst>
                                        </p:cTn>
                                        <p:tgtEl>
                                          <p:spTgt spid="231427">
                                            <p:txEl>
                                              <p:pRg st="4" end="4"/>
                                            </p:txEl>
                                          </p:spTgt>
                                        </p:tgtEl>
                                        <p:attrNameLst>
                                          <p:attrName>ppt_w</p:attrName>
                                        </p:attrNameLst>
                                      </p:cBhvr>
                                      <p:tavLst>
                                        <p:tav tm="0">
                                          <p:val>
                                            <p:strVal val="#ppt_w"/>
                                          </p:val>
                                        </p:tav>
                                        <p:tav tm="100000">
                                          <p:val>
                                            <p:strVal val="#ppt_w*.05"/>
                                          </p:val>
                                        </p:tav>
                                      </p:tavLst>
                                    </p:anim>
                                    <p:anim calcmode="lin" valueType="num">
                                      <p:cBhvr>
                                        <p:cTn id="49" dur="500" accel="50000" fill="hold">
                                          <p:stCondLst>
                                            <p:cond delay="500"/>
                                          </p:stCondLst>
                                        </p:cTn>
                                        <p:tgtEl>
                                          <p:spTgt spid="231427">
                                            <p:txEl>
                                              <p:pRg st="4" end="4"/>
                                            </p:txEl>
                                          </p:spTgt>
                                        </p:tgtEl>
                                        <p:attrNameLst>
                                          <p:attrName>ppt_w</p:attrName>
                                        </p:attrNameLst>
                                      </p:cBhvr>
                                      <p:tavLst>
                                        <p:tav tm="0">
                                          <p:val>
                                            <p:strVal val="#ppt_w*.05"/>
                                          </p:val>
                                        </p:tav>
                                        <p:tav tm="100000">
                                          <p:val>
                                            <p:strVal val="#ppt_w"/>
                                          </p:val>
                                        </p:tav>
                                      </p:tavLst>
                                    </p:anim>
                                    <p:anim calcmode="lin" valueType="num">
                                      <p:cBhvr>
                                        <p:cTn id="50" dur="1000" fill="hold"/>
                                        <p:tgtEl>
                                          <p:spTgt spid="231427">
                                            <p:txEl>
                                              <p:pRg st="4" end="4"/>
                                            </p:txEl>
                                          </p:spTgt>
                                        </p:tgtEl>
                                        <p:attrNameLst>
                                          <p:attrName>ppt_h</p:attrName>
                                        </p:attrNameLst>
                                      </p:cBhvr>
                                      <p:tavLst>
                                        <p:tav tm="0">
                                          <p:val>
                                            <p:strVal val="#ppt_h"/>
                                          </p:val>
                                        </p:tav>
                                        <p:tav tm="100000">
                                          <p:val>
                                            <p:strVal val="#ppt_h"/>
                                          </p:val>
                                        </p:tav>
                                      </p:tavLst>
                                    </p:anim>
                                    <p:anim calcmode="lin" valueType="num">
                                      <p:cBhvr>
                                        <p:cTn id="51" dur="500" decel="50000" fill="hold">
                                          <p:stCondLst>
                                            <p:cond delay="0"/>
                                          </p:stCondLst>
                                        </p:cTn>
                                        <p:tgtEl>
                                          <p:spTgt spid="231427">
                                            <p:txEl>
                                              <p:pRg st="4" end="4"/>
                                            </p:txEl>
                                          </p:spTgt>
                                        </p:tgtEl>
                                        <p:attrNameLst>
                                          <p:attrName>ppt_x</p:attrName>
                                        </p:attrNameLst>
                                      </p:cBhvr>
                                      <p:tavLst>
                                        <p:tav tm="0">
                                          <p:val>
                                            <p:strVal val="#ppt_x+.4"/>
                                          </p:val>
                                        </p:tav>
                                        <p:tav tm="100000">
                                          <p:val>
                                            <p:strVal val="#ppt_x"/>
                                          </p:val>
                                        </p:tav>
                                      </p:tavLst>
                                    </p:anim>
                                    <p:anim calcmode="lin" valueType="num">
                                      <p:cBhvr>
                                        <p:cTn id="52" dur="500" decel="50000" fill="hold">
                                          <p:stCondLst>
                                            <p:cond delay="0"/>
                                          </p:stCondLst>
                                        </p:cTn>
                                        <p:tgtEl>
                                          <p:spTgt spid="231427">
                                            <p:txEl>
                                              <p:pRg st="4" end="4"/>
                                            </p:txEl>
                                          </p:spTgt>
                                        </p:tgtEl>
                                        <p:attrNameLst>
                                          <p:attrName>ppt_y</p:attrName>
                                        </p:attrNameLst>
                                      </p:cBhvr>
                                      <p:tavLst>
                                        <p:tav tm="0">
                                          <p:val>
                                            <p:strVal val="#ppt_y-.2"/>
                                          </p:val>
                                        </p:tav>
                                        <p:tav tm="100000">
                                          <p:val>
                                            <p:strVal val="#ppt_y+.1"/>
                                          </p:val>
                                        </p:tav>
                                      </p:tavLst>
                                    </p:anim>
                                    <p:anim calcmode="lin" valueType="num">
                                      <p:cBhvr>
                                        <p:cTn id="53" dur="500" accel="50000" fill="hold">
                                          <p:stCondLst>
                                            <p:cond delay="500"/>
                                          </p:stCondLst>
                                        </p:cTn>
                                        <p:tgtEl>
                                          <p:spTgt spid="231427">
                                            <p:txEl>
                                              <p:pRg st="4" end="4"/>
                                            </p:txEl>
                                          </p:spTgt>
                                        </p:tgtEl>
                                        <p:attrNameLst>
                                          <p:attrName>ppt_y</p:attrName>
                                        </p:attrNameLst>
                                      </p:cBhvr>
                                      <p:tavLst>
                                        <p:tav tm="0">
                                          <p:val>
                                            <p:strVal val="#ppt_y+.1"/>
                                          </p:val>
                                        </p:tav>
                                        <p:tav tm="100000">
                                          <p:val>
                                            <p:strVal val="#ppt_y"/>
                                          </p:val>
                                        </p:tav>
                                      </p:tavLst>
                                    </p:anim>
                                    <p:animEffect transition="in" filter="fade">
                                      <p:cBhvr>
                                        <p:cTn id="54" dur="1000" decel="50000">
                                          <p:stCondLst>
                                            <p:cond delay="0"/>
                                          </p:stCondLst>
                                        </p:cTn>
                                        <p:tgtEl>
                                          <p:spTgt spid="231427">
                                            <p:txEl>
                                              <p:pRg st="4" end="4"/>
                                            </p:txEl>
                                          </p:spTgt>
                                        </p:tgtEl>
                                      </p:cBhvr>
                                    </p:animEffect>
                                  </p:childTnLst>
                                </p:cTn>
                              </p:par>
                              <p:par>
                                <p:cTn id="55" presetID="25" presetClass="entr" presetSubtype="0" fill="hold" grpId="0" nodeType="withEffect">
                                  <p:stCondLst>
                                    <p:cond delay="0"/>
                                  </p:stCondLst>
                                  <p:childTnLst>
                                    <p:set>
                                      <p:cBhvr>
                                        <p:cTn id="56" dur="1" fill="hold">
                                          <p:stCondLst>
                                            <p:cond delay="0"/>
                                          </p:stCondLst>
                                        </p:cTn>
                                        <p:tgtEl>
                                          <p:spTgt spid="231427">
                                            <p:txEl>
                                              <p:pRg st="5" end="5"/>
                                            </p:txEl>
                                          </p:spTgt>
                                        </p:tgtEl>
                                        <p:attrNameLst>
                                          <p:attrName>style.visibility</p:attrName>
                                        </p:attrNameLst>
                                      </p:cBhvr>
                                      <p:to>
                                        <p:strVal val="visible"/>
                                      </p:to>
                                    </p:set>
                                    <p:anim calcmode="lin" valueType="num">
                                      <p:cBhvr>
                                        <p:cTn id="57" dur="500" decel="50000" fill="hold">
                                          <p:stCondLst>
                                            <p:cond delay="0"/>
                                          </p:stCondLst>
                                        </p:cTn>
                                        <p:tgtEl>
                                          <p:spTgt spid="231427">
                                            <p:txEl>
                                              <p:pRg st="5" end="5"/>
                                            </p:txEl>
                                          </p:spTgt>
                                        </p:tgtEl>
                                        <p:attrNameLst>
                                          <p:attrName>style.rotation</p:attrName>
                                        </p:attrNameLst>
                                      </p:cBhvr>
                                      <p:tavLst>
                                        <p:tav tm="0">
                                          <p:val>
                                            <p:fltVal val="-90"/>
                                          </p:val>
                                        </p:tav>
                                        <p:tav tm="100000">
                                          <p:val>
                                            <p:fltVal val="0"/>
                                          </p:val>
                                        </p:tav>
                                      </p:tavLst>
                                    </p:anim>
                                    <p:anim calcmode="lin" valueType="num">
                                      <p:cBhvr>
                                        <p:cTn id="58" dur="500" decel="50000" fill="hold">
                                          <p:stCondLst>
                                            <p:cond delay="0"/>
                                          </p:stCondLst>
                                        </p:cTn>
                                        <p:tgtEl>
                                          <p:spTgt spid="231427">
                                            <p:txEl>
                                              <p:pRg st="5" end="5"/>
                                            </p:txEl>
                                          </p:spTgt>
                                        </p:tgtEl>
                                        <p:attrNameLst>
                                          <p:attrName>ppt_w</p:attrName>
                                        </p:attrNameLst>
                                      </p:cBhvr>
                                      <p:tavLst>
                                        <p:tav tm="0">
                                          <p:val>
                                            <p:strVal val="#ppt_w"/>
                                          </p:val>
                                        </p:tav>
                                        <p:tav tm="100000">
                                          <p:val>
                                            <p:strVal val="#ppt_w*.05"/>
                                          </p:val>
                                        </p:tav>
                                      </p:tavLst>
                                    </p:anim>
                                    <p:anim calcmode="lin" valueType="num">
                                      <p:cBhvr>
                                        <p:cTn id="59" dur="500" accel="50000" fill="hold">
                                          <p:stCondLst>
                                            <p:cond delay="500"/>
                                          </p:stCondLst>
                                        </p:cTn>
                                        <p:tgtEl>
                                          <p:spTgt spid="231427">
                                            <p:txEl>
                                              <p:pRg st="5" end="5"/>
                                            </p:txEl>
                                          </p:spTgt>
                                        </p:tgtEl>
                                        <p:attrNameLst>
                                          <p:attrName>ppt_w</p:attrName>
                                        </p:attrNameLst>
                                      </p:cBhvr>
                                      <p:tavLst>
                                        <p:tav tm="0">
                                          <p:val>
                                            <p:strVal val="#ppt_w*.05"/>
                                          </p:val>
                                        </p:tav>
                                        <p:tav tm="100000">
                                          <p:val>
                                            <p:strVal val="#ppt_w"/>
                                          </p:val>
                                        </p:tav>
                                      </p:tavLst>
                                    </p:anim>
                                    <p:anim calcmode="lin" valueType="num">
                                      <p:cBhvr>
                                        <p:cTn id="60" dur="1000" fill="hold"/>
                                        <p:tgtEl>
                                          <p:spTgt spid="231427">
                                            <p:txEl>
                                              <p:pRg st="5" end="5"/>
                                            </p:txEl>
                                          </p:spTgt>
                                        </p:tgtEl>
                                        <p:attrNameLst>
                                          <p:attrName>ppt_h</p:attrName>
                                        </p:attrNameLst>
                                      </p:cBhvr>
                                      <p:tavLst>
                                        <p:tav tm="0">
                                          <p:val>
                                            <p:strVal val="#ppt_h"/>
                                          </p:val>
                                        </p:tav>
                                        <p:tav tm="100000">
                                          <p:val>
                                            <p:strVal val="#ppt_h"/>
                                          </p:val>
                                        </p:tav>
                                      </p:tavLst>
                                    </p:anim>
                                    <p:anim calcmode="lin" valueType="num">
                                      <p:cBhvr>
                                        <p:cTn id="61" dur="500" decel="50000" fill="hold">
                                          <p:stCondLst>
                                            <p:cond delay="0"/>
                                          </p:stCondLst>
                                        </p:cTn>
                                        <p:tgtEl>
                                          <p:spTgt spid="231427">
                                            <p:txEl>
                                              <p:pRg st="5" end="5"/>
                                            </p:txEl>
                                          </p:spTgt>
                                        </p:tgtEl>
                                        <p:attrNameLst>
                                          <p:attrName>ppt_x</p:attrName>
                                        </p:attrNameLst>
                                      </p:cBhvr>
                                      <p:tavLst>
                                        <p:tav tm="0">
                                          <p:val>
                                            <p:strVal val="#ppt_x+.4"/>
                                          </p:val>
                                        </p:tav>
                                        <p:tav tm="100000">
                                          <p:val>
                                            <p:strVal val="#ppt_x"/>
                                          </p:val>
                                        </p:tav>
                                      </p:tavLst>
                                    </p:anim>
                                    <p:anim calcmode="lin" valueType="num">
                                      <p:cBhvr>
                                        <p:cTn id="62" dur="500" decel="50000" fill="hold">
                                          <p:stCondLst>
                                            <p:cond delay="0"/>
                                          </p:stCondLst>
                                        </p:cTn>
                                        <p:tgtEl>
                                          <p:spTgt spid="231427">
                                            <p:txEl>
                                              <p:pRg st="5" end="5"/>
                                            </p:txEl>
                                          </p:spTgt>
                                        </p:tgtEl>
                                        <p:attrNameLst>
                                          <p:attrName>ppt_y</p:attrName>
                                        </p:attrNameLst>
                                      </p:cBhvr>
                                      <p:tavLst>
                                        <p:tav tm="0">
                                          <p:val>
                                            <p:strVal val="#ppt_y-.2"/>
                                          </p:val>
                                        </p:tav>
                                        <p:tav tm="100000">
                                          <p:val>
                                            <p:strVal val="#ppt_y+.1"/>
                                          </p:val>
                                        </p:tav>
                                      </p:tavLst>
                                    </p:anim>
                                    <p:anim calcmode="lin" valueType="num">
                                      <p:cBhvr>
                                        <p:cTn id="63" dur="500" accel="50000" fill="hold">
                                          <p:stCondLst>
                                            <p:cond delay="500"/>
                                          </p:stCondLst>
                                        </p:cTn>
                                        <p:tgtEl>
                                          <p:spTgt spid="231427">
                                            <p:txEl>
                                              <p:pRg st="5" end="5"/>
                                            </p:txEl>
                                          </p:spTgt>
                                        </p:tgtEl>
                                        <p:attrNameLst>
                                          <p:attrName>ppt_y</p:attrName>
                                        </p:attrNameLst>
                                      </p:cBhvr>
                                      <p:tavLst>
                                        <p:tav tm="0">
                                          <p:val>
                                            <p:strVal val="#ppt_y+.1"/>
                                          </p:val>
                                        </p:tav>
                                        <p:tav tm="100000">
                                          <p:val>
                                            <p:strVal val="#ppt_y"/>
                                          </p:val>
                                        </p:tav>
                                      </p:tavLst>
                                    </p:anim>
                                    <p:animEffect transition="in" filter="fade">
                                      <p:cBhvr>
                                        <p:cTn id="64" dur="1000" decel="50000">
                                          <p:stCondLst>
                                            <p:cond delay="0"/>
                                          </p:stCondLst>
                                        </p:cTn>
                                        <p:tgtEl>
                                          <p:spTgt spid="231427">
                                            <p:txEl>
                                              <p:pRg st="5" end="5"/>
                                            </p:txEl>
                                          </p:spTgt>
                                        </p:tgtEl>
                                      </p:cBhvr>
                                    </p:animEffect>
                                  </p:childTnLst>
                                </p:cTn>
                              </p:par>
                              <p:par>
                                <p:cTn id="65" presetID="25" presetClass="entr" presetSubtype="0" fill="hold" grpId="0" nodeType="withEffect">
                                  <p:stCondLst>
                                    <p:cond delay="0"/>
                                  </p:stCondLst>
                                  <p:childTnLst>
                                    <p:set>
                                      <p:cBhvr>
                                        <p:cTn id="66" dur="1" fill="hold">
                                          <p:stCondLst>
                                            <p:cond delay="0"/>
                                          </p:stCondLst>
                                        </p:cTn>
                                        <p:tgtEl>
                                          <p:spTgt spid="231427">
                                            <p:txEl>
                                              <p:pRg st="6" end="6"/>
                                            </p:txEl>
                                          </p:spTgt>
                                        </p:tgtEl>
                                        <p:attrNameLst>
                                          <p:attrName>style.visibility</p:attrName>
                                        </p:attrNameLst>
                                      </p:cBhvr>
                                      <p:to>
                                        <p:strVal val="visible"/>
                                      </p:to>
                                    </p:set>
                                    <p:anim calcmode="lin" valueType="num">
                                      <p:cBhvr>
                                        <p:cTn id="67" dur="500" decel="50000" fill="hold">
                                          <p:stCondLst>
                                            <p:cond delay="0"/>
                                          </p:stCondLst>
                                        </p:cTn>
                                        <p:tgtEl>
                                          <p:spTgt spid="231427">
                                            <p:txEl>
                                              <p:pRg st="6" end="6"/>
                                            </p:txEl>
                                          </p:spTgt>
                                        </p:tgtEl>
                                        <p:attrNameLst>
                                          <p:attrName>style.rotation</p:attrName>
                                        </p:attrNameLst>
                                      </p:cBhvr>
                                      <p:tavLst>
                                        <p:tav tm="0">
                                          <p:val>
                                            <p:fltVal val="-90"/>
                                          </p:val>
                                        </p:tav>
                                        <p:tav tm="100000">
                                          <p:val>
                                            <p:fltVal val="0"/>
                                          </p:val>
                                        </p:tav>
                                      </p:tavLst>
                                    </p:anim>
                                    <p:anim calcmode="lin" valueType="num">
                                      <p:cBhvr>
                                        <p:cTn id="68" dur="500" decel="50000" fill="hold">
                                          <p:stCondLst>
                                            <p:cond delay="0"/>
                                          </p:stCondLst>
                                        </p:cTn>
                                        <p:tgtEl>
                                          <p:spTgt spid="231427">
                                            <p:txEl>
                                              <p:pRg st="6" end="6"/>
                                            </p:txEl>
                                          </p:spTgt>
                                        </p:tgtEl>
                                        <p:attrNameLst>
                                          <p:attrName>ppt_w</p:attrName>
                                        </p:attrNameLst>
                                      </p:cBhvr>
                                      <p:tavLst>
                                        <p:tav tm="0">
                                          <p:val>
                                            <p:strVal val="#ppt_w"/>
                                          </p:val>
                                        </p:tav>
                                        <p:tav tm="100000">
                                          <p:val>
                                            <p:strVal val="#ppt_w*.05"/>
                                          </p:val>
                                        </p:tav>
                                      </p:tavLst>
                                    </p:anim>
                                    <p:anim calcmode="lin" valueType="num">
                                      <p:cBhvr>
                                        <p:cTn id="69" dur="500" accel="50000" fill="hold">
                                          <p:stCondLst>
                                            <p:cond delay="500"/>
                                          </p:stCondLst>
                                        </p:cTn>
                                        <p:tgtEl>
                                          <p:spTgt spid="231427">
                                            <p:txEl>
                                              <p:pRg st="6" end="6"/>
                                            </p:txEl>
                                          </p:spTgt>
                                        </p:tgtEl>
                                        <p:attrNameLst>
                                          <p:attrName>ppt_w</p:attrName>
                                        </p:attrNameLst>
                                      </p:cBhvr>
                                      <p:tavLst>
                                        <p:tav tm="0">
                                          <p:val>
                                            <p:strVal val="#ppt_w*.05"/>
                                          </p:val>
                                        </p:tav>
                                        <p:tav tm="100000">
                                          <p:val>
                                            <p:strVal val="#ppt_w"/>
                                          </p:val>
                                        </p:tav>
                                      </p:tavLst>
                                    </p:anim>
                                    <p:anim calcmode="lin" valueType="num">
                                      <p:cBhvr>
                                        <p:cTn id="70" dur="1000" fill="hold"/>
                                        <p:tgtEl>
                                          <p:spTgt spid="231427">
                                            <p:txEl>
                                              <p:pRg st="6" end="6"/>
                                            </p:txEl>
                                          </p:spTgt>
                                        </p:tgtEl>
                                        <p:attrNameLst>
                                          <p:attrName>ppt_h</p:attrName>
                                        </p:attrNameLst>
                                      </p:cBhvr>
                                      <p:tavLst>
                                        <p:tav tm="0">
                                          <p:val>
                                            <p:strVal val="#ppt_h"/>
                                          </p:val>
                                        </p:tav>
                                        <p:tav tm="100000">
                                          <p:val>
                                            <p:strVal val="#ppt_h"/>
                                          </p:val>
                                        </p:tav>
                                      </p:tavLst>
                                    </p:anim>
                                    <p:anim calcmode="lin" valueType="num">
                                      <p:cBhvr>
                                        <p:cTn id="71" dur="500" decel="50000" fill="hold">
                                          <p:stCondLst>
                                            <p:cond delay="0"/>
                                          </p:stCondLst>
                                        </p:cTn>
                                        <p:tgtEl>
                                          <p:spTgt spid="231427">
                                            <p:txEl>
                                              <p:pRg st="6" end="6"/>
                                            </p:txEl>
                                          </p:spTgt>
                                        </p:tgtEl>
                                        <p:attrNameLst>
                                          <p:attrName>ppt_x</p:attrName>
                                        </p:attrNameLst>
                                      </p:cBhvr>
                                      <p:tavLst>
                                        <p:tav tm="0">
                                          <p:val>
                                            <p:strVal val="#ppt_x+.4"/>
                                          </p:val>
                                        </p:tav>
                                        <p:tav tm="100000">
                                          <p:val>
                                            <p:strVal val="#ppt_x"/>
                                          </p:val>
                                        </p:tav>
                                      </p:tavLst>
                                    </p:anim>
                                    <p:anim calcmode="lin" valueType="num">
                                      <p:cBhvr>
                                        <p:cTn id="72" dur="500" decel="50000" fill="hold">
                                          <p:stCondLst>
                                            <p:cond delay="0"/>
                                          </p:stCondLst>
                                        </p:cTn>
                                        <p:tgtEl>
                                          <p:spTgt spid="231427">
                                            <p:txEl>
                                              <p:pRg st="6" end="6"/>
                                            </p:txEl>
                                          </p:spTgt>
                                        </p:tgtEl>
                                        <p:attrNameLst>
                                          <p:attrName>ppt_y</p:attrName>
                                        </p:attrNameLst>
                                      </p:cBhvr>
                                      <p:tavLst>
                                        <p:tav tm="0">
                                          <p:val>
                                            <p:strVal val="#ppt_y-.2"/>
                                          </p:val>
                                        </p:tav>
                                        <p:tav tm="100000">
                                          <p:val>
                                            <p:strVal val="#ppt_y+.1"/>
                                          </p:val>
                                        </p:tav>
                                      </p:tavLst>
                                    </p:anim>
                                    <p:anim calcmode="lin" valueType="num">
                                      <p:cBhvr>
                                        <p:cTn id="73" dur="500" accel="50000" fill="hold">
                                          <p:stCondLst>
                                            <p:cond delay="500"/>
                                          </p:stCondLst>
                                        </p:cTn>
                                        <p:tgtEl>
                                          <p:spTgt spid="231427">
                                            <p:txEl>
                                              <p:pRg st="6" end="6"/>
                                            </p:txEl>
                                          </p:spTgt>
                                        </p:tgtEl>
                                        <p:attrNameLst>
                                          <p:attrName>ppt_y</p:attrName>
                                        </p:attrNameLst>
                                      </p:cBhvr>
                                      <p:tavLst>
                                        <p:tav tm="0">
                                          <p:val>
                                            <p:strVal val="#ppt_y+.1"/>
                                          </p:val>
                                        </p:tav>
                                        <p:tav tm="100000">
                                          <p:val>
                                            <p:strVal val="#ppt_y"/>
                                          </p:val>
                                        </p:tav>
                                      </p:tavLst>
                                    </p:anim>
                                    <p:animEffect transition="in" filter="fade">
                                      <p:cBhvr>
                                        <p:cTn id="74" dur="1000" decel="50000">
                                          <p:stCondLst>
                                            <p:cond delay="0"/>
                                          </p:stCondLst>
                                        </p:cTn>
                                        <p:tgtEl>
                                          <p:spTgt spid="231427">
                                            <p:txEl>
                                              <p:pRg st="6" end="6"/>
                                            </p:txEl>
                                          </p:spTgt>
                                        </p:tgtEl>
                                      </p:cBhvr>
                                    </p:animEffect>
                                  </p:childTnLst>
                                </p:cTn>
                              </p:par>
                              <p:par>
                                <p:cTn id="75" presetID="25" presetClass="entr" presetSubtype="0" fill="hold" grpId="0" nodeType="withEffect">
                                  <p:stCondLst>
                                    <p:cond delay="0"/>
                                  </p:stCondLst>
                                  <p:childTnLst>
                                    <p:set>
                                      <p:cBhvr>
                                        <p:cTn id="76" dur="1" fill="hold">
                                          <p:stCondLst>
                                            <p:cond delay="0"/>
                                          </p:stCondLst>
                                        </p:cTn>
                                        <p:tgtEl>
                                          <p:spTgt spid="231427">
                                            <p:txEl>
                                              <p:pRg st="7" end="7"/>
                                            </p:txEl>
                                          </p:spTgt>
                                        </p:tgtEl>
                                        <p:attrNameLst>
                                          <p:attrName>style.visibility</p:attrName>
                                        </p:attrNameLst>
                                      </p:cBhvr>
                                      <p:to>
                                        <p:strVal val="visible"/>
                                      </p:to>
                                    </p:set>
                                    <p:anim calcmode="lin" valueType="num">
                                      <p:cBhvr>
                                        <p:cTn id="77" dur="500" decel="50000" fill="hold">
                                          <p:stCondLst>
                                            <p:cond delay="0"/>
                                          </p:stCondLst>
                                        </p:cTn>
                                        <p:tgtEl>
                                          <p:spTgt spid="231427">
                                            <p:txEl>
                                              <p:pRg st="7" end="7"/>
                                            </p:txEl>
                                          </p:spTgt>
                                        </p:tgtEl>
                                        <p:attrNameLst>
                                          <p:attrName>style.rotation</p:attrName>
                                        </p:attrNameLst>
                                      </p:cBhvr>
                                      <p:tavLst>
                                        <p:tav tm="0">
                                          <p:val>
                                            <p:fltVal val="-90"/>
                                          </p:val>
                                        </p:tav>
                                        <p:tav tm="100000">
                                          <p:val>
                                            <p:fltVal val="0"/>
                                          </p:val>
                                        </p:tav>
                                      </p:tavLst>
                                    </p:anim>
                                    <p:anim calcmode="lin" valueType="num">
                                      <p:cBhvr>
                                        <p:cTn id="78" dur="500" decel="50000" fill="hold">
                                          <p:stCondLst>
                                            <p:cond delay="0"/>
                                          </p:stCondLst>
                                        </p:cTn>
                                        <p:tgtEl>
                                          <p:spTgt spid="231427">
                                            <p:txEl>
                                              <p:pRg st="7" end="7"/>
                                            </p:txEl>
                                          </p:spTgt>
                                        </p:tgtEl>
                                        <p:attrNameLst>
                                          <p:attrName>ppt_w</p:attrName>
                                        </p:attrNameLst>
                                      </p:cBhvr>
                                      <p:tavLst>
                                        <p:tav tm="0">
                                          <p:val>
                                            <p:strVal val="#ppt_w"/>
                                          </p:val>
                                        </p:tav>
                                        <p:tav tm="100000">
                                          <p:val>
                                            <p:strVal val="#ppt_w*.05"/>
                                          </p:val>
                                        </p:tav>
                                      </p:tavLst>
                                    </p:anim>
                                    <p:anim calcmode="lin" valueType="num">
                                      <p:cBhvr>
                                        <p:cTn id="79" dur="500" accel="50000" fill="hold">
                                          <p:stCondLst>
                                            <p:cond delay="500"/>
                                          </p:stCondLst>
                                        </p:cTn>
                                        <p:tgtEl>
                                          <p:spTgt spid="231427">
                                            <p:txEl>
                                              <p:pRg st="7" end="7"/>
                                            </p:txEl>
                                          </p:spTgt>
                                        </p:tgtEl>
                                        <p:attrNameLst>
                                          <p:attrName>ppt_w</p:attrName>
                                        </p:attrNameLst>
                                      </p:cBhvr>
                                      <p:tavLst>
                                        <p:tav tm="0">
                                          <p:val>
                                            <p:strVal val="#ppt_w*.05"/>
                                          </p:val>
                                        </p:tav>
                                        <p:tav tm="100000">
                                          <p:val>
                                            <p:strVal val="#ppt_w"/>
                                          </p:val>
                                        </p:tav>
                                      </p:tavLst>
                                    </p:anim>
                                    <p:anim calcmode="lin" valueType="num">
                                      <p:cBhvr>
                                        <p:cTn id="80" dur="1000" fill="hold"/>
                                        <p:tgtEl>
                                          <p:spTgt spid="231427">
                                            <p:txEl>
                                              <p:pRg st="7" end="7"/>
                                            </p:txEl>
                                          </p:spTgt>
                                        </p:tgtEl>
                                        <p:attrNameLst>
                                          <p:attrName>ppt_h</p:attrName>
                                        </p:attrNameLst>
                                      </p:cBhvr>
                                      <p:tavLst>
                                        <p:tav tm="0">
                                          <p:val>
                                            <p:strVal val="#ppt_h"/>
                                          </p:val>
                                        </p:tav>
                                        <p:tav tm="100000">
                                          <p:val>
                                            <p:strVal val="#ppt_h"/>
                                          </p:val>
                                        </p:tav>
                                      </p:tavLst>
                                    </p:anim>
                                    <p:anim calcmode="lin" valueType="num">
                                      <p:cBhvr>
                                        <p:cTn id="81" dur="500" decel="50000" fill="hold">
                                          <p:stCondLst>
                                            <p:cond delay="0"/>
                                          </p:stCondLst>
                                        </p:cTn>
                                        <p:tgtEl>
                                          <p:spTgt spid="231427">
                                            <p:txEl>
                                              <p:pRg st="7" end="7"/>
                                            </p:txEl>
                                          </p:spTgt>
                                        </p:tgtEl>
                                        <p:attrNameLst>
                                          <p:attrName>ppt_x</p:attrName>
                                        </p:attrNameLst>
                                      </p:cBhvr>
                                      <p:tavLst>
                                        <p:tav tm="0">
                                          <p:val>
                                            <p:strVal val="#ppt_x+.4"/>
                                          </p:val>
                                        </p:tav>
                                        <p:tav tm="100000">
                                          <p:val>
                                            <p:strVal val="#ppt_x"/>
                                          </p:val>
                                        </p:tav>
                                      </p:tavLst>
                                    </p:anim>
                                    <p:anim calcmode="lin" valueType="num">
                                      <p:cBhvr>
                                        <p:cTn id="82" dur="500" decel="50000" fill="hold">
                                          <p:stCondLst>
                                            <p:cond delay="0"/>
                                          </p:stCondLst>
                                        </p:cTn>
                                        <p:tgtEl>
                                          <p:spTgt spid="231427">
                                            <p:txEl>
                                              <p:pRg st="7" end="7"/>
                                            </p:txEl>
                                          </p:spTgt>
                                        </p:tgtEl>
                                        <p:attrNameLst>
                                          <p:attrName>ppt_y</p:attrName>
                                        </p:attrNameLst>
                                      </p:cBhvr>
                                      <p:tavLst>
                                        <p:tav tm="0">
                                          <p:val>
                                            <p:strVal val="#ppt_y-.2"/>
                                          </p:val>
                                        </p:tav>
                                        <p:tav tm="100000">
                                          <p:val>
                                            <p:strVal val="#ppt_y+.1"/>
                                          </p:val>
                                        </p:tav>
                                      </p:tavLst>
                                    </p:anim>
                                    <p:anim calcmode="lin" valueType="num">
                                      <p:cBhvr>
                                        <p:cTn id="83" dur="500" accel="50000" fill="hold">
                                          <p:stCondLst>
                                            <p:cond delay="500"/>
                                          </p:stCondLst>
                                        </p:cTn>
                                        <p:tgtEl>
                                          <p:spTgt spid="231427">
                                            <p:txEl>
                                              <p:pRg st="7" end="7"/>
                                            </p:txEl>
                                          </p:spTgt>
                                        </p:tgtEl>
                                        <p:attrNameLst>
                                          <p:attrName>ppt_y</p:attrName>
                                        </p:attrNameLst>
                                      </p:cBhvr>
                                      <p:tavLst>
                                        <p:tav tm="0">
                                          <p:val>
                                            <p:strVal val="#ppt_y+.1"/>
                                          </p:val>
                                        </p:tav>
                                        <p:tav tm="100000">
                                          <p:val>
                                            <p:strVal val="#ppt_y"/>
                                          </p:val>
                                        </p:tav>
                                      </p:tavLst>
                                    </p:anim>
                                    <p:animEffect transition="in" filter="fade">
                                      <p:cBhvr>
                                        <p:cTn id="84" dur="1000" decel="50000">
                                          <p:stCondLst>
                                            <p:cond delay="0"/>
                                          </p:stCondLst>
                                        </p:cTn>
                                        <p:tgtEl>
                                          <p:spTgt spid="231427">
                                            <p:txEl>
                                              <p:pRg st="7" end="7"/>
                                            </p:txEl>
                                          </p:spTgt>
                                        </p:tgtEl>
                                      </p:cBhvr>
                                    </p:animEffect>
                                  </p:childTnLst>
                                </p:cTn>
                              </p:par>
                              <p:par>
                                <p:cTn id="85" presetID="25" presetClass="entr" presetSubtype="0" fill="hold" grpId="0" nodeType="withEffect">
                                  <p:stCondLst>
                                    <p:cond delay="0"/>
                                  </p:stCondLst>
                                  <p:childTnLst>
                                    <p:set>
                                      <p:cBhvr>
                                        <p:cTn id="86" dur="1" fill="hold">
                                          <p:stCondLst>
                                            <p:cond delay="0"/>
                                          </p:stCondLst>
                                        </p:cTn>
                                        <p:tgtEl>
                                          <p:spTgt spid="231427">
                                            <p:txEl>
                                              <p:pRg st="8" end="8"/>
                                            </p:txEl>
                                          </p:spTgt>
                                        </p:tgtEl>
                                        <p:attrNameLst>
                                          <p:attrName>style.visibility</p:attrName>
                                        </p:attrNameLst>
                                      </p:cBhvr>
                                      <p:to>
                                        <p:strVal val="visible"/>
                                      </p:to>
                                    </p:set>
                                    <p:anim calcmode="lin" valueType="num">
                                      <p:cBhvr>
                                        <p:cTn id="87" dur="500" decel="50000" fill="hold">
                                          <p:stCondLst>
                                            <p:cond delay="0"/>
                                          </p:stCondLst>
                                        </p:cTn>
                                        <p:tgtEl>
                                          <p:spTgt spid="231427">
                                            <p:txEl>
                                              <p:pRg st="8" end="8"/>
                                            </p:txEl>
                                          </p:spTgt>
                                        </p:tgtEl>
                                        <p:attrNameLst>
                                          <p:attrName>style.rotation</p:attrName>
                                        </p:attrNameLst>
                                      </p:cBhvr>
                                      <p:tavLst>
                                        <p:tav tm="0">
                                          <p:val>
                                            <p:fltVal val="-90"/>
                                          </p:val>
                                        </p:tav>
                                        <p:tav tm="100000">
                                          <p:val>
                                            <p:fltVal val="0"/>
                                          </p:val>
                                        </p:tav>
                                      </p:tavLst>
                                    </p:anim>
                                    <p:anim calcmode="lin" valueType="num">
                                      <p:cBhvr>
                                        <p:cTn id="88" dur="500" decel="50000" fill="hold">
                                          <p:stCondLst>
                                            <p:cond delay="0"/>
                                          </p:stCondLst>
                                        </p:cTn>
                                        <p:tgtEl>
                                          <p:spTgt spid="231427">
                                            <p:txEl>
                                              <p:pRg st="8" end="8"/>
                                            </p:txEl>
                                          </p:spTgt>
                                        </p:tgtEl>
                                        <p:attrNameLst>
                                          <p:attrName>ppt_w</p:attrName>
                                        </p:attrNameLst>
                                      </p:cBhvr>
                                      <p:tavLst>
                                        <p:tav tm="0">
                                          <p:val>
                                            <p:strVal val="#ppt_w"/>
                                          </p:val>
                                        </p:tav>
                                        <p:tav tm="100000">
                                          <p:val>
                                            <p:strVal val="#ppt_w*.05"/>
                                          </p:val>
                                        </p:tav>
                                      </p:tavLst>
                                    </p:anim>
                                    <p:anim calcmode="lin" valueType="num">
                                      <p:cBhvr>
                                        <p:cTn id="89" dur="500" accel="50000" fill="hold">
                                          <p:stCondLst>
                                            <p:cond delay="500"/>
                                          </p:stCondLst>
                                        </p:cTn>
                                        <p:tgtEl>
                                          <p:spTgt spid="231427">
                                            <p:txEl>
                                              <p:pRg st="8" end="8"/>
                                            </p:txEl>
                                          </p:spTgt>
                                        </p:tgtEl>
                                        <p:attrNameLst>
                                          <p:attrName>ppt_w</p:attrName>
                                        </p:attrNameLst>
                                      </p:cBhvr>
                                      <p:tavLst>
                                        <p:tav tm="0">
                                          <p:val>
                                            <p:strVal val="#ppt_w*.05"/>
                                          </p:val>
                                        </p:tav>
                                        <p:tav tm="100000">
                                          <p:val>
                                            <p:strVal val="#ppt_w"/>
                                          </p:val>
                                        </p:tav>
                                      </p:tavLst>
                                    </p:anim>
                                    <p:anim calcmode="lin" valueType="num">
                                      <p:cBhvr>
                                        <p:cTn id="90" dur="1000" fill="hold"/>
                                        <p:tgtEl>
                                          <p:spTgt spid="231427">
                                            <p:txEl>
                                              <p:pRg st="8" end="8"/>
                                            </p:txEl>
                                          </p:spTgt>
                                        </p:tgtEl>
                                        <p:attrNameLst>
                                          <p:attrName>ppt_h</p:attrName>
                                        </p:attrNameLst>
                                      </p:cBhvr>
                                      <p:tavLst>
                                        <p:tav tm="0">
                                          <p:val>
                                            <p:strVal val="#ppt_h"/>
                                          </p:val>
                                        </p:tav>
                                        <p:tav tm="100000">
                                          <p:val>
                                            <p:strVal val="#ppt_h"/>
                                          </p:val>
                                        </p:tav>
                                      </p:tavLst>
                                    </p:anim>
                                    <p:anim calcmode="lin" valueType="num">
                                      <p:cBhvr>
                                        <p:cTn id="91" dur="500" decel="50000" fill="hold">
                                          <p:stCondLst>
                                            <p:cond delay="0"/>
                                          </p:stCondLst>
                                        </p:cTn>
                                        <p:tgtEl>
                                          <p:spTgt spid="231427">
                                            <p:txEl>
                                              <p:pRg st="8" end="8"/>
                                            </p:txEl>
                                          </p:spTgt>
                                        </p:tgtEl>
                                        <p:attrNameLst>
                                          <p:attrName>ppt_x</p:attrName>
                                        </p:attrNameLst>
                                      </p:cBhvr>
                                      <p:tavLst>
                                        <p:tav tm="0">
                                          <p:val>
                                            <p:strVal val="#ppt_x+.4"/>
                                          </p:val>
                                        </p:tav>
                                        <p:tav tm="100000">
                                          <p:val>
                                            <p:strVal val="#ppt_x"/>
                                          </p:val>
                                        </p:tav>
                                      </p:tavLst>
                                    </p:anim>
                                    <p:anim calcmode="lin" valueType="num">
                                      <p:cBhvr>
                                        <p:cTn id="92" dur="500" decel="50000" fill="hold">
                                          <p:stCondLst>
                                            <p:cond delay="0"/>
                                          </p:stCondLst>
                                        </p:cTn>
                                        <p:tgtEl>
                                          <p:spTgt spid="231427">
                                            <p:txEl>
                                              <p:pRg st="8" end="8"/>
                                            </p:txEl>
                                          </p:spTgt>
                                        </p:tgtEl>
                                        <p:attrNameLst>
                                          <p:attrName>ppt_y</p:attrName>
                                        </p:attrNameLst>
                                      </p:cBhvr>
                                      <p:tavLst>
                                        <p:tav tm="0">
                                          <p:val>
                                            <p:strVal val="#ppt_y-.2"/>
                                          </p:val>
                                        </p:tav>
                                        <p:tav tm="100000">
                                          <p:val>
                                            <p:strVal val="#ppt_y+.1"/>
                                          </p:val>
                                        </p:tav>
                                      </p:tavLst>
                                    </p:anim>
                                    <p:anim calcmode="lin" valueType="num">
                                      <p:cBhvr>
                                        <p:cTn id="93" dur="500" accel="50000" fill="hold">
                                          <p:stCondLst>
                                            <p:cond delay="500"/>
                                          </p:stCondLst>
                                        </p:cTn>
                                        <p:tgtEl>
                                          <p:spTgt spid="231427">
                                            <p:txEl>
                                              <p:pRg st="8" end="8"/>
                                            </p:txEl>
                                          </p:spTgt>
                                        </p:tgtEl>
                                        <p:attrNameLst>
                                          <p:attrName>ppt_y</p:attrName>
                                        </p:attrNameLst>
                                      </p:cBhvr>
                                      <p:tavLst>
                                        <p:tav tm="0">
                                          <p:val>
                                            <p:strVal val="#ppt_y+.1"/>
                                          </p:val>
                                        </p:tav>
                                        <p:tav tm="100000">
                                          <p:val>
                                            <p:strVal val="#ppt_y"/>
                                          </p:val>
                                        </p:tav>
                                      </p:tavLst>
                                    </p:anim>
                                    <p:animEffect transition="in" filter="fade">
                                      <p:cBhvr>
                                        <p:cTn id="94" dur="1000" decel="50000">
                                          <p:stCondLst>
                                            <p:cond delay="0"/>
                                          </p:stCondLst>
                                        </p:cTn>
                                        <p:tgtEl>
                                          <p:spTgt spid="231427">
                                            <p:txEl>
                                              <p:pRg st="8" end="8"/>
                                            </p:txEl>
                                          </p:spTgt>
                                        </p:tgtEl>
                                      </p:cBhvr>
                                    </p:animEffect>
                                  </p:childTnLst>
                                </p:cTn>
                              </p:par>
                              <p:par>
                                <p:cTn id="95" presetID="25" presetClass="entr" presetSubtype="0" fill="hold" grpId="0" nodeType="withEffect">
                                  <p:stCondLst>
                                    <p:cond delay="0"/>
                                  </p:stCondLst>
                                  <p:childTnLst>
                                    <p:set>
                                      <p:cBhvr>
                                        <p:cTn id="96" dur="1" fill="hold">
                                          <p:stCondLst>
                                            <p:cond delay="0"/>
                                          </p:stCondLst>
                                        </p:cTn>
                                        <p:tgtEl>
                                          <p:spTgt spid="231427">
                                            <p:txEl>
                                              <p:pRg st="9" end="9"/>
                                            </p:txEl>
                                          </p:spTgt>
                                        </p:tgtEl>
                                        <p:attrNameLst>
                                          <p:attrName>style.visibility</p:attrName>
                                        </p:attrNameLst>
                                      </p:cBhvr>
                                      <p:to>
                                        <p:strVal val="visible"/>
                                      </p:to>
                                    </p:set>
                                    <p:anim calcmode="lin" valueType="num">
                                      <p:cBhvr>
                                        <p:cTn id="97" dur="500" decel="50000" fill="hold">
                                          <p:stCondLst>
                                            <p:cond delay="0"/>
                                          </p:stCondLst>
                                        </p:cTn>
                                        <p:tgtEl>
                                          <p:spTgt spid="231427">
                                            <p:txEl>
                                              <p:pRg st="9" end="9"/>
                                            </p:txEl>
                                          </p:spTgt>
                                        </p:tgtEl>
                                        <p:attrNameLst>
                                          <p:attrName>style.rotation</p:attrName>
                                        </p:attrNameLst>
                                      </p:cBhvr>
                                      <p:tavLst>
                                        <p:tav tm="0">
                                          <p:val>
                                            <p:fltVal val="-90"/>
                                          </p:val>
                                        </p:tav>
                                        <p:tav tm="100000">
                                          <p:val>
                                            <p:fltVal val="0"/>
                                          </p:val>
                                        </p:tav>
                                      </p:tavLst>
                                    </p:anim>
                                    <p:anim calcmode="lin" valueType="num">
                                      <p:cBhvr>
                                        <p:cTn id="98" dur="500" decel="50000" fill="hold">
                                          <p:stCondLst>
                                            <p:cond delay="0"/>
                                          </p:stCondLst>
                                        </p:cTn>
                                        <p:tgtEl>
                                          <p:spTgt spid="231427">
                                            <p:txEl>
                                              <p:pRg st="9" end="9"/>
                                            </p:txEl>
                                          </p:spTgt>
                                        </p:tgtEl>
                                        <p:attrNameLst>
                                          <p:attrName>ppt_w</p:attrName>
                                        </p:attrNameLst>
                                      </p:cBhvr>
                                      <p:tavLst>
                                        <p:tav tm="0">
                                          <p:val>
                                            <p:strVal val="#ppt_w"/>
                                          </p:val>
                                        </p:tav>
                                        <p:tav tm="100000">
                                          <p:val>
                                            <p:strVal val="#ppt_w*.05"/>
                                          </p:val>
                                        </p:tav>
                                      </p:tavLst>
                                    </p:anim>
                                    <p:anim calcmode="lin" valueType="num">
                                      <p:cBhvr>
                                        <p:cTn id="99" dur="500" accel="50000" fill="hold">
                                          <p:stCondLst>
                                            <p:cond delay="500"/>
                                          </p:stCondLst>
                                        </p:cTn>
                                        <p:tgtEl>
                                          <p:spTgt spid="231427">
                                            <p:txEl>
                                              <p:pRg st="9" end="9"/>
                                            </p:txEl>
                                          </p:spTgt>
                                        </p:tgtEl>
                                        <p:attrNameLst>
                                          <p:attrName>ppt_w</p:attrName>
                                        </p:attrNameLst>
                                      </p:cBhvr>
                                      <p:tavLst>
                                        <p:tav tm="0">
                                          <p:val>
                                            <p:strVal val="#ppt_w*.05"/>
                                          </p:val>
                                        </p:tav>
                                        <p:tav tm="100000">
                                          <p:val>
                                            <p:strVal val="#ppt_w"/>
                                          </p:val>
                                        </p:tav>
                                      </p:tavLst>
                                    </p:anim>
                                    <p:anim calcmode="lin" valueType="num">
                                      <p:cBhvr>
                                        <p:cTn id="100" dur="1000" fill="hold"/>
                                        <p:tgtEl>
                                          <p:spTgt spid="231427">
                                            <p:txEl>
                                              <p:pRg st="9" end="9"/>
                                            </p:txEl>
                                          </p:spTgt>
                                        </p:tgtEl>
                                        <p:attrNameLst>
                                          <p:attrName>ppt_h</p:attrName>
                                        </p:attrNameLst>
                                      </p:cBhvr>
                                      <p:tavLst>
                                        <p:tav tm="0">
                                          <p:val>
                                            <p:strVal val="#ppt_h"/>
                                          </p:val>
                                        </p:tav>
                                        <p:tav tm="100000">
                                          <p:val>
                                            <p:strVal val="#ppt_h"/>
                                          </p:val>
                                        </p:tav>
                                      </p:tavLst>
                                    </p:anim>
                                    <p:anim calcmode="lin" valueType="num">
                                      <p:cBhvr>
                                        <p:cTn id="101" dur="500" decel="50000" fill="hold">
                                          <p:stCondLst>
                                            <p:cond delay="0"/>
                                          </p:stCondLst>
                                        </p:cTn>
                                        <p:tgtEl>
                                          <p:spTgt spid="231427">
                                            <p:txEl>
                                              <p:pRg st="9" end="9"/>
                                            </p:txEl>
                                          </p:spTgt>
                                        </p:tgtEl>
                                        <p:attrNameLst>
                                          <p:attrName>ppt_x</p:attrName>
                                        </p:attrNameLst>
                                      </p:cBhvr>
                                      <p:tavLst>
                                        <p:tav tm="0">
                                          <p:val>
                                            <p:strVal val="#ppt_x+.4"/>
                                          </p:val>
                                        </p:tav>
                                        <p:tav tm="100000">
                                          <p:val>
                                            <p:strVal val="#ppt_x"/>
                                          </p:val>
                                        </p:tav>
                                      </p:tavLst>
                                    </p:anim>
                                    <p:anim calcmode="lin" valueType="num">
                                      <p:cBhvr>
                                        <p:cTn id="102" dur="500" decel="50000" fill="hold">
                                          <p:stCondLst>
                                            <p:cond delay="0"/>
                                          </p:stCondLst>
                                        </p:cTn>
                                        <p:tgtEl>
                                          <p:spTgt spid="231427">
                                            <p:txEl>
                                              <p:pRg st="9" end="9"/>
                                            </p:txEl>
                                          </p:spTgt>
                                        </p:tgtEl>
                                        <p:attrNameLst>
                                          <p:attrName>ppt_y</p:attrName>
                                        </p:attrNameLst>
                                      </p:cBhvr>
                                      <p:tavLst>
                                        <p:tav tm="0">
                                          <p:val>
                                            <p:strVal val="#ppt_y-.2"/>
                                          </p:val>
                                        </p:tav>
                                        <p:tav tm="100000">
                                          <p:val>
                                            <p:strVal val="#ppt_y+.1"/>
                                          </p:val>
                                        </p:tav>
                                      </p:tavLst>
                                    </p:anim>
                                    <p:anim calcmode="lin" valueType="num">
                                      <p:cBhvr>
                                        <p:cTn id="103" dur="500" accel="50000" fill="hold">
                                          <p:stCondLst>
                                            <p:cond delay="500"/>
                                          </p:stCondLst>
                                        </p:cTn>
                                        <p:tgtEl>
                                          <p:spTgt spid="231427">
                                            <p:txEl>
                                              <p:pRg st="9" end="9"/>
                                            </p:txEl>
                                          </p:spTgt>
                                        </p:tgtEl>
                                        <p:attrNameLst>
                                          <p:attrName>ppt_y</p:attrName>
                                        </p:attrNameLst>
                                      </p:cBhvr>
                                      <p:tavLst>
                                        <p:tav tm="0">
                                          <p:val>
                                            <p:strVal val="#ppt_y+.1"/>
                                          </p:val>
                                        </p:tav>
                                        <p:tav tm="100000">
                                          <p:val>
                                            <p:strVal val="#ppt_y"/>
                                          </p:val>
                                        </p:tav>
                                      </p:tavLst>
                                    </p:anim>
                                    <p:animEffect transition="in" filter="fade">
                                      <p:cBhvr>
                                        <p:cTn id="104" dur="1000" decel="50000">
                                          <p:stCondLst>
                                            <p:cond delay="0"/>
                                          </p:stCondLst>
                                        </p:cTn>
                                        <p:tgtEl>
                                          <p:spTgt spid="231427">
                                            <p:txEl>
                                              <p:pRg st="9" end="9"/>
                                            </p:txEl>
                                          </p:spTgt>
                                        </p:tgtEl>
                                      </p:cBhvr>
                                    </p:animEffect>
                                  </p:childTnLst>
                                </p:cTn>
                              </p:par>
                              <p:par>
                                <p:cTn id="105" presetID="25" presetClass="entr" presetSubtype="0" fill="hold" grpId="0" nodeType="withEffect">
                                  <p:stCondLst>
                                    <p:cond delay="0"/>
                                  </p:stCondLst>
                                  <p:childTnLst>
                                    <p:set>
                                      <p:cBhvr>
                                        <p:cTn id="106" dur="1" fill="hold">
                                          <p:stCondLst>
                                            <p:cond delay="0"/>
                                          </p:stCondLst>
                                        </p:cTn>
                                        <p:tgtEl>
                                          <p:spTgt spid="231427">
                                            <p:txEl>
                                              <p:pRg st="10" end="10"/>
                                            </p:txEl>
                                          </p:spTgt>
                                        </p:tgtEl>
                                        <p:attrNameLst>
                                          <p:attrName>style.visibility</p:attrName>
                                        </p:attrNameLst>
                                      </p:cBhvr>
                                      <p:to>
                                        <p:strVal val="visible"/>
                                      </p:to>
                                    </p:set>
                                    <p:anim calcmode="lin" valueType="num">
                                      <p:cBhvr>
                                        <p:cTn id="107" dur="500" decel="50000" fill="hold">
                                          <p:stCondLst>
                                            <p:cond delay="0"/>
                                          </p:stCondLst>
                                        </p:cTn>
                                        <p:tgtEl>
                                          <p:spTgt spid="231427">
                                            <p:txEl>
                                              <p:pRg st="10" end="10"/>
                                            </p:txEl>
                                          </p:spTgt>
                                        </p:tgtEl>
                                        <p:attrNameLst>
                                          <p:attrName>style.rotation</p:attrName>
                                        </p:attrNameLst>
                                      </p:cBhvr>
                                      <p:tavLst>
                                        <p:tav tm="0">
                                          <p:val>
                                            <p:fltVal val="-90"/>
                                          </p:val>
                                        </p:tav>
                                        <p:tav tm="100000">
                                          <p:val>
                                            <p:fltVal val="0"/>
                                          </p:val>
                                        </p:tav>
                                      </p:tavLst>
                                    </p:anim>
                                    <p:anim calcmode="lin" valueType="num">
                                      <p:cBhvr>
                                        <p:cTn id="108" dur="500" decel="50000" fill="hold">
                                          <p:stCondLst>
                                            <p:cond delay="0"/>
                                          </p:stCondLst>
                                        </p:cTn>
                                        <p:tgtEl>
                                          <p:spTgt spid="231427">
                                            <p:txEl>
                                              <p:pRg st="10" end="10"/>
                                            </p:txEl>
                                          </p:spTgt>
                                        </p:tgtEl>
                                        <p:attrNameLst>
                                          <p:attrName>ppt_w</p:attrName>
                                        </p:attrNameLst>
                                      </p:cBhvr>
                                      <p:tavLst>
                                        <p:tav tm="0">
                                          <p:val>
                                            <p:strVal val="#ppt_w"/>
                                          </p:val>
                                        </p:tav>
                                        <p:tav tm="100000">
                                          <p:val>
                                            <p:strVal val="#ppt_w*.05"/>
                                          </p:val>
                                        </p:tav>
                                      </p:tavLst>
                                    </p:anim>
                                    <p:anim calcmode="lin" valueType="num">
                                      <p:cBhvr>
                                        <p:cTn id="109" dur="500" accel="50000" fill="hold">
                                          <p:stCondLst>
                                            <p:cond delay="500"/>
                                          </p:stCondLst>
                                        </p:cTn>
                                        <p:tgtEl>
                                          <p:spTgt spid="231427">
                                            <p:txEl>
                                              <p:pRg st="10" end="10"/>
                                            </p:txEl>
                                          </p:spTgt>
                                        </p:tgtEl>
                                        <p:attrNameLst>
                                          <p:attrName>ppt_w</p:attrName>
                                        </p:attrNameLst>
                                      </p:cBhvr>
                                      <p:tavLst>
                                        <p:tav tm="0">
                                          <p:val>
                                            <p:strVal val="#ppt_w*.05"/>
                                          </p:val>
                                        </p:tav>
                                        <p:tav tm="100000">
                                          <p:val>
                                            <p:strVal val="#ppt_w"/>
                                          </p:val>
                                        </p:tav>
                                      </p:tavLst>
                                    </p:anim>
                                    <p:anim calcmode="lin" valueType="num">
                                      <p:cBhvr>
                                        <p:cTn id="110" dur="1000" fill="hold"/>
                                        <p:tgtEl>
                                          <p:spTgt spid="231427">
                                            <p:txEl>
                                              <p:pRg st="10" end="10"/>
                                            </p:txEl>
                                          </p:spTgt>
                                        </p:tgtEl>
                                        <p:attrNameLst>
                                          <p:attrName>ppt_h</p:attrName>
                                        </p:attrNameLst>
                                      </p:cBhvr>
                                      <p:tavLst>
                                        <p:tav tm="0">
                                          <p:val>
                                            <p:strVal val="#ppt_h"/>
                                          </p:val>
                                        </p:tav>
                                        <p:tav tm="100000">
                                          <p:val>
                                            <p:strVal val="#ppt_h"/>
                                          </p:val>
                                        </p:tav>
                                      </p:tavLst>
                                    </p:anim>
                                    <p:anim calcmode="lin" valueType="num">
                                      <p:cBhvr>
                                        <p:cTn id="111" dur="500" decel="50000" fill="hold">
                                          <p:stCondLst>
                                            <p:cond delay="0"/>
                                          </p:stCondLst>
                                        </p:cTn>
                                        <p:tgtEl>
                                          <p:spTgt spid="231427">
                                            <p:txEl>
                                              <p:pRg st="10" end="10"/>
                                            </p:txEl>
                                          </p:spTgt>
                                        </p:tgtEl>
                                        <p:attrNameLst>
                                          <p:attrName>ppt_x</p:attrName>
                                        </p:attrNameLst>
                                      </p:cBhvr>
                                      <p:tavLst>
                                        <p:tav tm="0">
                                          <p:val>
                                            <p:strVal val="#ppt_x+.4"/>
                                          </p:val>
                                        </p:tav>
                                        <p:tav tm="100000">
                                          <p:val>
                                            <p:strVal val="#ppt_x"/>
                                          </p:val>
                                        </p:tav>
                                      </p:tavLst>
                                    </p:anim>
                                    <p:anim calcmode="lin" valueType="num">
                                      <p:cBhvr>
                                        <p:cTn id="112" dur="500" decel="50000" fill="hold">
                                          <p:stCondLst>
                                            <p:cond delay="0"/>
                                          </p:stCondLst>
                                        </p:cTn>
                                        <p:tgtEl>
                                          <p:spTgt spid="231427">
                                            <p:txEl>
                                              <p:pRg st="10" end="10"/>
                                            </p:txEl>
                                          </p:spTgt>
                                        </p:tgtEl>
                                        <p:attrNameLst>
                                          <p:attrName>ppt_y</p:attrName>
                                        </p:attrNameLst>
                                      </p:cBhvr>
                                      <p:tavLst>
                                        <p:tav tm="0">
                                          <p:val>
                                            <p:strVal val="#ppt_y-.2"/>
                                          </p:val>
                                        </p:tav>
                                        <p:tav tm="100000">
                                          <p:val>
                                            <p:strVal val="#ppt_y+.1"/>
                                          </p:val>
                                        </p:tav>
                                      </p:tavLst>
                                    </p:anim>
                                    <p:anim calcmode="lin" valueType="num">
                                      <p:cBhvr>
                                        <p:cTn id="113" dur="500" accel="50000" fill="hold">
                                          <p:stCondLst>
                                            <p:cond delay="500"/>
                                          </p:stCondLst>
                                        </p:cTn>
                                        <p:tgtEl>
                                          <p:spTgt spid="231427">
                                            <p:txEl>
                                              <p:pRg st="10" end="10"/>
                                            </p:txEl>
                                          </p:spTgt>
                                        </p:tgtEl>
                                        <p:attrNameLst>
                                          <p:attrName>ppt_y</p:attrName>
                                        </p:attrNameLst>
                                      </p:cBhvr>
                                      <p:tavLst>
                                        <p:tav tm="0">
                                          <p:val>
                                            <p:strVal val="#ppt_y+.1"/>
                                          </p:val>
                                        </p:tav>
                                        <p:tav tm="100000">
                                          <p:val>
                                            <p:strVal val="#ppt_y"/>
                                          </p:val>
                                        </p:tav>
                                      </p:tavLst>
                                    </p:anim>
                                    <p:animEffect transition="in" filter="fade">
                                      <p:cBhvr>
                                        <p:cTn id="114" dur="1000" decel="50000">
                                          <p:stCondLst>
                                            <p:cond delay="0"/>
                                          </p:stCondLst>
                                        </p:cTn>
                                        <p:tgtEl>
                                          <p:spTgt spid="23142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7"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6.pdf"/>
          <p:cNvPicPr>
            <a:picLocks noChangeAspect="1"/>
          </p:cNvPicPr>
          <p:nvPr/>
        </p:nvPicPr>
        <p:blipFill rotWithShape="1">
          <a:blip r:embed="rId3">
            <a:extLst>
              <a:ext uri="{28A0092B-C50C-407E-A947-70E740481C1C}">
                <a14:useLocalDpi xmlns:a14="http://schemas.microsoft.com/office/drawing/2010/main" val="0"/>
              </a:ext>
            </a:extLst>
          </a:blip>
          <a:srcRect t="3503" r="2336" b="7737"/>
          <a:stretch/>
        </p:blipFill>
        <p:spPr>
          <a:xfrm>
            <a:off x="3563888" y="338879"/>
            <a:ext cx="5405093" cy="6357072"/>
          </a:xfrm>
          <a:prstGeom prst="rect">
            <a:avLst/>
          </a:prstGeom>
          <a:solidFill>
            <a:schemeClr val="tx1"/>
          </a:solidFill>
        </p:spPr>
      </p:pic>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37</a:t>
            </a:fld>
            <a:endParaRPr lang="en-US" dirty="0">
              <a:solidFill>
                <a:prstClr val="white">
                  <a:lumMod val="65000"/>
                  <a:lumOff val="35000"/>
                </a:prstClr>
              </a:solidFill>
            </a:endParaRPr>
          </a:p>
        </p:txBody>
      </p:sp>
      <p:sp>
        <p:nvSpPr>
          <p:cNvPr id="4" name="Rectangle 3"/>
          <p:cNvSpPr txBox="1">
            <a:spLocks noChangeArrowheads="1"/>
          </p:cNvSpPr>
          <p:nvPr/>
        </p:nvSpPr>
        <p:spPr>
          <a:xfrm>
            <a:off x="0" y="476672"/>
            <a:ext cx="3563888" cy="6076528"/>
          </a:xfrm>
          <a:prstGeom prst="rect">
            <a:avLst/>
          </a:prstGeom>
        </p:spPr>
        <p:txBody>
          <a:bodyPr wrap="square" numCol="1" anchor="t" anchorCtr="0" compatLnSpc="1">
            <a:prstTxWarp prst="textNoShape">
              <a:avLst/>
            </a:prstTxWarp>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dirty="0" smtClean="0"/>
              <a:t>RBAC </a:t>
            </a:r>
            <a:r>
              <a:rPr lang="en-US" altLang="zh-CN" dirty="0"/>
              <a:t>is based on the roles that users assume in a </a:t>
            </a:r>
            <a:r>
              <a:rPr lang="en-US" altLang="zh-CN" dirty="0" smtClean="0"/>
              <a:t>system rather </a:t>
            </a:r>
            <a:r>
              <a:rPr lang="en-US" altLang="zh-CN" dirty="0"/>
              <a:t>than the user’s identity. </a:t>
            </a:r>
            <a:endParaRPr lang="en-US" altLang="zh-CN" dirty="0" smtClean="0"/>
          </a:p>
          <a:p>
            <a:r>
              <a:rPr lang="en-US" dirty="0" smtClean="0"/>
              <a:t>Assign </a:t>
            </a:r>
            <a:r>
              <a:rPr lang="en-US" dirty="0"/>
              <a:t>access rights to roles instead </a:t>
            </a:r>
            <a:r>
              <a:rPr lang="en-US" dirty="0" smtClean="0"/>
              <a:t>of individual </a:t>
            </a:r>
            <a:r>
              <a:rPr lang="en-US" dirty="0"/>
              <a:t>users. In </a:t>
            </a:r>
            <a:r>
              <a:rPr lang="en-US" dirty="0" smtClean="0"/>
              <a:t> urn</a:t>
            </a:r>
            <a:r>
              <a:rPr lang="en-US" dirty="0"/>
              <a:t>, users are assigned to different roles, either statically </a:t>
            </a:r>
            <a:r>
              <a:rPr lang="en-US" dirty="0" smtClean="0"/>
              <a:t>or dynamically</a:t>
            </a:r>
            <a:endParaRPr lang="en-US" dirty="0"/>
          </a:p>
        </p:txBody>
      </p:sp>
    </p:spTree>
    <p:extLst>
      <p:ext uri="{BB962C8B-B14F-4D97-AF65-F5344CB8AC3E}">
        <p14:creationId xmlns:p14="http://schemas.microsoft.com/office/powerpoint/2010/main" val="769150623"/>
      </p:ext>
    </p:extLst>
  </p:cSld>
  <p:clrMapOvr>
    <a:masterClrMapping/>
  </p:clrMapOvr>
  <p:transition spd="med">
    <p:pull dir="d"/>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7.pdf"/>
          <p:cNvPicPr>
            <a:picLocks noChangeAspect="1"/>
          </p:cNvPicPr>
          <p:nvPr/>
        </p:nvPicPr>
        <p:blipFill rotWithShape="1">
          <a:blip r:embed="rId3">
            <a:extLst>
              <a:ext uri="{28A0092B-C50C-407E-A947-70E740481C1C}">
                <a14:useLocalDpi xmlns:a14="http://schemas.microsoft.com/office/drawing/2010/main" val="0"/>
              </a:ext>
            </a:extLst>
          </a:blip>
          <a:srcRect l="3105" t="2001" b="3567"/>
          <a:stretch/>
        </p:blipFill>
        <p:spPr>
          <a:xfrm>
            <a:off x="2082212" y="153273"/>
            <a:ext cx="5134852" cy="6476127"/>
          </a:xfrm>
          <a:prstGeom prst="rect">
            <a:avLst/>
          </a:prstGeom>
          <a:solidFill>
            <a:schemeClr val="tx1"/>
          </a:solidFill>
        </p:spPr>
      </p:pic>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38</a:t>
            </a:fld>
            <a:endParaRPr lang="en-US" dirty="0">
              <a:solidFill>
                <a:prstClr val="white">
                  <a:lumMod val="65000"/>
                  <a:lumOff val="35000"/>
                </a:prstClr>
              </a:solidFill>
            </a:endParaRPr>
          </a:p>
        </p:txBody>
      </p:sp>
    </p:spTree>
    <p:extLst>
      <p:ext uri="{BB962C8B-B14F-4D97-AF65-F5344CB8AC3E}">
        <p14:creationId xmlns:p14="http://schemas.microsoft.com/office/powerpoint/2010/main" val="446874303"/>
      </p:ext>
    </p:extLst>
  </p:cSld>
  <p:clrMapOvr>
    <a:masterClrMapping/>
  </p:clrMapOvr>
  <p:transition spd="med">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8.pdf"/>
          <p:cNvPicPr>
            <a:picLocks noChangeAspect="1"/>
          </p:cNvPicPr>
          <p:nvPr/>
        </p:nvPicPr>
        <p:blipFill rotWithShape="1">
          <a:blip r:embed="rId3">
            <a:extLst>
              <a:ext uri="{28A0092B-C50C-407E-A947-70E740481C1C}">
                <a14:useLocalDpi xmlns:a14="http://schemas.microsoft.com/office/drawing/2010/main" val="0"/>
              </a:ext>
            </a:extLst>
          </a:blip>
          <a:srcRect t="5505" r="825" b="8405"/>
          <a:stretch/>
        </p:blipFill>
        <p:spPr>
          <a:xfrm>
            <a:off x="1627580" y="188640"/>
            <a:ext cx="5768991" cy="6480720"/>
          </a:xfrm>
          <a:prstGeom prst="rect">
            <a:avLst/>
          </a:prstGeom>
          <a:solidFill>
            <a:schemeClr val="tx1"/>
          </a:solidFill>
        </p:spPr>
      </p:pic>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39</a:t>
            </a:fld>
            <a:endParaRPr lang="en-US" dirty="0">
              <a:solidFill>
                <a:prstClr val="white">
                  <a:lumMod val="65000"/>
                  <a:lumOff val="35000"/>
                </a:prstClr>
              </a:solidFill>
            </a:endParaRPr>
          </a:p>
        </p:txBody>
      </p:sp>
    </p:spTree>
    <p:extLst>
      <p:ext uri="{BB962C8B-B14F-4D97-AF65-F5344CB8AC3E}">
        <p14:creationId xmlns:p14="http://schemas.microsoft.com/office/powerpoint/2010/main" val="3315342686"/>
      </p:ext>
    </p:extLst>
  </p:cSld>
  <p:clrMapOvr>
    <a:masterClrMapping/>
  </p:clrMapOvr>
  <p:transition spd="med">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ChangeArrowheads="1"/>
          </p:cNvSpPr>
          <p:nvPr>
            <p:ph type="title"/>
          </p:nvPr>
        </p:nvSpPr>
        <p:spPr/>
        <p:txBody>
          <a:bodyPr/>
          <a:lstStyle/>
          <a:p>
            <a:r>
              <a:rPr lang="en-US" dirty="0" smtClean="0">
                <a:solidFill>
                  <a:schemeClr val="accent6">
                    <a:lumMod val="60000"/>
                    <a:lumOff val="40000"/>
                  </a:schemeClr>
                </a:solidFill>
              </a:rPr>
              <a:t>Passive and Active </a:t>
            </a:r>
            <a:r>
              <a:rPr lang="en-US" dirty="0">
                <a:solidFill>
                  <a:schemeClr val="accent6">
                    <a:lumMod val="60000"/>
                    <a:lumOff val="40000"/>
                  </a:schemeClr>
                </a:solidFill>
              </a:rPr>
              <a:t>Attacks</a:t>
            </a:r>
          </a:p>
        </p:txBody>
      </p:sp>
      <p:sp>
        <p:nvSpPr>
          <p:cNvPr id="2" name="Text Placeholder 1"/>
          <p:cNvSpPr>
            <a:spLocks noGrp="1"/>
          </p:cNvSpPr>
          <p:nvPr>
            <p:ph type="body" idx="1"/>
          </p:nvPr>
        </p:nvSpPr>
        <p:spPr/>
        <p:txBody>
          <a:bodyPr/>
          <a:lstStyle/>
          <a:p>
            <a:r>
              <a:rPr lang="en-US" dirty="0" smtClean="0"/>
              <a:t>Passive Attack</a:t>
            </a:r>
            <a:endParaRPr lang="en-US" dirty="0"/>
          </a:p>
        </p:txBody>
      </p:sp>
      <p:sp>
        <p:nvSpPr>
          <p:cNvPr id="3" name="Text Placeholder 2"/>
          <p:cNvSpPr>
            <a:spLocks noGrp="1"/>
          </p:cNvSpPr>
          <p:nvPr>
            <p:ph type="body" sz="quarter" idx="3"/>
          </p:nvPr>
        </p:nvSpPr>
        <p:spPr>
          <a:xfrm>
            <a:off x="4644008" y="1628800"/>
            <a:ext cx="4041775" cy="609600"/>
          </a:xfrm>
        </p:spPr>
        <p:txBody>
          <a:bodyPr/>
          <a:lstStyle/>
          <a:p>
            <a:r>
              <a:rPr lang="en-US" dirty="0" smtClean="0"/>
              <a:t>Active Attack</a:t>
            </a:r>
            <a:endParaRPr lang="en-US" dirty="0"/>
          </a:p>
        </p:txBody>
      </p:sp>
      <p:sp>
        <p:nvSpPr>
          <p:cNvPr id="223235" name="Rectangle 3"/>
          <p:cNvSpPr>
            <a:spLocks noGrp="1" noChangeArrowheads="1"/>
          </p:cNvSpPr>
          <p:nvPr>
            <p:ph sz="quarter" idx="13"/>
          </p:nvPr>
        </p:nvSpPr>
        <p:spPr>
          <a:xfrm>
            <a:off x="457200" y="2060848"/>
            <a:ext cx="4041648" cy="4608512"/>
          </a:xfrm>
        </p:spPr>
        <p:txBody>
          <a:bodyPr>
            <a:normAutofit fontScale="77500" lnSpcReduction="20000"/>
          </a:bodyPr>
          <a:lstStyle/>
          <a:p>
            <a:pPr>
              <a:lnSpc>
                <a:spcPct val="90000"/>
              </a:lnSpc>
              <a:buNone/>
            </a:pPr>
            <a:endParaRPr lang="en-US" sz="2800" dirty="0" smtClean="0"/>
          </a:p>
          <a:p>
            <a:pPr>
              <a:lnSpc>
                <a:spcPct val="120000"/>
              </a:lnSpc>
              <a:spcAft>
                <a:spcPts val="600"/>
              </a:spcAft>
            </a:pPr>
            <a:r>
              <a:rPr lang="en-US" sz="2600" dirty="0" smtClean="0"/>
              <a:t>Attempts to learn or make use of information from the system but does not affect system resources</a:t>
            </a:r>
          </a:p>
          <a:p>
            <a:pPr>
              <a:lnSpc>
                <a:spcPct val="120000"/>
              </a:lnSpc>
              <a:spcAft>
                <a:spcPts val="600"/>
              </a:spcAft>
            </a:pPr>
            <a:r>
              <a:rPr lang="en-US" sz="2600" dirty="0" smtClean="0"/>
              <a:t>Eavesdropping on, or monitoring of, transmissions</a:t>
            </a:r>
          </a:p>
          <a:p>
            <a:pPr>
              <a:lnSpc>
                <a:spcPct val="120000"/>
              </a:lnSpc>
              <a:spcAft>
                <a:spcPts val="600"/>
              </a:spcAft>
            </a:pPr>
            <a:r>
              <a:rPr lang="en-US" sz="2600" dirty="0" smtClean="0"/>
              <a:t>Goal of attacker is to obtain information that is being transmitted</a:t>
            </a:r>
          </a:p>
          <a:p>
            <a:pPr>
              <a:lnSpc>
                <a:spcPct val="120000"/>
              </a:lnSpc>
              <a:spcAft>
                <a:spcPts val="600"/>
              </a:spcAft>
            </a:pPr>
            <a:r>
              <a:rPr lang="en-US" sz="2600" dirty="0" smtClean="0"/>
              <a:t>Two types:</a:t>
            </a:r>
          </a:p>
          <a:p>
            <a:pPr lvl="1">
              <a:lnSpc>
                <a:spcPct val="120000"/>
              </a:lnSpc>
              <a:spcAft>
                <a:spcPts val="600"/>
              </a:spcAft>
            </a:pPr>
            <a:r>
              <a:rPr lang="en-US" sz="2100" dirty="0"/>
              <a:t>Release of message contents</a:t>
            </a:r>
          </a:p>
          <a:p>
            <a:pPr lvl="1">
              <a:lnSpc>
                <a:spcPct val="120000"/>
              </a:lnSpc>
              <a:spcAft>
                <a:spcPts val="600"/>
              </a:spcAft>
            </a:pPr>
            <a:r>
              <a:rPr lang="en-US" sz="2100" dirty="0"/>
              <a:t>Traffic analysis</a:t>
            </a:r>
          </a:p>
        </p:txBody>
      </p:sp>
      <p:sp>
        <p:nvSpPr>
          <p:cNvPr id="4" name="Content Placeholder 3"/>
          <p:cNvSpPr>
            <a:spLocks noGrp="1"/>
          </p:cNvSpPr>
          <p:nvPr>
            <p:ph sz="quarter" idx="14"/>
          </p:nvPr>
        </p:nvSpPr>
        <p:spPr>
          <a:xfrm>
            <a:off x="4860032" y="2492896"/>
            <a:ext cx="4041648" cy="4937140"/>
          </a:xfrm>
        </p:spPr>
        <p:txBody>
          <a:bodyPr>
            <a:normAutofit/>
          </a:bodyPr>
          <a:lstStyle/>
          <a:p>
            <a:r>
              <a:rPr lang="en-US" sz="2000" dirty="0" smtClean="0"/>
              <a:t>Attempts to alter system resources or affect their operation</a:t>
            </a:r>
          </a:p>
          <a:p>
            <a:r>
              <a:rPr lang="en-US" sz="2000" dirty="0" smtClean="0"/>
              <a:t>Involve some modification of the data stream or the creation of a false stream</a:t>
            </a:r>
          </a:p>
          <a:p>
            <a:r>
              <a:rPr lang="en-US" sz="2000" dirty="0" smtClean="0"/>
              <a:t>Four categories:</a:t>
            </a:r>
          </a:p>
          <a:p>
            <a:pPr lvl="1"/>
            <a:r>
              <a:rPr lang="en-US" dirty="0" smtClean="0"/>
              <a:t>Replay</a:t>
            </a:r>
          </a:p>
          <a:p>
            <a:pPr lvl="1"/>
            <a:r>
              <a:rPr lang="en-US" dirty="0" smtClean="0"/>
              <a:t>Masquerade</a:t>
            </a:r>
          </a:p>
          <a:p>
            <a:pPr lvl="1"/>
            <a:r>
              <a:rPr lang="en-US" dirty="0" smtClean="0"/>
              <a:t>Modification of messages</a:t>
            </a:r>
          </a:p>
          <a:p>
            <a:pPr lvl="1"/>
            <a:r>
              <a:rPr lang="en-US" dirty="0" smtClean="0"/>
              <a:t>Denial of service</a:t>
            </a:r>
            <a:endParaRPr lang="en-US" dirty="0"/>
          </a:p>
        </p:txBody>
      </p:sp>
      <p:pic>
        <p:nvPicPr>
          <p:cNvPr id="37" name="Picture 36"/>
          <p:cNvPicPr>
            <a:picLocks noChangeAspect="1"/>
          </p:cNvPicPr>
          <p:nvPr/>
        </p:nvPicPr>
        <p:blipFill>
          <a:blip r:embed="rId3"/>
          <a:stretch>
            <a:fillRect/>
          </a:stretch>
        </p:blipFill>
        <p:spPr>
          <a:xfrm>
            <a:off x="0" y="0"/>
            <a:ext cx="1563566" cy="1676400"/>
          </a:xfrm>
          <a:prstGeom prst="rect">
            <a:avLst/>
          </a:prstGeom>
        </p:spPr>
      </p:pic>
      <p:sp>
        <p:nvSpPr>
          <p:cNvPr id="5" name="灯片编号占位符 4"/>
          <p:cNvSpPr>
            <a:spLocks noGrp="1"/>
          </p:cNvSpPr>
          <p:nvPr>
            <p:ph type="sldNum" sz="quarter" idx="12"/>
          </p:nvPr>
        </p:nvSpPr>
        <p:spPr/>
        <p:txBody>
          <a:bodyPr/>
          <a:lstStyle/>
          <a:p>
            <a:fld id="{C5B529B3-313B-4E43-B940-6E980F955EE2}" type="slidenum">
              <a:rPr lang="en-US" smtClean="0"/>
              <a:pPr/>
              <a:t>4</a:t>
            </a:fld>
            <a:endParaRPr lang="en-US" dirty="0"/>
          </a:p>
        </p:txBody>
      </p:sp>
    </p:spTree>
    <p:extLst>
      <p:ext uri="{BB962C8B-B14F-4D97-AF65-F5344CB8AC3E}">
        <p14:creationId xmlns:p14="http://schemas.microsoft.com/office/powerpoint/2010/main" val="141801538"/>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Attribute-Based Access Control (ABAC)</a:t>
            </a:r>
            <a:endParaRPr lang="en-US" dirty="0"/>
          </a:p>
        </p:txBody>
      </p:sp>
      <p:graphicFrame>
        <p:nvGraphicFramePr>
          <p:cNvPr id="5" name="Content Placeholder 4"/>
          <p:cNvGraphicFramePr>
            <a:graphicFrameLocks noGrp="1"/>
          </p:cNvGraphicFramePr>
          <p:nvPr>
            <p:ph idx="1"/>
            <p:extLst/>
          </p:nvPr>
        </p:nvGraphicFramePr>
        <p:xfrm>
          <a:off x="457200" y="1600200"/>
          <a:ext cx="8229600" cy="4853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40</a:t>
            </a:fld>
            <a:endParaRPr lang="en-US" dirty="0">
              <a:solidFill>
                <a:prstClr val="white">
                  <a:lumMod val="65000"/>
                  <a:lumOff val="35000"/>
                </a:prstClr>
              </a:solidFill>
            </a:endParaRPr>
          </a:p>
        </p:txBody>
      </p:sp>
    </p:spTree>
    <p:extLst>
      <p:ext uri="{BB962C8B-B14F-4D97-AF65-F5344CB8AC3E}">
        <p14:creationId xmlns:p14="http://schemas.microsoft.com/office/powerpoint/2010/main" val="3721636331"/>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smtClean="0"/>
              <a:t>Chapter 5</a:t>
            </a:r>
            <a:endParaRPr lang="en-US" dirty="0"/>
          </a:p>
        </p:txBody>
      </p:sp>
      <p:sp>
        <p:nvSpPr>
          <p:cNvPr id="13" name="Subtitle 12"/>
          <p:cNvSpPr>
            <a:spLocks noGrp="1"/>
          </p:cNvSpPr>
          <p:nvPr>
            <p:ph type="subTitle" idx="1"/>
          </p:nvPr>
        </p:nvSpPr>
        <p:spPr/>
        <p:txBody>
          <a:bodyPr>
            <a:normAutofit/>
          </a:bodyPr>
          <a:lstStyle/>
          <a:p>
            <a:pPr algn="ctr"/>
            <a:r>
              <a:rPr lang="en-US" sz="3200" dirty="0" smtClean="0"/>
              <a:t>Database and Cloud Security</a:t>
            </a:r>
          </a:p>
          <a:p>
            <a:endParaRPr lang="en-US" dirty="0"/>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solidFill>
                <a:prstClr val="white"/>
              </a:solidFill>
              <a:latin typeface="Arial" pitchFamily="-107" charset="0"/>
            </a:endParaRPr>
          </a:p>
        </p:txBody>
      </p:sp>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r="-1190"/>
          <a:stretch/>
        </p:blipFill>
        <p:spPr>
          <a:xfrm>
            <a:off x="3275856" y="908720"/>
            <a:ext cx="2592288" cy="2221260"/>
          </a:xfrm>
          <a:prstGeom prst="round1Rect">
            <a:avLst/>
          </a:prstGeom>
          <a:effectLst>
            <a:softEdge rad="127000"/>
          </a:effectLst>
        </p:spPr>
      </p:pic>
      <p:sp>
        <p:nvSpPr>
          <p:cNvPr id="2" name="灯片编号占位符 1"/>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41</a:t>
            </a:fld>
            <a:endParaRPr lang="en-US" dirty="0">
              <a:solidFill>
                <a:prstClr val="white">
                  <a:lumMod val="65000"/>
                  <a:lumOff val="35000"/>
                </a:prstClr>
              </a:solidFill>
            </a:endParaRPr>
          </a:p>
        </p:txBody>
      </p:sp>
    </p:spTree>
    <p:extLst>
      <p:ext uri="{BB962C8B-B14F-4D97-AF65-F5344CB8AC3E}">
        <p14:creationId xmlns:p14="http://schemas.microsoft.com/office/powerpoint/2010/main" val="106819502"/>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Injection Attacks (</a:t>
            </a:r>
            <a:r>
              <a:rPr lang="en-US" dirty="0" err="1" smtClean="0"/>
              <a:t>SQLi</a:t>
            </a:r>
            <a:r>
              <a:rPr lang="en-US" dirty="0" smtClean="0"/>
              <a:t>)</a:t>
            </a:r>
            <a:endParaRPr lang="en-US" dirty="0"/>
          </a:p>
        </p:txBody>
      </p:sp>
      <p:sp>
        <p:nvSpPr>
          <p:cNvPr id="3" name="Content Placeholder 2"/>
          <p:cNvSpPr>
            <a:spLocks noGrp="1"/>
          </p:cNvSpPr>
          <p:nvPr>
            <p:ph sz="half" idx="2"/>
          </p:nvPr>
        </p:nvSpPr>
        <p:spPr>
          <a:xfrm>
            <a:off x="304800" y="1905000"/>
            <a:ext cx="4038600" cy="4525963"/>
          </a:xfrm>
        </p:spPr>
        <p:txBody>
          <a:bodyPr>
            <a:normAutofit lnSpcReduction="10000"/>
          </a:bodyPr>
          <a:lstStyle/>
          <a:p>
            <a:pPr>
              <a:buClr>
                <a:schemeClr val="accent1"/>
              </a:buClr>
              <a:buSzPct val="180000"/>
            </a:pPr>
            <a:r>
              <a:rPr lang="en-US" dirty="0" smtClean="0"/>
              <a:t>One of the most prevalent and dangerous network-based security threats</a:t>
            </a:r>
          </a:p>
          <a:p>
            <a:pPr>
              <a:buClr>
                <a:schemeClr val="accent1"/>
              </a:buClr>
              <a:buSzPct val="180000"/>
            </a:pPr>
            <a:endParaRPr lang="en-US" dirty="0" smtClean="0"/>
          </a:p>
          <a:p>
            <a:pPr>
              <a:buClr>
                <a:schemeClr val="accent1"/>
              </a:buClr>
              <a:buSzPct val="180000"/>
            </a:pPr>
            <a:r>
              <a:rPr lang="en-US" dirty="0" smtClean="0"/>
              <a:t>Designed to exploit the nature of Web application pages</a:t>
            </a:r>
          </a:p>
          <a:p>
            <a:pPr>
              <a:buClr>
                <a:schemeClr val="accent1"/>
              </a:buClr>
              <a:buSzPct val="180000"/>
            </a:pPr>
            <a:endParaRPr lang="en-US" dirty="0" smtClean="0"/>
          </a:p>
          <a:p>
            <a:pPr>
              <a:buClr>
                <a:schemeClr val="accent1"/>
              </a:buClr>
              <a:buSzPct val="180000"/>
            </a:pPr>
            <a:r>
              <a:rPr lang="en-US" dirty="0" smtClean="0"/>
              <a:t>Sends malicious SQL commands to the database server</a:t>
            </a:r>
          </a:p>
          <a:p>
            <a:pPr>
              <a:buNone/>
            </a:pPr>
            <a:endParaRPr lang="en-US" dirty="0" smtClean="0"/>
          </a:p>
          <a:p>
            <a:endParaRPr lang="en-US" dirty="0"/>
          </a:p>
        </p:txBody>
      </p:sp>
      <p:sp>
        <p:nvSpPr>
          <p:cNvPr id="4" name="Content Placeholder 3"/>
          <p:cNvSpPr>
            <a:spLocks noGrp="1"/>
          </p:cNvSpPr>
          <p:nvPr>
            <p:ph sz="quarter" idx="13"/>
          </p:nvPr>
        </p:nvSpPr>
        <p:spPr>
          <a:xfrm>
            <a:off x="4800600" y="1981200"/>
            <a:ext cx="4041648" cy="4526280"/>
          </a:xfrm>
        </p:spPr>
        <p:txBody>
          <a:bodyPr>
            <a:normAutofit lnSpcReduction="10000"/>
          </a:bodyPr>
          <a:lstStyle/>
          <a:p>
            <a:pPr>
              <a:buClr>
                <a:schemeClr val="accent1"/>
              </a:buClr>
              <a:buSzPct val="180000"/>
            </a:pPr>
            <a:r>
              <a:rPr lang="en-US" dirty="0" smtClean="0"/>
              <a:t>Most common attack goal is bulk extraction of data</a:t>
            </a:r>
          </a:p>
          <a:p>
            <a:pPr>
              <a:buClr>
                <a:schemeClr val="accent1"/>
              </a:buClr>
              <a:buSzPct val="180000"/>
            </a:pPr>
            <a:endParaRPr lang="en-US" dirty="0" smtClean="0"/>
          </a:p>
          <a:p>
            <a:pPr>
              <a:buClr>
                <a:schemeClr val="accent1"/>
              </a:buClr>
              <a:buSzPct val="180000"/>
            </a:pPr>
            <a:r>
              <a:rPr lang="en-US" dirty="0" smtClean="0"/>
              <a:t>Depending on the environment SQL injection can also be exploited to: </a:t>
            </a:r>
          </a:p>
          <a:p>
            <a:pPr lvl="1">
              <a:buSzPct val="100000"/>
            </a:pPr>
            <a:r>
              <a:rPr lang="en-US" dirty="0" smtClean="0"/>
              <a:t>Modify or delete data</a:t>
            </a:r>
          </a:p>
          <a:p>
            <a:pPr lvl="1">
              <a:buSzPct val="100000"/>
            </a:pPr>
            <a:r>
              <a:rPr lang="en-US" dirty="0" smtClean="0"/>
              <a:t>Execute arbitrary operating system commands</a:t>
            </a:r>
          </a:p>
          <a:p>
            <a:pPr lvl="1">
              <a:buSzPct val="100000"/>
            </a:pPr>
            <a:r>
              <a:rPr lang="en-US" dirty="0" smtClean="0"/>
              <a:t>Launch denial-of-service (</a:t>
            </a:r>
            <a:r>
              <a:rPr lang="en-US" dirty="0" err="1" smtClean="0"/>
              <a:t>DoS</a:t>
            </a:r>
            <a:r>
              <a:rPr lang="en-US" dirty="0" smtClean="0"/>
              <a:t>) attacks</a:t>
            </a:r>
          </a:p>
          <a:p>
            <a:endParaRPr lang="en-US" dirty="0"/>
          </a:p>
        </p:txBody>
      </p:sp>
      <p:sp>
        <p:nvSpPr>
          <p:cNvPr id="5" name="灯片编号占位符 4"/>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42</a:t>
            </a:fld>
            <a:endParaRPr lang="en-US" dirty="0">
              <a:solidFill>
                <a:prstClr val="white">
                  <a:lumMod val="65000"/>
                  <a:lumOff val="35000"/>
                </a:prstClr>
              </a:solidFill>
            </a:endParaRPr>
          </a:p>
        </p:txBody>
      </p:sp>
    </p:spTree>
    <p:extLst>
      <p:ext uri="{BB962C8B-B14F-4D97-AF65-F5344CB8AC3E}">
        <p14:creationId xmlns:p14="http://schemas.microsoft.com/office/powerpoint/2010/main" val="1071531110"/>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2-10.pdf"/>
          <p:cNvPicPr>
            <a:picLocks noChangeAspect="1"/>
          </p:cNvPicPr>
          <p:nvPr/>
        </p:nvPicPr>
        <p:blipFill rotWithShape="1">
          <a:blip r:embed="rId3">
            <a:extLst>
              <a:ext uri="{28A0092B-C50C-407E-A947-70E740481C1C}">
                <a14:useLocalDpi xmlns:a14="http://schemas.microsoft.com/office/drawing/2010/main" val="0"/>
              </a:ext>
            </a:extLst>
          </a:blip>
          <a:srcRect l="5694" t="7341" r="5143" b="57956"/>
          <a:stretch/>
        </p:blipFill>
        <p:spPr>
          <a:xfrm>
            <a:off x="412765" y="0"/>
            <a:ext cx="8197616" cy="4129012"/>
          </a:xfrm>
          <a:prstGeom prst="rect">
            <a:avLst/>
          </a:prstGeom>
          <a:solidFill>
            <a:schemeClr val="tx1"/>
          </a:solidFill>
        </p:spPr>
      </p:pic>
      <p:sp>
        <p:nvSpPr>
          <p:cNvPr id="2" name="灯片编号占位符 1"/>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43</a:t>
            </a:fld>
            <a:endParaRPr lang="en-US" dirty="0">
              <a:solidFill>
                <a:prstClr val="white">
                  <a:lumMod val="65000"/>
                  <a:lumOff val="35000"/>
                </a:prstClr>
              </a:solidFill>
            </a:endParaRPr>
          </a:p>
        </p:txBody>
      </p:sp>
      <p:sp>
        <p:nvSpPr>
          <p:cNvPr id="6" name="内容占位符 2"/>
          <p:cNvSpPr>
            <a:spLocks noGrp="1"/>
          </p:cNvSpPr>
          <p:nvPr>
            <p:ph idx="1"/>
          </p:nvPr>
        </p:nvSpPr>
        <p:spPr>
          <a:xfrm>
            <a:off x="65161" y="4149080"/>
            <a:ext cx="9187359" cy="2716411"/>
          </a:xfrm>
        </p:spPr>
        <p:txBody>
          <a:bodyPr>
            <a:normAutofit fontScale="77500" lnSpcReduction="20000"/>
          </a:bodyPr>
          <a:lstStyle/>
          <a:p>
            <a:r>
              <a:rPr lang="en-US" altLang="zh-CN" sz="2400" dirty="0" smtClean="0">
                <a:solidFill>
                  <a:schemeClr val="tx1"/>
                </a:solidFill>
                <a:latin typeface="Arial" pitchFamily="-110" charset="0"/>
                <a:ea typeface="ＭＳ Ｐゴシック" pitchFamily="-110" charset="-128"/>
                <a:cs typeface="ＭＳ Ｐゴシック" pitchFamily="-110" charset="-128"/>
              </a:rPr>
              <a:t>This query works fine if the input $name = Bob</a:t>
            </a:r>
            <a:r>
              <a:rPr lang="zh-CN" altLang="en-US" sz="2400" dirty="0" smtClean="0">
                <a:solidFill>
                  <a:schemeClr val="tx1"/>
                </a:solidFill>
                <a:latin typeface="Arial" pitchFamily="-110" charset="0"/>
                <a:ea typeface="ＭＳ Ｐゴシック" pitchFamily="-110" charset="-128"/>
                <a:cs typeface="ＭＳ Ｐゴシック" pitchFamily="-110" charset="-128"/>
              </a:rPr>
              <a:t>； </a:t>
            </a:r>
            <a:r>
              <a:rPr lang="en-US" altLang="zh-CN" sz="2400" dirty="0" smtClean="0">
                <a:solidFill>
                  <a:schemeClr val="tx1"/>
                </a:solidFill>
                <a:latin typeface="Arial" pitchFamily="-110" charset="0"/>
                <a:ea typeface="ＭＳ Ｐゴシック" pitchFamily="-110" charset="-128"/>
                <a:cs typeface="ＭＳ Ｐゴシック" pitchFamily="-110" charset="-128"/>
              </a:rPr>
              <a:t>but if the input is $name = Bob'; drop table suppliers, then the query becomes </a:t>
            </a:r>
          </a:p>
          <a:p>
            <a:pPr lvl="1"/>
            <a:r>
              <a:rPr lang="en-US" altLang="zh-CN" sz="1600" dirty="0" smtClean="0">
                <a:solidFill>
                  <a:schemeClr val="tx1"/>
                </a:solidFill>
                <a:latin typeface="Arial" pitchFamily="-110" charset="0"/>
                <a:ea typeface="ＭＳ Ｐゴシック" pitchFamily="-110" charset="-128"/>
                <a:cs typeface="ＭＳ Ｐゴシック" pitchFamily="-110" charset="-128"/>
              </a:rPr>
              <a:t>SELECT * FROM suppliers WHERE name = ‘Bob‘; drop table suppliers;</a:t>
            </a:r>
          </a:p>
          <a:p>
            <a:pPr lvl="1"/>
            <a:r>
              <a:rPr lang="en-US" altLang="zh-CN" sz="1600" dirty="0" smtClean="0">
                <a:solidFill>
                  <a:schemeClr val="tx1"/>
                </a:solidFill>
                <a:latin typeface="Arial" pitchFamily="-110" charset="0"/>
                <a:ea typeface="ＭＳ Ｐゴシック" pitchFamily="-110" charset="-128"/>
                <a:cs typeface="ＭＳ Ｐゴシック" pitchFamily="-110" charset="-128"/>
              </a:rPr>
              <a:t>The database views this line as 2 separate SQL statements: first select all entries with name Bob, then delete the entire supplier table.</a:t>
            </a:r>
          </a:p>
          <a:p>
            <a:r>
              <a:rPr lang="en-US" altLang="zh-CN" sz="2800" dirty="0" err="1">
                <a:solidFill>
                  <a:schemeClr val="tx1"/>
                </a:solidFill>
                <a:latin typeface="Arial" pitchFamily="-110" charset="0"/>
                <a:ea typeface="ＭＳ Ｐゴシック" pitchFamily="-110" charset="-128"/>
                <a:cs typeface="ＭＳ Ｐゴシック" pitchFamily="-110" charset="-128"/>
              </a:rPr>
              <a:t>mysql_real_escape_string</a:t>
            </a:r>
            <a:r>
              <a:rPr lang="en-US" altLang="zh-CN" sz="2800" dirty="0">
                <a:solidFill>
                  <a:schemeClr val="tx1"/>
                </a:solidFill>
                <a:latin typeface="Arial" pitchFamily="-110" charset="0"/>
                <a:ea typeface="ＭＳ Ｐゴシック" pitchFamily="-110" charset="-128"/>
                <a:cs typeface="ＭＳ Ｐゴシック" pitchFamily="-110" charset="-128"/>
              </a:rPr>
              <a:t>() prepends backslashes to the some special characters, including \n, \r, \, ', </a:t>
            </a:r>
            <a:r>
              <a:rPr lang="en-US" altLang="zh-CN" sz="2800" dirty="0" smtClean="0">
                <a:solidFill>
                  <a:schemeClr val="tx1"/>
                </a:solidFill>
                <a:latin typeface="Arial" pitchFamily="-110" charset="0"/>
                <a:ea typeface="ＭＳ Ｐゴシック" pitchFamily="-110" charset="-128"/>
                <a:cs typeface="ＭＳ Ｐゴシック" pitchFamily="-110" charset="-128"/>
              </a:rPr>
              <a:t>"</a:t>
            </a:r>
            <a:r>
              <a:rPr lang="en-US" altLang="zh-CN" sz="2500" dirty="0" smtClean="0">
                <a:solidFill>
                  <a:schemeClr val="tx1"/>
                </a:solidFill>
                <a:latin typeface="Arial" pitchFamily="-110" charset="0"/>
                <a:ea typeface="ＭＳ Ｐゴシック" pitchFamily="-110" charset="-128"/>
                <a:cs typeface="ＭＳ Ｐゴシック" pitchFamily="-110" charset="-128"/>
              </a:rPr>
              <a:t> </a:t>
            </a:r>
          </a:p>
          <a:p>
            <a:pPr lvl="1"/>
            <a:r>
              <a:rPr lang="en-US" altLang="zh-CN" sz="1600" dirty="0" smtClean="0">
                <a:solidFill>
                  <a:schemeClr val="tx1"/>
                </a:solidFill>
                <a:latin typeface="Arial" pitchFamily="-110" charset="0"/>
                <a:ea typeface="ＭＳ Ｐゴシック" pitchFamily="-110" charset="-128"/>
                <a:cs typeface="ＭＳ Ｐゴシック" pitchFamily="-110" charset="-128"/>
              </a:rPr>
              <a:t>Query becomes </a:t>
            </a:r>
            <a:r>
              <a:rPr lang="en-US" altLang="zh-CN" sz="1600" dirty="0">
                <a:solidFill>
                  <a:schemeClr val="tx1"/>
                </a:solidFill>
                <a:latin typeface="Arial" pitchFamily="-110" charset="0"/>
                <a:ea typeface="ＭＳ Ｐゴシック" pitchFamily="-110" charset="-128"/>
                <a:cs typeface="ＭＳ Ｐゴシック" pitchFamily="-110" charset="-128"/>
              </a:rPr>
              <a:t>SELECT * FROM suppliers WHERE name = ‘</a:t>
            </a:r>
            <a:r>
              <a:rPr lang="en-US" altLang="zh-CN" sz="1600" dirty="0" smtClean="0">
                <a:solidFill>
                  <a:schemeClr val="tx1"/>
                </a:solidFill>
                <a:latin typeface="Arial" pitchFamily="-110" charset="0"/>
                <a:ea typeface="ＭＳ Ｐゴシック" pitchFamily="-110" charset="-128"/>
                <a:cs typeface="ＭＳ Ｐゴシック" pitchFamily="-110" charset="-128"/>
              </a:rPr>
              <a:t>Bob\‘\; </a:t>
            </a:r>
            <a:r>
              <a:rPr lang="en-US" altLang="zh-CN" sz="1600" dirty="0">
                <a:solidFill>
                  <a:schemeClr val="tx1"/>
                </a:solidFill>
                <a:latin typeface="Arial" pitchFamily="-110" charset="0"/>
                <a:ea typeface="ＭＳ Ｐゴシック" pitchFamily="-110" charset="-128"/>
                <a:cs typeface="ＭＳ Ｐゴシック" pitchFamily="-110" charset="-128"/>
              </a:rPr>
              <a:t>drop table </a:t>
            </a:r>
            <a:r>
              <a:rPr lang="en-US" altLang="zh-CN" sz="1600" dirty="0" smtClean="0">
                <a:solidFill>
                  <a:schemeClr val="tx1"/>
                </a:solidFill>
                <a:latin typeface="Arial" pitchFamily="-110" charset="0"/>
                <a:ea typeface="ＭＳ Ｐゴシック" pitchFamily="-110" charset="-128"/>
                <a:cs typeface="ＭＳ Ｐゴシック" pitchFamily="-110" charset="-128"/>
              </a:rPr>
              <a:t>suppliers’</a:t>
            </a:r>
          </a:p>
          <a:p>
            <a:pPr lvl="1"/>
            <a:r>
              <a:rPr lang="en-US" altLang="zh-CN" sz="1600" dirty="0" smtClean="0">
                <a:solidFill>
                  <a:schemeClr val="tx1"/>
                </a:solidFill>
                <a:latin typeface="Arial" pitchFamily="-110" charset="0"/>
                <a:ea typeface="ＭＳ Ｐゴシック" pitchFamily="-110" charset="-128"/>
                <a:cs typeface="ＭＳ Ｐゴシック" pitchFamily="-110" charset="-128"/>
              </a:rPr>
              <a:t>It looks for a database entry with name matching “Bob’;</a:t>
            </a:r>
            <a:r>
              <a:rPr lang="en-US" altLang="zh-CN" sz="1600" dirty="0">
                <a:solidFill>
                  <a:schemeClr val="tx1"/>
                </a:solidFill>
                <a:latin typeface="Arial" pitchFamily="-110" charset="0"/>
                <a:ea typeface="ＭＳ Ｐゴシック" pitchFamily="-110" charset="-128"/>
                <a:cs typeface="ＭＳ Ｐゴシック" pitchFamily="-110" charset="-128"/>
              </a:rPr>
              <a:t> drop table </a:t>
            </a:r>
            <a:r>
              <a:rPr lang="en-US" altLang="zh-CN" sz="1600" dirty="0" smtClean="0">
                <a:solidFill>
                  <a:schemeClr val="tx1"/>
                </a:solidFill>
                <a:latin typeface="Arial" pitchFamily="-110" charset="0"/>
                <a:ea typeface="ＭＳ Ｐゴシック" pitchFamily="-110" charset="-128"/>
                <a:cs typeface="ＭＳ Ｐゴシック" pitchFamily="-110" charset="-128"/>
              </a:rPr>
              <a:t>suppliers”, and returns null.</a:t>
            </a:r>
          </a:p>
          <a:p>
            <a:r>
              <a:rPr lang="en-US" altLang="zh-CN" sz="2500" dirty="0">
                <a:solidFill>
                  <a:schemeClr val="tx1"/>
                </a:solidFill>
                <a:latin typeface="Arial" pitchFamily="-110" charset="0"/>
                <a:ea typeface="ＭＳ Ｐゴシック" pitchFamily="-110" charset="-128"/>
                <a:cs typeface="ＭＳ Ｐゴシック" pitchFamily="-110" charset="-128"/>
              </a:rPr>
              <a:t>Or, perform input validation:</a:t>
            </a:r>
          </a:p>
          <a:p>
            <a:pPr lvl="1"/>
            <a:r>
              <a:rPr lang="en-US" altLang="zh-CN" sz="1600" dirty="0" smtClean="0">
                <a:solidFill>
                  <a:schemeClr val="tx1"/>
                </a:solidFill>
                <a:latin typeface="Arial" pitchFamily="-110" charset="0"/>
                <a:ea typeface="ＭＳ Ｐゴシック" pitchFamily="-110" charset="-128"/>
                <a:cs typeface="ＭＳ Ｐゴシック" pitchFamily="-110" charset="-128"/>
              </a:rPr>
              <a:t>die </a:t>
            </a:r>
            <a:r>
              <a:rPr lang="en-US" altLang="zh-CN" sz="1600" dirty="0">
                <a:solidFill>
                  <a:schemeClr val="tx1"/>
                </a:solidFill>
                <a:latin typeface="Arial" pitchFamily="-110" charset="0"/>
                <a:ea typeface="ＭＳ Ｐゴシック" pitchFamily="-110" charset="-128"/>
                <a:cs typeface="ＭＳ Ｐゴシック" pitchFamily="-110" charset="-128"/>
              </a:rPr>
              <a:t>"The specified </a:t>
            </a:r>
            <a:r>
              <a:rPr lang="en-US" altLang="zh-CN" sz="1600" dirty="0" smtClean="0">
                <a:solidFill>
                  <a:schemeClr val="tx1"/>
                </a:solidFill>
                <a:latin typeface="Arial" pitchFamily="-110" charset="0"/>
                <a:ea typeface="ＭＳ Ｐゴシック" pitchFamily="-110" charset="-128"/>
                <a:cs typeface="ＭＳ Ｐゴシック" pitchFamily="-110" charset="-128"/>
              </a:rPr>
              <a:t>name </a:t>
            </a:r>
            <a:r>
              <a:rPr lang="en-US" altLang="zh-CN" sz="1600" dirty="0">
                <a:solidFill>
                  <a:schemeClr val="tx1"/>
                </a:solidFill>
                <a:latin typeface="Arial" pitchFamily="-110" charset="0"/>
                <a:ea typeface="ＭＳ Ｐゴシック" pitchFamily="-110" charset="-128"/>
                <a:cs typeface="ＭＳ Ｐゴシック" pitchFamily="-110" charset="-128"/>
              </a:rPr>
              <a:t>contains illegal characters</a:t>
            </a:r>
            <a:r>
              <a:rPr lang="en-US" altLang="zh-CN" sz="1600" dirty="0" smtClean="0">
                <a:solidFill>
                  <a:schemeClr val="tx1"/>
                </a:solidFill>
                <a:latin typeface="Arial" pitchFamily="-110" charset="0"/>
                <a:ea typeface="ＭＳ Ｐゴシック" pitchFamily="-110" charset="-128"/>
                <a:cs typeface="ＭＳ Ｐゴシック" pitchFamily="-110" charset="-128"/>
              </a:rPr>
              <a:t>!“ unless ($name </a:t>
            </a:r>
            <a:r>
              <a:rPr lang="en-US" altLang="zh-CN" sz="1600" dirty="0">
                <a:solidFill>
                  <a:schemeClr val="tx1"/>
                </a:solidFill>
                <a:latin typeface="Arial" pitchFamily="-110" charset="0"/>
                <a:ea typeface="ＭＳ Ｐゴシック" pitchFamily="-110" charset="-128"/>
                <a:cs typeface="ＭＳ Ｐゴシック" pitchFamily="-110" charset="-128"/>
              </a:rPr>
              <a:t>=~ /^\w</a:t>
            </a:r>
            <a:r>
              <a:rPr lang="en-US" altLang="zh-CN" sz="1600" dirty="0" smtClean="0">
                <a:solidFill>
                  <a:schemeClr val="tx1"/>
                </a:solidFill>
                <a:latin typeface="Arial" pitchFamily="-110" charset="0"/>
                <a:ea typeface="ＭＳ Ｐゴシック" pitchFamily="-110" charset="-128"/>
                <a:cs typeface="ＭＳ Ｐゴシック" pitchFamily="-110" charset="-128"/>
              </a:rPr>
              <a:t>+$/);</a:t>
            </a:r>
          </a:p>
          <a:p>
            <a:pPr lvl="1"/>
            <a:r>
              <a:rPr lang="en-US" altLang="zh-CN" sz="1600" dirty="0" smtClean="0">
                <a:solidFill>
                  <a:schemeClr val="tx1"/>
                </a:solidFill>
                <a:latin typeface="Arial" pitchFamily="-110" charset="0"/>
                <a:ea typeface="ＭＳ Ｐゴシック" pitchFamily="-110" charset="-128"/>
                <a:cs typeface="ＭＳ Ｐゴシック" pitchFamily="-110" charset="-128"/>
              </a:rPr>
              <a:t>But this does not handle the name O’Connor</a:t>
            </a:r>
            <a:endParaRPr lang="en-US" altLang="zh-CN" sz="1600" dirty="0">
              <a:solidFill>
                <a:schemeClr val="tx1"/>
              </a:solidFill>
              <a:latin typeface="Arial"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17342943"/>
      </p:ext>
    </p:extLst>
  </p:cSld>
  <p:clrMapOvr>
    <a:masterClrMapping/>
  </p:clrMapOvr>
  <p:transition>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5.pdf"/>
          <p:cNvPicPr>
            <a:picLocks noChangeAspect="1"/>
          </p:cNvPicPr>
          <p:nvPr/>
        </p:nvPicPr>
        <p:blipFill rotWithShape="1">
          <a:blip r:embed="rId3">
            <a:extLst>
              <a:ext uri="{28A0092B-C50C-407E-A947-70E740481C1C}">
                <a14:useLocalDpi xmlns:a14="http://schemas.microsoft.com/office/drawing/2010/main" val="0"/>
              </a:ext>
            </a:extLst>
          </a:blip>
          <a:srcRect b="10000"/>
          <a:stretch/>
        </p:blipFill>
        <p:spPr>
          <a:xfrm>
            <a:off x="1835696" y="0"/>
            <a:ext cx="5888182" cy="6858000"/>
          </a:xfrm>
          <a:prstGeom prst="rect">
            <a:avLst/>
          </a:prstGeom>
          <a:solidFill>
            <a:schemeClr val="tx1"/>
          </a:solidFill>
        </p:spPr>
      </p:pic>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44</a:t>
            </a:fld>
            <a:endParaRPr lang="en-US" dirty="0">
              <a:solidFill>
                <a:prstClr val="white">
                  <a:lumMod val="65000"/>
                  <a:lumOff val="35000"/>
                </a:prstClr>
              </a:solidFill>
            </a:endParaRPr>
          </a:p>
        </p:txBody>
      </p:sp>
    </p:spTree>
    <p:extLst>
      <p:ext uri="{BB962C8B-B14F-4D97-AF65-F5344CB8AC3E}">
        <p14:creationId xmlns:p14="http://schemas.microsoft.com/office/powerpoint/2010/main" val="2726094711"/>
      </p:ext>
    </p:extLst>
  </p:cSld>
  <p:clrMapOvr>
    <a:masterClrMapping/>
  </p:clrMapOvr>
  <p:transition spd="slow">
    <p:strips dir="ld"/>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SQLi</a:t>
            </a:r>
            <a:r>
              <a:rPr lang="en-US" altLang="zh-CN" dirty="0" smtClean="0"/>
              <a:t> is Application-Level Attack</a:t>
            </a:r>
            <a:endParaRPr lang="zh-CN" altLang="en-US" dirty="0"/>
          </a:p>
        </p:txBody>
      </p:sp>
      <p:sp>
        <p:nvSpPr>
          <p:cNvPr id="3" name="内容占位符 2"/>
          <p:cNvSpPr>
            <a:spLocks noGrp="1"/>
          </p:cNvSpPr>
          <p:nvPr>
            <p:ph idx="1"/>
          </p:nvPr>
        </p:nvSpPr>
        <p:spPr/>
        <p:txBody>
          <a:bodyPr/>
          <a:lstStyle/>
          <a:p>
            <a:r>
              <a:rPr lang="en-US" altLang="zh-CN" dirty="0" smtClean="0"/>
              <a:t>Not detectable by lower-layer defense mechanisms such as firewalls</a:t>
            </a:r>
            <a:endParaRPr lang="zh-CN" altLang="en-US" dirty="0"/>
          </a:p>
        </p:txBody>
      </p:sp>
      <p:sp>
        <p:nvSpPr>
          <p:cNvPr id="4" name="灯片编号占位符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45</a:t>
            </a:fld>
            <a:endParaRPr lang="en-US" dirty="0">
              <a:solidFill>
                <a:prstClr val="white">
                  <a:lumMod val="65000"/>
                  <a:lumOff val="35000"/>
                </a:prstClr>
              </a:solidFill>
            </a:endParaRPr>
          </a:p>
        </p:txBody>
      </p:sp>
      <p:pic>
        <p:nvPicPr>
          <p:cNvPr id="9" name="图片 8"/>
          <p:cNvPicPr>
            <a:picLocks noChangeAspect="1"/>
          </p:cNvPicPr>
          <p:nvPr/>
        </p:nvPicPr>
        <p:blipFill>
          <a:blip r:embed="rId2"/>
          <a:stretch>
            <a:fillRect/>
          </a:stretch>
        </p:blipFill>
        <p:spPr>
          <a:xfrm>
            <a:off x="1259632" y="2710559"/>
            <a:ext cx="6507675" cy="3645791"/>
          </a:xfrm>
          <a:prstGeom prst="rect">
            <a:avLst/>
          </a:prstGeom>
        </p:spPr>
      </p:pic>
    </p:spTree>
    <p:extLst>
      <p:ext uri="{BB962C8B-B14F-4D97-AF65-F5344CB8AC3E}">
        <p14:creationId xmlns:p14="http://schemas.microsoft.com/office/powerpoint/2010/main" val="4052017260"/>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SQLi</a:t>
            </a:r>
            <a:r>
              <a:rPr lang="en-US" dirty="0" smtClean="0"/>
              <a:t> Countermeasures</a:t>
            </a:r>
            <a:endParaRPr lang="en-US" dirty="0"/>
          </a:p>
        </p:txBody>
      </p:sp>
      <p:sp>
        <p:nvSpPr>
          <p:cNvPr id="3" name="Content Placeholder 2"/>
          <p:cNvSpPr>
            <a:spLocks noGrp="1"/>
          </p:cNvSpPr>
          <p:nvPr>
            <p:ph idx="1"/>
          </p:nvPr>
        </p:nvSpPr>
        <p:spPr>
          <a:xfrm>
            <a:off x="457200" y="1981200"/>
            <a:ext cx="8229600" cy="5501208"/>
          </a:xfrm>
        </p:spPr>
        <p:txBody>
          <a:bodyPr/>
          <a:lstStyle/>
          <a:p>
            <a:r>
              <a:rPr lang="en-US" dirty="0" smtClean="0"/>
              <a:t>Three types:</a:t>
            </a:r>
          </a:p>
        </p:txBody>
      </p:sp>
      <p:graphicFrame>
        <p:nvGraphicFramePr>
          <p:cNvPr id="4" name="Diagram 3"/>
          <p:cNvGraphicFramePr/>
          <p:nvPr>
            <p:extLst/>
          </p:nvPr>
        </p:nvGraphicFramePr>
        <p:xfrm>
          <a:off x="533400" y="1981200"/>
          <a:ext cx="8077200" cy="452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灯片编号占位符 4"/>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46</a:t>
            </a:fld>
            <a:endParaRPr lang="en-US" dirty="0">
              <a:solidFill>
                <a:prstClr val="white">
                  <a:lumMod val="65000"/>
                  <a:lumOff val="35000"/>
                </a:prstClr>
              </a:solidFill>
            </a:endParaRPr>
          </a:p>
        </p:txBody>
      </p:sp>
    </p:spTree>
    <p:extLst>
      <p:ext uri="{BB962C8B-B14F-4D97-AF65-F5344CB8AC3E}">
        <p14:creationId xmlns:p14="http://schemas.microsoft.com/office/powerpoint/2010/main" val="2140014429"/>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a:xfrm>
            <a:off x="457200" y="0"/>
            <a:ext cx="8229600" cy="1268760"/>
          </a:xfrm>
        </p:spPr>
        <p:txBody>
          <a:bodyPr/>
          <a:lstStyle/>
          <a:p>
            <a:pPr eaLnBrk="1" fontAlgn="auto" hangingPunct="1">
              <a:spcAft>
                <a:spcPts val="0"/>
              </a:spcAft>
              <a:defRPr/>
            </a:pP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a typeface="+mj-ea"/>
                <a:cs typeface="+mj-cs"/>
              </a:rPr>
              <a:t>Database Access Control</a:t>
            </a:r>
          </a:p>
        </p:txBody>
      </p:sp>
      <p:graphicFrame>
        <p:nvGraphicFramePr>
          <p:cNvPr id="11" name="Content Placeholder 10"/>
          <p:cNvGraphicFramePr>
            <a:graphicFrameLocks noGrp="1"/>
          </p:cNvGraphicFramePr>
          <p:nvPr>
            <p:ph idx="4294967295"/>
            <p:extLst/>
          </p:nvPr>
        </p:nvGraphicFramePr>
        <p:xfrm>
          <a:off x="467544" y="1556792"/>
          <a:ext cx="8382000"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47</a:t>
            </a:fld>
            <a:endParaRPr lang="en-US" dirty="0">
              <a:solidFill>
                <a:prstClr val="white">
                  <a:lumMod val="65000"/>
                  <a:lumOff val="35000"/>
                </a:prstClr>
              </a:solidFill>
            </a:endParaRPr>
          </a:p>
        </p:txBody>
      </p:sp>
    </p:spTree>
    <p:extLst>
      <p:ext uri="{BB962C8B-B14F-4D97-AF65-F5344CB8AC3E}">
        <p14:creationId xmlns:p14="http://schemas.microsoft.com/office/powerpoint/2010/main" val="3853993028"/>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pPr eaLnBrk="1" fontAlgn="auto" hangingPunct="1">
              <a:spcAft>
                <a:spcPts val="0"/>
              </a:spcAft>
              <a:defRPr/>
            </a:pP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a typeface="+mj-ea"/>
                <a:cs typeface="+mj-cs"/>
              </a:rPr>
              <a:t>SQL Access Controls</a:t>
            </a:r>
          </a:p>
        </p:txBody>
      </p:sp>
      <p:sp>
        <p:nvSpPr>
          <p:cNvPr id="221187" name="Rectangle 3"/>
          <p:cNvSpPr>
            <a:spLocks noGrp="1" noChangeArrowheads="1"/>
          </p:cNvSpPr>
          <p:nvPr>
            <p:ph idx="1"/>
          </p:nvPr>
        </p:nvSpPr>
        <p:spPr>
          <a:xfrm>
            <a:off x="457200" y="1905000"/>
            <a:ext cx="8229600" cy="4525963"/>
          </a:xfrm>
        </p:spPr>
        <p:txBody>
          <a:bodyPr wrap="square" numCol="1" anchor="t" anchorCtr="0" compatLnSpc="1">
            <a:prstTxWarp prst="textNoShape">
              <a:avLst/>
            </a:prstTxWarp>
            <a:normAutofit fontScale="85000" lnSpcReduction="20000"/>
          </a:bodyPr>
          <a:lstStyle/>
          <a:p>
            <a:pPr eaLnBrk="1" hangingPunct="1">
              <a:lnSpc>
                <a:spcPct val="90000"/>
              </a:lnSpc>
              <a:buClr>
                <a:schemeClr val="accent1"/>
              </a:buClr>
            </a:pPr>
            <a:r>
              <a:rPr lang="en-US" sz="2800" dirty="0">
                <a:ea typeface="ＭＳ Ｐゴシック" pitchFamily="-109" charset="-128"/>
                <a:cs typeface="ＭＳ Ｐゴシック" pitchFamily="-109" charset="-128"/>
              </a:rPr>
              <a:t>T</a:t>
            </a:r>
            <a:r>
              <a:rPr lang="en-US" sz="2800" dirty="0" smtClean="0">
                <a:ea typeface="ＭＳ Ｐゴシック" pitchFamily="-109" charset="-128"/>
                <a:cs typeface="ＭＳ Ｐゴシック" pitchFamily="-109" charset="-128"/>
              </a:rPr>
              <a:t>wo commands for managing access rights:</a:t>
            </a:r>
          </a:p>
          <a:p>
            <a:pPr lvl="2" eaLnBrk="1" hangingPunct="1">
              <a:lnSpc>
                <a:spcPct val="90000"/>
              </a:lnSpc>
              <a:buClr>
                <a:schemeClr val="accent5"/>
              </a:buClr>
            </a:pPr>
            <a:r>
              <a:rPr lang="en-US" sz="2400" dirty="0">
                <a:ea typeface="ＭＳ Ｐゴシック" pitchFamily="-109" charset="-128"/>
              </a:rPr>
              <a:t>G</a:t>
            </a:r>
            <a:r>
              <a:rPr lang="en-US" sz="2400" dirty="0" smtClean="0">
                <a:ea typeface="ＭＳ Ｐゴシック" pitchFamily="-109" charset="-128"/>
              </a:rPr>
              <a:t>rant</a:t>
            </a:r>
          </a:p>
          <a:p>
            <a:pPr lvl="3" eaLnBrk="1" hangingPunct="1">
              <a:lnSpc>
                <a:spcPct val="90000"/>
              </a:lnSpc>
            </a:pPr>
            <a:r>
              <a:rPr lang="en-US" sz="2000" dirty="0">
                <a:ea typeface="ＭＳ Ｐゴシック" pitchFamily="-109" charset="-128"/>
              </a:rPr>
              <a:t>U</a:t>
            </a:r>
            <a:r>
              <a:rPr lang="en-US" sz="2000" dirty="0" smtClean="0">
                <a:ea typeface="ＭＳ Ｐゴシック" pitchFamily="-109" charset="-128"/>
              </a:rPr>
              <a:t>sed to grant one or more access rights or can be used to assign a user to a role</a:t>
            </a:r>
          </a:p>
          <a:p>
            <a:pPr lvl="2" eaLnBrk="1" hangingPunct="1">
              <a:lnSpc>
                <a:spcPct val="90000"/>
              </a:lnSpc>
              <a:buClr>
                <a:schemeClr val="accent5"/>
              </a:buClr>
            </a:pPr>
            <a:r>
              <a:rPr lang="en-US" sz="2400" dirty="0">
                <a:ea typeface="ＭＳ Ｐゴシック" pitchFamily="-109" charset="-128"/>
              </a:rPr>
              <a:t>R</a:t>
            </a:r>
            <a:r>
              <a:rPr lang="en-US" sz="2400" dirty="0" smtClean="0">
                <a:ea typeface="ＭＳ Ｐゴシック" pitchFamily="-109" charset="-128"/>
              </a:rPr>
              <a:t>evoke</a:t>
            </a:r>
          </a:p>
          <a:p>
            <a:pPr lvl="3" eaLnBrk="1" hangingPunct="1">
              <a:lnSpc>
                <a:spcPct val="90000"/>
              </a:lnSpc>
            </a:pPr>
            <a:r>
              <a:rPr lang="en-US" sz="2000" dirty="0">
                <a:ea typeface="ＭＳ Ｐゴシック" pitchFamily="-109" charset="-128"/>
              </a:rPr>
              <a:t>R</a:t>
            </a:r>
            <a:r>
              <a:rPr lang="en-US" sz="2000" dirty="0" smtClean="0">
                <a:ea typeface="ＭＳ Ｐゴシック" pitchFamily="-109" charset="-128"/>
              </a:rPr>
              <a:t>evokes the access rights</a:t>
            </a:r>
          </a:p>
          <a:p>
            <a:pPr lvl="3" eaLnBrk="1" hangingPunct="1">
              <a:lnSpc>
                <a:spcPct val="90000"/>
              </a:lnSpc>
            </a:pPr>
            <a:endParaRPr lang="en-US" sz="2000" dirty="0" smtClean="0">
              <a:ea typeface="ＭＳ Ｐゴシック" pitchFamily="-109" charset="-128"/>
            </a:endParaRPr>
          </a:p>
          <a:p>
            <a:pPr eaLnBrk="1" hangingPunct="1">
              <a:lnSpc>
                <a:spcPct val="90000"/>
              </a:lnSpc>
              <a:buClr>
                <a:schemeClr val="accent1"/>
              </a:buClr>
            </a:pPr>
            <a:r>
              <a:rPr lang="en-US" sz="2800" dirty="0" smtClean="0">
                <a:ea typeface="ＭＳ Ｐゴシック" pitchFamily="-109" charset="-128"/>
                <a:cs typeface="ＭＳ Ｐゴシック" pitchFamily="-109" charset="-128"/>
              </a:rPr>
              <a:t>Typical access rights are:</a:t>
            </a:r>
          </a:p>
          <a:p>
            <a:pPr lvl="2" eaLnBrk="1" hangingPunct="1">
              <a:lnSpc>
                <a:spcPct val="90000"/>
              </a:lnSpc>
              <a:buClr>
                <a:schemeClr val="accent5"/>
              </a:buClr>
            </a:pPr>
            <a:r>
              <a:rPr lang="en-US" sz="2400" dirty="0">
                <a:ea typeface="ＭＳ Ｐゴシック" pitchFamily="-109" charset="-128"/>
              </a:rPr>
              <a:t>S</a:t>
            </a:r>
            <a:r>
              <a:rPr lang="en-US" sz="2400" dirty="0" smtClean="0">
                <a:ea typeface="ＭＳ Ｐゴシック" pitchFamily="-109" charset="-128"/>
              </a:rPr>
              <a:t>elect</a:t>
            </a:r>
          </a:p>
          <a:p>
            <a:pPr lvl="2" eaLnBrk="1" hangingPunct="1">
              <a:lnSpc>
                <a:spcPct val="90000"/>
              </a:lnSpc>
              <a:buClr>
                <a:schemeClr val="accent5"/>
              </a:buClr>
            </a:pPr>
            <a:r>
              <a:rPr lang="en-US" sz="2400" dirty="0">
                <a:ea typeface="ＭＳ Ｐゴシック" pitchFamily="-109" charset="-128"/>
              </a:rPr>
              <a:t>I</a:t>
            </a:r>
            <a:r>
              <a:rPr lang="en-US" sz="2400" dirty="0" smtClean="0">
                <a:ea typeface="ＭＳ Ｐゴシック" pitchFamily="-109" charset="-128"/>
              </a:rPr>
              <a:t>nsert</a:t>
            </a:r>
          </a:p>
          <a:p>
            <a:pPr lvl="2" eaLnBrk="1" hangingPunct="1">
              <a:lnSpc>
                <a:spcPct val="90000"/>
              </a:lnSpc>
              <a:buClr>
                <a:schemeClr val="accent5"/>
              </a:buClr>
            </a:pPr>
            <a:r>
              <a:rPr lang="en-US" sz="2400" dirty="0">
                <a:ea typeface="ＭＳ Ｐゴシック" pitchFamily="-109" charset="-128"/>
              </a:rPr>
              <a:t>U</a:t>
            </a:r>
            <a:r>
              <a:rPr lang="en-US" sz="2400" dirty="0" smtClean="0">
                <a:ea typeface="ＭＳ Ｐゴシック" pitchFamily="-109" charset="-128"/>
              </a:rPr>
              <a:t>pdate</a:t>
            </a:r>
          </a:p>
          <a:p>
            <a:pPr lvl="2" eaLnBrk="1" hangingPunct="1">
              <a:lnSpc>
                <a:spcPct val="90000"/>
              </a:lnSpc>
              <a:buClr>
                <a:schemeClr val="accent5"/>
              </a:buClr>
            </a:pPr>
            <a:r>
              <a:rPr lang="en-US" sz="2400" dirty="0">
                <a:ea typeface="ＭＳ Ｐゴシック" pitchFamily="-109" charset="-128"/>
              </a:rPr>
              <a:t>D</a:t>
            </a:r>
            <a:r>
              <a:rPr lang="en-US" sz="2400" dirty="0" smtClean="0">
                <a:ea typeface="ＭＳ Ｐゴシック" pitchFamily="-109" charset="-128"/>
              </a:rPr>
              <a:t>elete</a:t>
            </a:r>
          </a:p>
          <a:p>
            <a:pPr lvl="2" eaLnBrk="1" hangingPunct="1">
              <a:lnSpc>
                <a:spcPct val="90000"/>
              </a:lnSpc>
              <a:buClr>
                <a:schemeClr val="accent5"/>
              </a:buClr>
            </a:pPr>
            <a:r>
              <a:rPr lang="en-US" sz="2400" dirty="0" smtClean="0">
                <a:ea typeface="ＭＳ Ｐゴシック" pitchFamily="-109" charset="-128"/>
              </a:rPr>
              <a:t>References</a:t>
            </a:r>
          </a:p>
          <a:p>
            <a:r>
              <a:rPr lang="en-US" altLang="zh-CN" sz="3200" dirty="0" smtClean="0">
                <a:latin typeface="Arial" pitchFamily="-109" charset="0"/>
                <a:ea typeface="ＭＳ Ｐゴシック" pitchFamily="-109" charset="-128"/>
                <a:cs typeface="ＭＳ Ｐゴシック" pitchFamily="-109" charset="-128"/>
              </a:rPr>
              <a:t>Example:</a:t>
            </a:r>
            <a:endParaRPr lang="en-US" altLang="zh-CN" sz="3200" dirty="0">
              <a:latin typeface="Arial" pitchFamily="-109" charset="0"/>
              <a:ea typeface="ＭＳ Ｐゴシック" pitchFamily="-109" charset="-128"/>
              <a:cs typeface="ＭＳ Ｐゴシック" pitchFamily="-109" charset="-128"/>
            </a:endParaRPr>
          </a:p>
          <a:p>
            <a:pPr lvl="2"/>
            <a:r>
              <a:rPr lang="en-US" altLang="zh-CN" sz="2100" dirty="0" smtClean="0">
                <a:latin typeface="Arial" pitchFamily="-109" charset="0"/>
                <a:ea typeface="ＭＳ Ｐゴシック" pitchFamily="-109" charset="-128"/>
                <a:cs typeface="ＭＳ Ｐゴシック" pitchFamily="-109" charset="-128"/>
              </a:rPr>
              <a:t>GRANT </a:t>
            </a:r>
            <a:r>
              <a:rPr lang="en-US" altLang="zh-CN" sz="2100" dirty="0">
                <a:latin typeface="Arial" pitchFamily="-109" charset="0"/>
                <a:ea typeface="ＭＳ Ｐゴシック" pitchFamily="-109" charset="-128"/>
                <a:cs typeface="ＭＳ Ｐゴシック" pitchFamily="-109" charset="-128"/>
              </a:rPr>
              <a:t>SELECT ON ANY TABLE TO </a:t>
            </a:r>
            <a:r>
              <a:rPr lang="en-US" altLang="zh-CN" sz="2100" dirty="0" smtClean="0">
                <a:latin typeface="Arial" pitchFamily="-109" charset="0"/>
                <a:ea typeface="ＭＳ Ｐゴシック" pitchFamily="-109" charset="-128"/>
                <a:cs typeface="ＭＳ Ｐゴシック" pitchFamily="-109" charset="-128"/>
              </a:rPr>
              <a:t>tom</a:t>
            </a:r>
            <a:endParaRPr lang="en-US" altLang="zh-CN" sz="2100" dirty="0">
              <a:latin typeface="Arial" pitchFamily="-109" charset="0"/>
              <a:ea typeface="ＭＳ Ｐゴシック" pitchFamily="-109" charset="-128"/>
              <a:cs typeface="ＭＳ Ｐゴシック" pitchFamily="-109" charset="-128"/>
            </a:endParaRPr>
          </a:p>
          <a:p>
            <a:pPr lvl="2"/>
            <a:r>
              <a:rPr lang="en-US" altLang="zh-CN" sz="2100" dirty="0">
                <a:latin typeface="Arial" pitchFamily="-109" charset="0"/>
                <a:ea typeface="ＭＳ Ｐゴシック" pitchFamily="-109" charset="-128"/>
                <a:cs typeface="ＭＳ Ｐゴシック" pitchFamily="-109" charset="-128"/>
              </a:rPr>
              <a:t>This statement enables user </a:t>
            </a:r>
            <a:r>
              <a:rPr lang="en-US" altLang="zh-CN" sz="2100" dirty="0" smtClean="0">
                <a:latin typeface="Arial" pitchFamily="-109" charset="0"/>
                <a:ea typeface="ＭＳ Ｐゴシック" pitchFamily="-109" charset="-128"/>
                <a:cs typeface="ＭＳ Ｐゴシック" pitchFamily="-109" charset="-128"/>
              </a:rPr>
              <a:t>tom to </a:t>
            </a:r>
            <a:r>
              <a:rPr lang="en-US" altLang="zh-CN" sz="2100" dirty="0">
                <a:latin typeface="Arial" pitchFamily="-109" charset="0"/>
                <a:ea typeface="ＭＳ Ｐゴシック" pitchFamily="-109" charset="-128"/>
                <a:cs typeface="ＭＳ Ｐゴシック" pitchFamily="-109" charset="-128"/>
              </a:rPr>
              <a:t>query any table in the database</a:t>
            </a:r>
            <a:r>
              <a:rPr lang="en-US" altLang="zh-CN" sz="2100" dirty="0" smtClean="0">
                <a:latin typeface="Arial" pitchFamily="-109" charset="0"/>
                <a:ea typeface="ＭＳ Ｐゴシック" pitchFamily="-109" charset="-128"/>
                <a:cs typeface="ＭＳ Ｐゴシック" pitchFamily="-109" charset="-128"/>
              </a:rPr>
              <a:t>.</a:t>
            </a:r>
            <a:endParaRPr lang="en-US" altLang="zh-CN" sz="2100" dirty="0">
              <a:latin typeface="Arial" pitchFamily="-109" charset="0"/>
              <a:ea typeface="ＭＳ Ｐゴシック" pitchFamily="-109" charset="-128"/>
              <a:cs typeface="ＭＳ Ｐゴシック" pitchFamily="-109" charset="-128"/>
            </a:endParaRP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48</a:t>
            </a:fld>
            <a:endParaRPr lang="en-US" dirty="0">
              <a:solidFill>
                <a:prstClr val="white">
                  <a:lumMod val="65000"/>
                  <a:lumOff val="35000"/>
                </a:prstClr>
              </a:solidFill>
            </a:endParaRPr>
          </a:p>
        </p:txBody>
      </p:sp>
      <p:sp>
        <p:nvSpPr>
          <p:cNvPr id="4" name="矩形 3"/>
          <p:cNvSpPr/>
          <p:nvPr/>
        </p:nvSpPr>
        <p:spPr>
          <a:xfrm>
            <a:off x="3203848" y="4221088"/>
            <a:ext cx="2736304" cy="1440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latin typeface="Arial" pitchFamily="-109" charset="0"/>
                <a:ea typeface="ＭＳ Ｐゴシック" pitchFamily="-109" charset="-128"/>
                <a:cs typeface="ＭＳ Ｐゴシック" pitchFamily="-109" charset="-128"/>
              </a:rPr>
              <a:t>GRANT { privileges | role }</a:t>
            </a:r>
          </a:p>
          <a:p>
            <a:r>
              <a:rPr lang="en-US" altLang="zh-CN" sz="1600" dirty="0">
                <a:latin typeface="Arial" pitchFamily="-109" charset="0"/>
                <a:ea typeface="ＭＳ Ｐゴシック" pitchFamily="-109" charset="-128"/>
                <a:cs typeface="ＭＳ Ｐゴシック" pitchFamily="-109" charset="-128"/>
              </a:rPr>
              <a:t>[ON table]</a:t>
            </a:r>
          </a:p>
          <a:p>
            <a:r>
              <a:rPr lang="en-US" altLang="zh-CN" sz="1600" dirty="0">
                <a:latin typeface="Arial" pitchFamily="-109" charset="0"/>
                <a:ea typeface="ＭＳ Ｐゴシック" pitchFamily="-109" charset="-128"/>
                <a:cs typeface="ＭＳ Ｐゴシック" pitchFamily="-109" charset="-128"/>
              </a:rPr>
              <a:t>TO { user | role | PUBLIC }</a:t>
            </a:r>
          </a:p>
          <a:p>
            <a:r>
              <a:rPr lang="en-US" altLang="zh-CN" sz="1600" dirty="0">
                <a:latin typeface="Arial" pitchFamily="-109" charset="0"/>
                <a:ea typeface="ＭＳ Ｐゴシック" pitchFamily="-109" charset="-128"/>
                <a:cs typeface="ＭＳ Ｐゴシック" pitchFamily="-109" charset="-128"/>
              </a:rPr>
              <a:t>[IDENTIFIED BY password]</a:t>
            </a:r>
          </a:p>
          <a:p>
            <a:r>
              <a:rPr lang="en-US" altLang="zh-CN" sz="1600" dirty="0">
                <a:latin typeface="Arial" pitchFamily="-109" charset="0"/>
                <a:ea typeface="ＭＳ Ｐゴシック" pitchFamily="-109" charset="-128"/>
                <a:cs typeface="ＭＳ Ｐゴシック" pitchFamily="-109" charset="-128"/>
              </a:rPr>
              <a:t>[WITH GRANT OPTION]</a:t>
            </a:r>
          </a:p>
        </p:txBody>
      </p:sp>
      <p:sp>
        <p:nvSpPr>
          <p:cNvPr id="7" name="矩形 6"/>
          <p:cNvSpPr/>
          <p:nvPr/>
        </p:nvSpPr>
        <p:spPr>
          <a:xfrm>
            <a:off x="6054425" y="4221088"/>
            <a:ext cx="2736304" cy="1440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latin typeface="Arial" pitchFamily="-109" charset="0"/>
                <a:ea typeface="ＭＳ Ｐゴシック" pitchFamily="-109" charset="-128"/>
                <a:cs typeface="ＭＳ Ｐゴシック" pitchFamily="-109" charset="-128"/>
              </a:rPr>
              <a:t>REVOKE { privileges | role }</a:t>
            </a:r>
          </a:p>
          <a:p>
            <a:r>
              <a:rPr lang="en-US" altLang="zh-CN" sz="1600" dirty="0">
                <a:latin typeface="Arial" pitchFamily="-109" charset="0"/>
                <a:ea typeface="ＭＳ Ｐゴシック" pitchFamily="-109" charset="-128"/>
                <a:cs typeface="ＭＳ Ｐゴシック" pitchFamily="-109" charset="-128"/>
              </a:rPr>
              <a:t>[ON table]</a:t>
            </a:r>
          </a:p>
          <a:p>
            <a:r>
              <a:rPr lang="en-US" altLang="zh-CN" sz="1600" dirty="0">
                <a:latin typeface="Arial" pitchFamily="-109" charset="0"/>
                <a:ea typeface="ＭＳ Ｐゴシック" pitchFamily="-109" charset="-128"/>
                <a:cs typeface="ＭＳ Ｐゴシック" pitchFamily="-109" charset="-128"/>
              </a:rPr>
              <a:t>FROM { user | role | PUBLIC }</a:t>
            </a:r>
          </a:p>
        </p:txBody>
      </p:sp>
    </p:spTree>
    <p:extLst>
      <p:ext uri="{BB962C8B-B14F-4D97-AF65-F5344CB8AC3E}">
        <p14:creationId xmlns:p14="http://schemas.microsoft.com/office/powerpoint/2010/main" val="1525345587"/>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6.pdf"/>
          <p:cNvPicPr>
            <a:picLocks noChangeAspect="1"/>
          </p:cNvPicPr>
          <p:nvPr/>
        </p:nvPicPr>
        <p:blipFill rotWithShape="1">
          <a:blip r:embed="rId3">
            <a:extLst>
              <a:ext uri="{28A0092B-C50C-407E-A947-70E740481C1C}">
                <a14:useLocalDpi xmlns:a14="http://schemas.microsoft.com/office/drawing/2010/main" val="0"/>
              </a:ext>
            </a:extLst>
          </a:blip>
          <a:srcRect b="41667"/>
          <a:stretch/>
        </p:blipFill>
        <p:spPr>
          <a:xfrm>
            <a:off x="404650" y="260648"/>
            <a:ext cx="8394076" cy="6336704"/>
          </a:xfrm>
          <a:prstGeom prst="rect">
            <a:avLst/>
          </a:prstGeom>
          <a:solidFill>
            <a:schemeClr val="tx1"/>
          </a:solidFill>
        </p:spPr>
      </p:pic>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49</a:t>
            </a:fld>
            <a:endParaRPr lang="en-US" dirty="0">
              <a:solidFill>
                <a:prstClr val="white">
                  <a:lumMod val="65000"/>
                  <a:lumOff val="35000"/>
                </a:prstClr>
              </a:solidFill>
            </a:endParaRPr>
          </a:p>
        </p:txBody>
      </p:sp>
      <p:sp>
        <p:nvSpPr>
          <p:cNvPr id="5" name="横卷形 4"/>
          <p:cNvSpPr/>
          <p:nvPr/>
        </p:nvSpPr>
        <p:spPr>
          <a:xfrm>
            <a:off x="1619672" y="4437112"/>
            <a:ext cx="6192688" cy="1584176"/>
          </a:xfrm>
          <a:prstGeom prst="horizontalScroll">
            <a:avLst/>
          </a:prstGeom>
        </p:spPr>
        <p:style>
          <a:lnRef idx="2">
            <a:schemeClr val="dk1"/>
          </a:lnRef>
          <a:fillRef idx="1">
            <a:schemeClr val="lt1"/>
          </a:fillRef>
          <a:effectRef idx="0">
            <a:schemeClr val="dk1"/>
          </a:effectRef>
          <a:fontRef idx="minor">
            <a:schemeClr val="dk1"/>
          </a:fontRef>
        </p:style>
        <p:txBody>
          <a:bodyPr rtlCol="0" anchor="ctr"/>
          <a:lstStyle/>
          <a:p>
            <a:r>
              <a:rPr lang="en-US" altLang="zh-CN" dirty="0">
                <a:latin typeface="Arial" pitchFamily="-109" charset="0"/>
                <a:ea typeface="ＭＳ Ｐゴシック" pitchFamily="-109" charset="-128"/>
                <a:cs typeface="ＭＳ Ｐゴシック" pitchFamily="-109" charset="-128"/>
              </a:rPr>
              <a:t>When user A revokes an access right, any cascaded </a:t>
            </a:r>
            <a:r>
              <a:rPr lang="en-US" altLang="zh-CN" dirty="0" smtClean="0">
                <a:latin typeface="Arial" pitchFamily="-109" charset="0"/>
                <a:ea typeface="ＭＳ Ｐゴシック" pitchFamily="-109" charset="-128"/>
                <a:cs typeface="ＭＳ Ｐゴシック" pitchFamily="-109" charset="-128"/>
              </a:rPr>
              <a:t>access </a:t>
            </a:r>
            <a:r>
              <a:rPr lang="en-US" altLang="zh-CN" dirty="0">
                <a:latin typeface="Arial" pitchFamily="-109" charset="0"/>
                <a:ea typeface="ＭＳ Ｐゴシック" pitchFamily="-109" charset="-128"/>
                <a:cs typeface="ＭＳ Ｐゴシック" pitchFamily="-109" charset="-128"/>
              </a:rPr>
              <a:t>right is also </a:t>
            </a:r>
            <a:r>
              <a:rPr lang="en-US" altLang="zh-CN" dirty="0" smtClean="0">
                <a:latin typeface="Arial" pitchFamily="-109" charset="0"/>
                <a:ea typeface="ＭＳ Ｐゴシック" pitchFamily="-109" charset="-128"/>
                <a:cs typeface="ＭＳ Ｐゴシック" pitchFamily="-109" charset="-128"/>
              </a:rPr>
              <a:t>revoked, unless </a:t>
            </a:r>
            <a:r>
              <a:rPr lang="en-US" altLang="zh-CN" dirty="0">
                <a:latin typeface="Arial" pitchFamily="-109" charset="0"/>
                <a:ea typeface="ＭＳ Ｐゴシック" pitchFamily="-109" charset="-128"/>
                <a:cs typeface="ＭＳ Ｐゴシック" pitchFamily="-109" charset="-128"/>
              </a:rPr>
              <a:t>that access right would exist even if the original grant from A had never</a:t>
            </a:r>
          </a:p>
          <a:p>
            <a:r>
              <a:rPr lang="en-US" altLang="zh-CN" dirty="0">
                <a:latin typeface="Arial" pitchFamily="-109" charset="0"/>
                <a:ea typeface="ＭＳ Ｐゴシック" pitchFamily="-109" charset="-128"/>
                <a:cs typeface="ＭＳ Ｐゴシック" pitchFamily="-109" charset="-128"/>
              </a:rPr>
              <a:t>occurred. </a:t>
            </a:r>
            <a:endParaRPr lang="zh-CN" altLang="en-US" dirty="0"/>
          </a:p>
        </p:txBody>
      </p:sp>
      <p:sp>
        <p:nvSpPr>
          <p:cNvPr id="4" name="文本框 3"/>
          <p:cNvSpPr txBox="1"/>
          <p:nvPr/>
        </p:nvSpPr>
        <p:spPr>
          <a:xfrm>
            <a:off x="6228183" y="1976105"/>
            <a:ext cx="2570543" cy="230832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altLang="zh-CN" dirty="0" smtClean="0"/>
              <a:t>If the grant from </a:t>
            </a:r>
            <a:r>
              <a:rPr lang="en-US" altLang="zh-CN" dirty="0"/>
              <a:t>Bob to</a:t>
            </a:r>
          </a:p>
          <a:p>
            <a:pPr algn="just"/>
            <a:r>
              <a:rPr lang="en-US" altLang="zh-CN" dirty="0"/>
              <a:t>David </a:t>
            </a:r>
            <a:r>
              <a:rPr lang="en-US" altLang="zh-CN" dirty="0" smtClean="0"/>
              <a:t>is revoked, the grant from David to Frank should not be revoked, since it does not depend on the grant from Bob to David</a:t>
            </a:r>
            <a:endParaRPr lang="zh-CN" altLang="en-US" dirty="0"/>
          </a:p>
        </p:txBody>
      </p:sp>
    </p:spTree>
    <p:extLst>
      <p:ext uri="{BB962C8B-B14F-4D97-AF65-F5344CB8AC3E}">
        <p14:creationId xmlns:p14="http://schemas.microsoft.com/office/powerpoint/2010/main" val="200525587"/>
      </p:ext>
    </p:extLst>
  </p:cSld>
  <p:clrMapOvr>
    <a:masterClrMapping/>
  </p:clrMapOvr>
  <p:transition spd="slow">
    <p:strips/>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0"/>
            <a:ext cx="8229600" cy="1340768"/>
          </a:xfrm>
        </p:spPr>
        <p:txBody>
          <a:bodyPr/>
          <a:lstStyle/>
          <a:p>
            <a:r>
              <a:rPr lang="en-US" dirty="0" smtClean="0">
                <a:solidFill>
                  <a:schemeClr val="accent3">
                    <a:lumMod val="60000"/>
                    <a:lumOff val="40000"/>
                  </a:schemeClr>
                </a:solidFill>
              </a:rPr>
              <a:t>Attack Surfaces</a:t>
            </a:r>
            <a:endParaRPr lang="en-US" dirty="0">
              <a:solidFill>
                <a:schemeClr val="accent3">
                  <a:lumMod val="60000"/>
                  <a:lumOff val="40000"/>
                </a:schemeClr>
              </a:solidFill>
            </a:endParaRPr>
          </a:p>
        </p:txBody>
      </p:sp>
      <p:graphicFrame>
        <p:nvGraphicFramePr>
          <p:cNvPr id="4" name="Content Placeholder 3"/>
          <p:cNvGraphicFramePr>
            <a:graphicFrameLocks noGrp="1"/>
          </p:cNvGraphicFramePr>
          <p:nvPr>
            <p:ph idx="1"/>
            <p:extLst/>
          </p:nvPr>
        </p:nvGraphicFramePr>
        <p:xfrm>
          <a:off x="457200" y="1700808"/>
          <a:ext cx="8229600" cy="49685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p:cNvSpPr>
            <a:spLocks noGrp="1"/>
          </p:cNvSpPr>
          <p:nvPr>
            <p:ph type="sldNum" sz="quarter" idx="12"/>
          </p:nvPr>
        </p:nvSpPr>
        <p:spPr/>
        <p:txBody>
          <a:bodyPr/>
          <a:lstStyle/>
          <a:p>
            <a:fld id="{5F36C9FC-DA22-1F47-8722-58727A1D436E}" type="slidenum">
              <a:rPr lang="en-US" smtClean="0"/>
              <a:pPr/>
              <a:t>5</a:t>
            </a:fld>
            <a:endParaRPr lang="en-US" dirty="0"/>
          </a:p>
        </p:txBody>
      </p:sp>
    </p:spTree>
    <p:extLst>
      <p:ext uri="{BB962C8B-B14F-4D97-AF65-F5344CB8AC3E}">
        <p14:creationId xmlns:p14="http://schemas.microsoft.com/office/powerpoint/2010/main" val="2069185011"/>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0" y="-30708"/>
            <a:ext cx="9144000" cy="1600200"/>
          </a:xfrm>
        </p:spPr>
        <p:txBody>
          <a:bodyPr wrap="square" numCol="1" anchorCtr="0" compatLnSpc="1">
            <a:prstTxWarp prst="textNoShape">
              <a:avLst/>
            </a:prstTxWarp>
            <a:noAutofit/>
          </a:bodyPr>
          <a:lstStyle/>
          <a:p>
            <a:pPr>
              <a:defRPr/>
            </a:pP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Role-Based Access Control </a:t>
            </a:r>
            <a:b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b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(RBAC)</a:t>
            </a:r>
          </a:p>
        </p:txBody>
      </p:sp>
      <p:sp>
        <p:nvSpPr>
          <p:cNvPr id="225283" name="Rectangle 3"/>
          <p:cNvSpPr>
            <a:spLocks noGrp="1" noChangeArrowheads="1"/>
          </p:cNvSpPr>
          <p:nvPr>
            <p:ph idx="1"/>
          </p:nvPr>
        </p:nvSpPr>
        <p:spPr>
          <a:xfrm>
            <a:off x="395536" y="1569492"/>
            <a:ext cx="8496944" cy="2507580"/>
          </a:xfrm>
        </p:spPr>
        <p:txBody>
          <a:bodyPr wrap="square" numCol="1" anchor="t" anchorCtr="0" compatLnSpc="1">
            <a:prstTxWarp prst="textNoShape">
              <a:avLst/>
            </a:prstTxWarp>
            <a:normAutofit fontScale="92500" lnSpcReduction="10000"/>
          </a:bodyPr>
          <a:lstStyle/>
          <a:p>
            <a:pPr>
              <a:lnSpc>
                <a:spcPct val="90000"/>
              </a:lnSpc>
              <a:buClr>
                <a:schemeClr val="tx2"/>
              </a:buClr>
              <a:buSzPct val="180000"/>
            </a:pPr>
            <a:r>
              <a:rPr lang="en-US" sz="1800" dirty="0">
                <a:ea typeface="ＭＳ Ｐゴシック" pitchFamily="-109" charset="-128"/>
                <a:cs typeface="ＭＳ Ｐゴシック" pitchFamily="-109" charset="-128"/>
              </a:rPr>
              <a:t>Role-based access control (RBAC) is a natural fit for database access control. </a:t>
            </a:r>
            <a:endParaRPr lang="en-US" sz="1800" dirty="0" smtClean="0">
              <a:ea typeface="ＭＳ Ｐゴシック" pitchFamily="-109" charset="-128"/>
              <a:cs typeface="ＭＳ Ｐゴシック" pitchFamily="-109" charset="-128"/>
            </a:endParaRPr>
          </a:p>
          <a:p>
            <a:pPr lvl="1">
              <a:lnSpc>
                <a:spcPct val="90000"/>
              </a:lnSpc>
              <a:buClr>
                <a:schemeClr val="tx2"/>
              </a:buClr>
              <a:buSzPct val="180000"/>
            </a:pPr>
            <a:r>
              <a:rPr lang="en-US" sz="1500" dirty="0" smtClean="0">
                <a:ea typeface="ＭＳ Ｐゴシック" pitchFamily="-109" charset="-128"/>
                <a:cs typeface="ＭＳ Ｐゴシック" pitchFamily="-109" charset="-128"/>
              </a:rPr>
              <a:t>Unlike </a:t>
            </a:r>
            <a:r>
              <a:rPr lang="en-US" sz="1500" dirty="0">
                <a:ea typeface="ＭＳ Ｐゴシック" pitchFamily="-109" charset="-128"/>
                <a:cs typeface="ＭＳ Ｐゴシック" pitchFamily="-109" charset="-128"/>
              </a:rPr>
              <a:t>a file system associated with a single or a few applications, a database system often supports dozens of applications. </a:t>
            </a:r>
            <a:r>
              <a:rPr lang="en-US" sz="1500" dirty="0" smtClean="0">
                <a:ea typeface="ＭＳ Ｐゴシック" pitchFamily="-109" charset="-128"/>
                <a:cs typeface="ＭＳ Ｐゴシック" pitchFamily="-109" charset="-128"/>
              </a:rPr>
              <a:t>An </a:t>
            </a:r>
            <a:r>
              <a:rPr lang="en-US" sz="1500" dirty="0">
                <a:ea typeface="ＭＳ Ｐゴシック" pitchFamily="-109" charset="-128"/>
                <a:cs typeface="ＭＳ Ｐゴシック" pitchFamily="-109" charset="-128"/>
              </a:rPr>
              <a:t>individual user may use a variety of applications to perform a variety of </a:t>
            </a:r>
            <a:r>
              <a:rPr lang="en-US" sz="1500" dirty="0" smtClean="0">
                <a:ea typeface="ＭＳ Ｐゴシック" pitchFamily="-109" charset="-128"/>
                <a:cs typeface="ＭＳ Ｐゴシック" pitchFamily="-109" charset="-128"/>
              </a:rPr>
              <a:t>tasks, each </a:t>
            </a:r>
            <a:r>
              <a:rPr lang="en-US" sz="1500" dirty="0">
                <a:ea typeface="ＭＳ Ｐゴシック" pitchFamily="-109" charset="-128"/>
                <a:cs typeface="ＭＳ Ｐゴシック" pitchFamily="-109" charset="-128"/>
              </a:rPr>
              <a:t>of which requires its own set of privileges</a:t>
            </a:r>
          </a:p>
          <a:p>
            <a:pPr lvl="1">
              <a:lnSpc>
                <a:spcPct val="90000"/>
              </a:lnSpc>
              <a:buClr>
                <a:schemeClr val="tx2"/>
              </a:buClr>
              <a:buSzPct val="180000"/>
            </a:pPr>
            <a:r>
              <a:rPr lang="en-US" altLang="zh-CN" sz="1500" dirty="0" err="1" smtClean="0">
                <a:ea typeface="ＭＳ Ｐゴシック" pitchFamily="-109" charset="-128"/>
                <a:cs typeface="ＭＳ Ｐゴシック" pitchFamily="-109" charset="-128"/>
              </a:rPr>
              <a:t>RBAC</a:t>
            </a:r>
            <a:r>
              <a:rPr lang="en-US" sz="1500" dirty="0" err="1" smtClean="0">
                <a:ea typeface="ＭＳ Ｐゴシック" pitchFamily="-109" charset="-128"/>
                <a:cs typeface="ＭＳ Ｐゴシック" pitchFamily="-109" charset="-128"/>
              </a:rPr>
              <a:t>l</a:t>
            </a:r>
            <a:r>
              <a:rPr lang="en-US" sz="1500" dirty="0" smtClean="0">
                <a:ea typeface="ＭＳ Ｐゴシック" pitchFamily="-109" charset="-128"/>
                <a:cs typeface="ＭＳ Ｐゴシック" pitchFamily="-109" charset="-128"/>
              </a:rPr>
              <a:t> </a:t>
            </a:r>
            <a:r>
              <a:rPr lang="en-US" sz="1500" dirty="0">
                <a:ea typeface="ＭＳ Ｐゴシック" pitchFamily="-109" charset="-128"/>
                <a:cs typeface="ＭＳ Ｐゴシック" pitchFamily="-109" charset="-128"/>
              </a:rPr>
              <a:t>eases administrative burden and improves </a:t>
            </a:r>
            <a:r>
              <a:rPr lang="en-US" sz="1500" dirty="0" smtClean="0">
                <a:ea typeface="ＭＳ Ｐゴシック" pitchFamily="-109" charset="-128"/>
                <a:cs typeface="ＭＳ Ｐゴシック" pitchFamily="-109" charset="-128"/>
              </a:rPr>
              <a:t>security</a:t>
            </a:r>
          </a:p>
          <a:p>
            <a:pPr eaLnBrk="1" hangingPunct="1">
              <a:lnSpc>
                <a:spcPct val="90000"/>
              </a:lnSpc>
              <a:buClr>
                <a:schemeClr val="tx2"/>
              </a:buClr>
              <a:buSzPct val="180000"/>
            </a:pPr>
            <a:r>
              <a:rPr lang="en-US" sz="1800" dirty="0" smtClean="0">
                <a:ea typeface="ＭＳ Ｐゴシック" pitchFamily="-109" charset="-128"/>
                <a:cs typeface="ＭＳ Ｐゴシック" pitchFamily="-109" charset="-128"/>
              </a:rPr>
              <a:t>A </a:t>
            </a:r>
            <a:r>
              <a:rPr lang="en-US" sz="1800" dirty="0">
                <a:ea typeface="ＭＳ Ｐゴシック" pitchFamily="-109" charset="-128"/>
                <a:cs typeface="ＭＳ Ｐゴシック" pitchFamily="-109" charset="-128"/>
              </a:rPr>
              <a:t>database RBAC needs to provide the following capabilities:</a:t>
            </a:r>
          </a:p>
          <a:p>
            <a:pPr lvl="2" eaLnBrk="1" hangingPunct="1">
              <a:lnSpc>
                <a:spcPct val="90000"/>
              </a:lnSpc>
              <a:buSzPct val="180000"/>
            </a:pPr>
            <a:r>
              <a:rPr lang="en-US" dirty="0">
                <a:ea typeface="ＭＳ Ｐゴシック" pitchFamily="-109" charset="-128"/>
              </a:rPr>
              <a:t>C</a:t>
            </a:r>
            <a:r>
              <a:rPr lang="en-US" dirty="0" smtClean="0">
                <a:ea typeface="ＭＳ Ｐゴシック" pitchFamily="-109" charset="-128"/>
              </a:rPr>
              <a:t>reate </a:t>
            </a:r>
            <a:r>
              <a:rPr lang="en-US" dirty="0">
                <a:ea typeface="ＭＳ Ｐゴシック" pitchFamily="-109" charset="-128"/>
              </a:rPr>
              <a:t>and delete roles</a:t>
            </a:r>
          </a:p>
          <a:p>
            <a:pPr lvl="2" eaLnBrk="1" hangingPunct="1">
              <a:lnSpc>
                <a:spcPct val="90000"/>
              </a:lnSpc>
              <a:buSzPct val="180000"/>
            </a:pPr>
            <a:r>
              <a:rPr lang="en-US" dirty="0">
                <a:ea typeface="ＭＳ Ｐゴシック" pitchFamily="-109" charset="-128"/>
              </a:rPr>
              <a:t>D</a:t>
            </a:r>
            <a:r>
              <a:rPr lang="en-US" dirty="0" smtClean="0">
                <a:ea typeface="ＭＳ Ｐゴシック" pitchFamily="-109" charset="-128"/>
              </a:rPr>
              <a:t>efine </a:t>
            </a:r>
            <a:r>
              <a:rPr lang="en-US" dirty="0">
                <a:ea typeface="ＭＳ Ｐゴシック" pitchFamily="-109" charset="-128"/>
              </a:rPr>
              <a:t>permissions for a role</a:t>
            </a:r>
          </a:p>
          <a:p>
            <a:pPr lvl="2" eaLnBrk="1" hangingPunct="1">
              <a:lnSpc>
                <a:spcPct val="90000"/>
              </a:lnSpc>
              <a:buSzPct val="180000"/>
            </a:pPr>
            <a:r>
              <a:rPr lang="en-US" dirty="0">
                <a:ea typeface="ＭＳ Ｐゴシック" pitchFamily="-109" charset="-128"/>
              </a:rPr>
              <a:t>A</a:t>
            </a:r>
            <a:r>
              <a:rPr lang="en-US" dirty="0" smtClean="0">
                <a:ea typeface="ＭＳ Ｐゴシック" pitchFamily="-109" charset="-128"/>
              </a:rPr>
              <a:t>ssign </a:t>
            </a:r>
            <a:r>
              <a:rPr lang="en-US" dirty="0">
                <a:ea typeface="ＭＳ Ｐゴシック" pitchFamily="-109" charset="-128"/>
              </a:rPr>
              <a:t>and cancel assignment of users to </a:t>
            </a:r>
            <a:r>
              <a:rPr lang="en-US" dirty="0" smtClean="0">
                <a:ea typeface="ＭＳ Ｐゴシック" pitchFamily="-109" charset="-128"/>
              </a:rPr>
              <a:t>roles</a:t>
            </a:r>
          </a:p>
          <a:p>
            <a:pPr>
              <a:lnSpc>
                <a:spcPct val="90000"/>
              </a:lnSpc>
              <a:buClr>
                <a:schemeClr val="tx2"/>
              </a:buClr>
              <a:buSzPct val="180000"/>
            </a:pPr>
            <a:r>
              <a:rPr lang="en-US" sz="1800" dirty="0" smtClean="0">
                <a:ea typeface="ＭＳ Ｐゴシック" pitchFamily="-109" charset="-128"/>
              </a:rPr>
              <a:t>Categories of database users:</a:t>
            </a:r>
            <a:endParaRPr lang="en-US" sz="1800" dirty="0">
              <a:ea typeface="ＭＳ Ｐゴシック" pitchFamily="-109" charset="-128"/>
            </a:endParaRPr>
          </a:p>
        </p:txBody>
      </p:sp>
      <p:graphicFrame>
        <p:nvGraphicFramePr>
          <p:cNvPr id="4" name="Diagram 3"/>
          <p:cNvGraphicFramePr/>
          <p:nvPr>
            <p:extLst/>
          </p:nvPr>
        </p:nvGraphicFramePr>
        <p:xfrm>
          <a:off x="323528" y="4081636"/>
          <a:ext cx="8424936" cy="26597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50</a:t>
            </a:fld>
            <a:endParaRPr lang="en-US" dirty="0">
              <a:solidFill>
                <a:prstClr val="white">
                  <a:lumMod val="65000"/>
                  <a:lumOff val="35000"/>
                </a:prstClr>
              </a:solidFill>
            </a:endParaRPr>
          </a:p>
        </p:txBody>
      </p:sp>
    </p:spTree>
    <p:extLst>
      <p:ext uri="{BB962C8B-B14F-4D97-AF65-F5344CB8AC3E}">
        <p14:creationId xmlns:p14="http://schemas.microsoft.com/office/powerpoint/2010/main" val="3349467221"/>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smtClean="0"/>
              <a:t>Chapter 6</a:t>
            </a:r>
            <a:endParaRPr lang="en-US" dirty="0"/>
          </a:p>
        </p:txBody>
      </p:sp>
      <p:sp>
        <p:nvSpPr>
          <p:cNvPr id="13" name="Subtitle 12"/>
          <p:cNvSpPr>
            <a:spLocks noGrp="1"/>
          </p:cNvSpPr>
          <p:nvPr>
            <p:ph type="subTitle" idx="1"/>
          </p:nvPr>
        </p:nvSpPr>
        <p:spPr/>
        <p:txBody>
          <a:bodyPr>
            <a:normAutofit/>
          </a:bodyPr>
          <a:lstStyle/>
          <a:p>
            <a:pPr algn="ctr"/>
            <a:r>
              <a:rPr lang="en-US" sz="3200" dirty="0" smtClean="0"/>
              <a:t>Malicious Software</a:t>
            </a:r>
          </a:p>
          <a:p>
            <a:endParaRPr lang="en-US" dirty="0"/>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solidFill>
                <a:prstClr val="white"/>
              </a:solidFill>
              <a:latin typeface="Arial" pitchFamily="-107" charset="0"/>
              <a:ea typeface="+mn-ea"/>
            </a:endParaRPr>
          </a:p>
        </p:txBody>
      </p:sp>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r="-1190"/>
          <a:stretch/>
        </p:blipFill>
        <p:spPr>
          <a:xfrm>
            <a:off x="3275856" y="908720"/>
            <a:ext cx="2592288" cy="2221260"/>
          </a:xfrm>
          <a:prstGeom prst="round1Rect">
            <a:avLst/>
          </a:prstGeom>
          <a:effectLst>
            <a:softEdge rad="127000"/>
          </a:effectLst>
        </p:spPr>
      </p:pic>
      <p:sp>
        <p:nvSpPr>
          <p:cNvPr id="2" name="灯片编号占位符 1"/>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51</a:t>
            </a:fld>
            <a:endParaRPr lang="en-US" dirty="0">
              <a:solidFill>
                <a:prstClr val="white">
                  <a:lumMod val="65000"/>
                  <a:lumOff val="35000"/>
                </a:prstClr>
              </a:solidFill>
            </a:endParaRPr>
          </a:p>
        </p:txBody>
      </p:sp>
    </p:spTree>
    <p:extLst>
      <p:ext uri="{BB962C8B-B14F-4D97-AF65-F5344CB8AC3E}">
        <p14:creationId xmlns:p14="http://schemas.microsoft.com/office/powerpoint/2010/main" val="2864044525"/>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24744"/>
          </a:xfrm>
        </p:spPr>
        <p:txBody>
          <a:bodyPr/>
          <a:lstStyle/>
          <a:p>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Attack Sources</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3" name="Content Placeholder 2"/>
          <p:cNvSpPr>
            <a:spLocks noGrp="1"/>
          </p:cNvSpPr>
          <p:nvPr>
            <p:ph idx="1"/>
          </p:nvPr>
        </p:nvSpPr>
        <p:spPr>
          <a:xfrm>
            <a:off x="457200" y="1600200"/>
            <a:ext cx="8229600" cy="4925144"/>
          </a:xfrm>
        </p:spPr>
        <p:txBody>
          <a:bodyPr>
            <a:normAutofit fontScale="92500" lnSpcReduction="10000"/>
          </a:bodyPr>
          <a:lstStyle/>
          <a:p>
            <a:r>
              <a:rPr lang="en-US" dirty="0" smtClean="0">
                <a:solidFill>
                  <a:schemeClr val="tx1"/>
                </a:solidFill>
              </a:rPr>
              <a:t>Another significant malware development is the change from attackers being individuals often motivated to demonstrate their technical competence to their peers to more organized and dangerous attack sources such as:</a:t>
            </a: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r>
              <a:rPr lang="en-US" dirty="0" smtClean="0">
                <a:solidFill>
                  <a:schemeClr val="tx1"/>
                </a:solidFill>
              </a:rPr>
              <a:t>A large underground economy involving the sale of attack kits, access to compromised hosts, and to stolen information</a:t>
            </a:r>
            <a:endParaRPr lang="en-US" dirty="0">
              <a:solidFill>
                <a:schemeClr val="tx1"/>
              </a:solidFill>
            </a:endParaRPr>
          </a:p>
        </p:txBody>
      </p:sp>
      <p:graphicFrame>
        <p:nvGraphicFramePr>
          <p:cNvPr id="4" name="Diagram 3"/>
          <p:cNvGraphicFramePr/>
          <p:nvPr>
            <p:extLst/>
          </p:nvPr>
        </p:nvGraphicFramePr>
        <p:xfrm>
          <a:off x="457200" y="2276872"/>
          <a:ext cx="83058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灯片编号占位符 4"/>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52</a:t>
            </a:fld>
            <a:endParaRPr lang="en-US" dirty="0">
              <a:solidFill>
                <a:prstClr val="white">
                  <a:lumMod val="65000"/>
                  <a:lumOff val="35000"/>
                </a:prstClr>
              </a:solidFill>
            </a:endParaRPr>
          </a:p>
        </p:txBody>
      </p:sp>
    </p:spTree>
    <p:extLst>
      <p:ext uri="{BB962C8B-B14F-4D97-AF65-F5344CB8AC3E}">
        <p14:creationId xmlns:p14="http://schemas.microsoft.com/office/powerpoint/2010/main" val="660769119"/>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a:xfrm>
            <a:off x="457200" y="152400"/>
            <a:ext cx="8229600" cy="1139825"/>
          </a:xfrm>
        </p:spPr>
        <p:txBody>
          <a:bodyPr/>
          <a:lstStyle/>
          <a:p>
            <a:pPr eaLnBrk="1" fontAlgn="auto" hangingPunct="1">
              <a:spcAft>
                <a:spcPts val="0"/>
              </a:spcAft>
              <a:defRPr/>
            </a:pPr>
            <a:r>
              <a:rPr lang="en-US" dirty="0">
                <a:solidFill>
                  <a:srgbClr val="FFB91D"/>
                </a:solidFill>
                <a:ea typeface="+mj-ea"/>
                <a:cs typeface="+mj-cs"/>
              </a:rPr>
              <a:t>Viruses</a:t>
            </a:r>
          </a:p>
        </p:txBody>
      </p:sp>
      <p:sp>
        <p:nvSpPr>
          <p:cNvPr id="210947" name="Rectangle 3"/>
          <p:cNvSpPr>
            <a:spLocks noGrp="1" noChangeArrowheads="1"/>
          </p:cNvSpPr>
          <p:nvPr>
            <p:ph idx="1"/>
          </p:nvPr>
        </p:nvSpPr>
        <p:spPr>
          <a:xfrm>
            <a:off x="395536" y="2060848"/>
            <a:ext cx="8229600" cy="4761392"/>
          </a:xfrm>
        </p:spPr>
        <p:txBody>
          <a:bodyPr wrap="square" numCol="1" anchor="t" anchorCtr="0" compatLnSpc="1">
            <a:prstTxWarp prst="textNoShape">
              <a:avLst/>
            </a:prstTxWarp>
          </a:bodyPr>
          <a:lstStyle/>
          <a:p>
            <a:pPr eaLnBrk="1" hangingPunct="1">
              <a:lnSpc>
                <a:spcPct val="90000"/>
              </a:lnSpc>
            </a:pPr>
            <a:r>
              <a:rPr lang="en-US" sz="2800" dirty="0">
                <a:ea typeface="ＭＳ Ｐゴシック" pitchFamily="-65" charset="-128"/>
              </a:rPr>
              <a:t>P</a:t>
            </a:r>
            <a:r>
              <a:rPr lang="en-US" sz="2800" dirty="0" smtClean="0">
                <a:ea typeface="ＭＳ Ｐゴシック" pitchFamily="-65" charset="-128"/>
              </a:rPr>
              <a:t>iece of software that infects programs</a:t>
            </a:r>
          </a:p>
          <a:p>
            <a:pPr marL="1252538" lvl="1" indent="-393700" eaLnBrk="1" hangingPunct="1">
              <a:lnSpc>
                <a:spcPct val="90000"/>
              </a:lnSpc>
            </a:pPr>
            <a:r>
              <a:rPr lang="en-US" sz="2100" dirty="0">
                <a:ea typeface="ＭＳ Ｐゴシック" pitchFamily="-65" charset="-128"/>
              </a:rPr>
              <a:t>M</a:t>
            </a:r>
            <a:r>
              <a:rPr lang="en-US" sz="2100" dirty="0" smtClean="0">
                <a:ea typeface="ＭＳ Ｐゴシック" pitchFamily="-65" charset="-128"/>
              </a:rPr>
              <a:t>odifies them to include a copy of the virus</a:t>
            </a:r>
          </a:p>
          <a:p>
            <a:pPr marL="1252538" lvl="1" indent="-393700" eaLnBrk="1" hangingPunct="1">
              <a:lnSpc>
                <a:spcPct val="90000"/>
              </a:lnSpc>
            </a:pPr>
            <a:r>
              <a:rPr lang="en-US" sz="2100" dirty="0">
                <a:ea typeface="ＭＳ Ｐゴシック" pitchFamily="-65" charset="-128"/>
              </a:rPr>
              <a:t>R</a:t>
            </a:r>
            <a:r>
              <a:rPr lang="en-US" sz="2100" dirty="0" smtClean="0">
                <a:ea typeface="ＭＳ Ｐゴシック" pitchFamily="-65" charset="-128"/>
              </a:rPr>
              <a:t>eplicates and goes on to infect other content</a:t>
            </a:r>
          </a:p>
          <a:p>
            <a:pPr marL="1252538" lvl="1" indent="-393700" eaLnBrk="1" hangingPunct="1">
              <a:lnSpc>
                <a:spcPct val="90000"/>
              </a:lnSpc>
            </a:pPr>
            <a:r>
              <a:rPr lang="en-US" sz="2100" dirty="0">
                <a:ea typeface="ＭＳ Ｐゴシック" pitchFamily="-65" charset="-128"/>
              </a:rPr>
              <a:t>E</a:t>
            </a:r>
            <a:r>
              <a:rPr lang="en-US" sz="2100" dirty="0" smtClean="0">
                <a:ea typeface="ＭＳ Ｐゴシック" pitchFamily="-65" charset="-128"/>
              </a:rPr>
              <a:t>asily spread through network environments</a:t>
            </a:r>
          </a:p>
          <a:p>
            <a:pPr eaLnBrk="1" hangingPunct="1">
              <a:lnSpc>
                <a:spcPct val="90000"/>
              </a:lnSpc>
            </a:pPr>
            <a:r>
              <a:rPr lang="en-US" sz="2800" dirty="0">
                <a:ea typeface="ＭＳ Ｐゴシック" pitchFamily="-65" charset="-128"/>
              </a:rPr>
              <a:t>W</a:t>
            </a:r>
            <a:r>
              <a:rPr lang="en-US" sz="2800" dirty="0" smtClean="0">
                <a:ea typeface="ＭＳ Ｐゴシック" pitchFamily="-65" charset="-128"/>
              </a:rPr>
              <a:t>hen attached to an executable program a virus can do anything that the program is permitted to do</a:t>
            </a:r>
          </a:p>
          <a:p>
            <a:pPr marL="1252538" lvl="1" indent="-393700" eaLnBrk="1" hangingPunct="1">
              <a:lnSpc>
                <a:spcPct val="90000"/>
              </a:lnSpc>
            </a:pPr>
            <a:r>
              <a:rPr lang="en-US" sz="2100" dirty="0">
                <a:ea typeface="ＭＳ Ｐゴシック" pitchFamily="-65" charset="-128"/>
              </a:rPr>
              <a:t>E</a:t>
            </a:r>
            <a:r>
              <a:rPr lang="en-US" sz="2100" dirty="0" smtClean="0">
                <a:ea typeface="ＭＳ Ｐゴシック" pitchFamily="-65" charset="-128"/>
              </a:rPr>
              <a:t>xecutes secretly when the host program is run</a:t>
            </a:r>
          </a:p>
          <a:p>
            <a:pPr eaLnBrk="1" hangingPunct="1">
              <a:lnSpc>
                <a:spcPct val="90000"/>
              </a:lnSpc>
            </a:pPr>
            <a:r>
              <a:rPr lang="en-US" sz="2800" dirty="0">
                <a:ea typeface="ＭＳ Ｐゴシック" pitchFamily="-65" charset="-128"/>
              </a:rPr>
              <a:t>S</a:t>
            </a:r>
            <a:r>
              <a:rPr lang="en-US" sz="2800" dirty="0" smtClean="0">
                <a:ea typeface="ＭＳ Ｐゴシック" pitchFamily="-65" charset="-128"/>
              </a:rPr>
              <a:t>pecific to operating system and hardware</a:t>
            </a:r>
          </a:p>
          <a:p>
            <a:pPr marL="1252538" lvl="1" indent="-393700" eaLnBrk="1" hangingPunct="1">
              <a:lnSpc>
                <a:spcPct val="90000"/>
              </a:lnSpc>
            </a:pPr>
            <a:r>
              <a:rPr lang="en-US" sz="2100" dirty="0">
                <a:ea typeface="ＭＳ Ｐゴシック" pitchFamily="-65" charset="-128"/>
              </a:rPr>
              <a:t>T</a:t>
            </a:r>
            <a:r>
              <a:rPr lang="en-US" sz="2100" dirty="0" smtClean="0">
                <a:ea typeface="ＭＳ Ｐゴシック" pitchFamily="-65" charset="-128"/>
              </a:rPr>
              <a:t>akes advantage of their details and weaknesses</a:t>
            </a:r>
          </a:p>
        </p:txBody>
      </p:sp>
      <p:pic>
        <p:nvPicPr>
          <p:cNvPr id="27652" name="Picture 5"/>
          <p:cNvPicPr>
            <a:picLocks noChangeAspect="1"/>
          </p:cNvPicPr>
          <p:nvPr/>
        </p:nvPicPr>
        <p:blipFill>
          <a:blip r:embed="rId3"/>
          <a:srcRect/>
          <a:stretch>
            <a:fillRect/>
          </a:stretch>
        </p:blipFill>
        <p:spPr bwMode="auto">
          <a:xfrm rot="-743364">
            <a:off x="766763" y="174625"/>
            <a:ext cx="1803400" cy="1663700"/>
          </a:xfrm>
          <a:prstGeom prst="rect">
            <a:avLst/>
          </a:prstGeom>
          <a:noFill/>
          <a:ln w="9525">
            <a:noFill/>
            <a:miter lim="800000"/>
            <a:headEnd/>
            <a:tailEnd/>
          </a:ln>
        </p:spPr>
      </p:pic>
      <p:pic>
        <p:nvPicPr>
          <p:cNvPr id="5" name="Picture 5"/>
          <p:cNvPicPr>
            <a:picLocks noChangeAspect="1"/>
          </p:cNvPicPr>
          <p:nvPr/>
        </p:nvPicPr>
        <p:blipFill>
          <a:blip r:embed="rId3"/>
          <a:srcRect/>
          <a:stretch>
            <a:fillRect/>
          </a:stretch>
        </p:blipFill>
        <p:spPr bwMode="auto">
          <a:xfrm rot="986507">
            <a:off x="7196342" y="744811"/>
            <a:ext cx="1599009" cy="1475142"/>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53</a:t>
            </a:fld>
            <a:endParaRPr lang="en-US" dirty="0">
              <a:solidFill>
                <a:prstClr val="white">
                  <a:lumMod val="65000"/>
                  <a:lumOff val="35000"/>
                </a:prstClr>
              </a:solidFill>
            </a:endParaRPr>
          </a:p>
        </p:txBody>
      </p:sp>
    </p:spTree>
    <p:extLst>
      <p:ext uri="{BB962C8B-B14F-4D97-AF65-F5344CB8AC3E}">
        <p14:creationId xmlns:p14="http://schemas.microsoft.com/office/powerpoint/2010/main" val="1028274705"/>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a:xfrm>
            <a:off x="885526" y="-171400"/>
            <a:ext cx="8229600" cy="1440160"/>
          </a:xfrm>
        </p:spPr>
        <p:txBody>
          <a:bodyPr wrap="square" numCol="1" anchorCtr="0" compatLnSpc="1">
            <a:prstTxWarp prst="textNoShape">
              <a:avLst/>
            </a:prstTxWarp>
          </a:bodyPr>
          <a:lstStyle/>
          <a:p>
            <a:pPr eaLnBrk="1" hangingPunct="1">
              <a:defRPr/>
            </a:pP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Virus Components</a:t>
            </a:r>
          </a:p>
        </p:txBody>
      </p:sp>
      <p:graphicFrame>
        <p:nvGraphicFramePr>
          <p:cNvPr id="4" name="Content Placeholder 3"/>
          <p:cNvGraphicFramePr>
            <a:graphicFrameLocks noGrp="1"/>
          </p:cNvGraphicFramePr>
          <p:nvPr>
            <p:ph idx="1"/>
            <p:extLst/>
          </p:nvPr>
        </p:nvGraphicFramePr>
        <p:xfrm>
          <a:off x="251520" y="1124744"/>
          <a:ext cx="8723369" cy="50886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p:cNvSpPr>
            <a:spLocks noGrp="1"/>
          </p:cNvSpPr>
          <p:nvPr>
            <p:ph type="sldNum" sz="quarter" idx="12"/>
          </p:nvPr>
        </p:nvSpPr>
        <p:spPr/>
        <p:txBody>
          <a:bodyPr/>
          <a:lstStyle/>
          <a:p>
            <a:fld id="{5F36C9FC-DA22-1F47-8722-58727A1D436E}" type="slidenum">
              <a:rPr lang="en-US" sz="1800" smtClean="0">
                <a:solidFill>
                  <a:prstClr val="white">
                    <a:lumMod val="65000"/>
                    <a:lumOff val="35000"/>
                  </a:prstClr>
                </a:solidFill>
              </a:rPr>
              <a:pPr/>
              <a:t>54</a:t>
            </a:fld>
            <a:endParaRPr lang="en-US" sz="1800" dirty="0">
              <a:solidFill>
                <a:prstClr val="white">
                  <a:lumMod val="65000"/>
                  <a:lumOff val="35000"/>
                </a:prstClr>
              </a:solidFill>
            </a:endParaRPr>
          </a:p>
        </p:txBody>
      </p:sp>
    </p:spTree>
    <p:extLst>
      <p:ext uri="{BB962C8B-B14F-4D97-AF65-F5344CB8AC3E}">
        <p14:creationId xmlns:p14="http://schemas.microsoft.com/office/powerpoint/2010/main" val="442283122"/>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800100"/>
            <a:ext cx="8229600" cy="1600200"/>
          </a:xfrm>
        </p:spPr>
        <p:txBody>
          <a:bodyPr wrap="square" numCol="1" anchorCtr="0" compatLnSpc="1">
            <a:prstTxWarp prst="textNoShape">
              <a:avLst/>
            </a:prstTxWarp>
          </a:bodyPr>
          <a:lstStyle/>
          <a:p>
            <a:pPr eaLnBrk="1" hangingPunct="1"/>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ea typeface="ＭＳ Ｐゴシック" pitchFamily="-65" charset="-128"/>
              </a:rPr>
              <a:t>Virus Phases</a:t>
            </a:r>
          </a:p>
        </p:txBody>
      </p:sp>
      <p:graphicFrame>
        <p:nvGraphicFramePr>
          <p:cNvPr id="13" name="Diagram 12"/>
          <p:cNvGraphicFramePr/>
          <p:nvPr>
            <p:extLst/>
          </p:nvPr>
        </p:nvGraphicFramePr>
        <p:xfrm>
          <a:off x="0" y="838200"/>
          <a:ext cx="9144000" cy="601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a:blip r:embed="rId8"/>
          <a:srcRect/>
          <a:stretch>
            <a:fillRect/>
          </a:stretch>
        </p:blipFill>
        <p:spPr bwMode="auto">
          <a:xfrm rot="20856636">
            <a:off x="103097" y="113974"/>
            <a:ext cx="1180637" cy="1089179"/>
          </a:xfrm>
          <a:prstGeom prst="rect">
            <a:avLst/>
          </a:prstGeom>
          <a:noFill/>
          <a:ln w="9525">
            <a:noFill/>
            <a:miter lim="800000"/>
            <a:headEnd/>
            <a:tailEnd/>
          </a:ln>
        </p:spPr>
      </p:pic>
      <p:sp>
        <p:nvSpPr>
          <p:cNvPr id="3" name="灯片编号占位符 2"/>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55</a:t>
            </a:fld>
            <a:endParaRPr lang="en-US" dirty="0">
              <a:solidFill>
                <a:prstClr val="white">
                  <a:lumMod val="65000"/>
                  <a:lumOff val="35000"/>
                </a:prstClr>
              </a:solidFill>
            </a:endParaRPr>
          </a:p>
        </p:txBody>
      </p:sp>
    </p:spTree>
    <p:extLst>
      <p:ext uri="{BB962C8B-B14F-4D97-AF65-F5344CB8AC3E}">
        <p14:creationId xmlns:p14="http://schemas.microsoft.com/office/powerpoint/2010/main" val="611071337"/>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457200" y="-228600"/>
            <a:ext cx="8229600" cy="1353344"/>
          </a:xfrm>
        </p:spPr>
        <p:txBody>
          <a:bodyPr/>
          <a:lstStyle/>
          <a:p>
            <a:pPr eaLnBrk="1" fontAlgn="auto" hangingPunct="1">
              <a:spcAft>
                <a:spcPts val="0"/>
              </a:spcAft>
              <a:defRPr/>
            </a:pP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a typeface="+mj-ea"/>
                <a:cs typeface="+mj-cs"/>
              </a:rPr>
              <a:t>Virus Structure</a:t>
            </a:r>
          </a:p>
        </p:txBody>
      </p:sp>
      <p:pic>
        <p:nvPicPr>
          <p:cNvPr id="33796" name="Picture 6"/>
          <p:cNvPicPr>
            <a:picLocks noChangeAspect="1"/>
          </p:cNvPicPr>
          <p:nvPr/>
        </p:nvPicPr>
        <p:blipFill>
          <a:blip r:embed="rId3"/>
          <a:srcRect/>
          <a:stretch>
            <a:fillRect/>
          </a:stretch>
        </p:blipFill>
        <p:spPr bwMode="auto">
          <a:xfrm rot="1704701">
            <a:off x="7513495" y="567171"/>
            <a:ext cx="1286547" cy="1188191"/>
          </a:xfrm>
          <a:prstGeom prst="rect">
            <a:avLst/>
          </a:prstGeom>
          <a:noFill/>
          <a:ln w="9525">
            <a:noFill/>
            <a:miter lim="800000"/>
            <a:headEnd/>
            <a:tailEnd/>
          </a:ln>
        </p:spPr>
      </p:pic>
      <p:pic>
        <p:nvPicPr>
          <p:cNvPr id="2" name="Picture 1" descr="f1.pdf"/>
          <p:cNvPicPr>
            <a:picLocks noChangeAspect="1"/>
          </p:cNvPicPr>
          <p:nvPr/>
        </p:nvPicPr>
        <p:blipFill rotWithShape="1">
          <a:blip r:embed="rId4">
            <a:extLst>
              <a:ext uri="{28A0092B-C50C-407E-A947-70E740481C1C}">
                <a14:useLocalDpi xmlns:a14="http://schemas.microsoft.com/office/drawing/2010/main" val="0"/>
              </a:ext>
            </a:extLst>
          </a:blip>
          <a:srcRect l="8701" t="6955" r="8999" b="44791"/>
          <a:stretch/>
        </p:blipFill>
        <p:spPr>
          <a:xfrm>
            <a:off x="985286" y="1423333"/>
            <a:ext cx="6940791" cy="5266332"/>
          </a:xfrm>
          <a:prstGeom prst="rect">
            <a:avLst/>
          </a:prstGeom>
          <a:solidFill>
            <a:schemeClr val="tx1"/>
          </a:solidFill>
        </p:spPr>
      </p:pic>
      <p:sp>
        <p:nvSpPr>
          <p:cNvPr id="3" name="灯片编号占位符 2"/>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56</a:t>
            </a:fld>
            <a:endParaRPr lang="en-US" dirty="0">
              <a:solidFill>
                <a:prstClr val="white">
                  <a:lumMod val="65000"/>
                  <a:lumOff val="35000"/>
                </a:prstClr>
              </a:solidFill>
            </a:endParaRPr>
          </a:p>
        </p:txBody>
      </p:sp>
    </p:spTree>
    <p:extLst>
      <p:ext uri="{BB962C8B-B14F-4D97-AF65-F5344CB8AC3E}">
        <p14:creationId xmlns:p14="http://schemas.microsoft.com/office/powerpoint/2010/main" val="3819895671"/>
      </p:ext>
    </p:extLst>
  </p:cSld>
  <p:clrMapOvr>
    <a:masterClrMapping/>
  </p:clrMapOvr>
  <p:transition spd="slow">
    <p:dissolv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2.pdf"/>
          <p:cNvPicPr>
            <a:picLocks noChangeAspect="1"/>
          </p:cNvPicPr>
          <p:nvPr/>
        </p:nvPicPr>
        <p:blipFill rotWithShape="1">
          <a:blip r:embed="rId3">
            <a:extLst>
              <a:ext uri="{28A0092B-C50C-407E-A947-70E740481C1C}">
                <a14:useLocalDpi xmlns:a14="http://schemas.microsoft.com/office/drawing/2010/main" val="0"/>
              </a:ext>
            </a:extLst>
          </a:blip>
          <a:srcRect t="4972" b="8101"/>
          <a:stretch/>
        </p:blipFill>
        <p:spPr>
          <a:xfrm>
            <a:off x="1614581" y="0"/>
            <a:ext cx="6096357" cy="6858000"/>
          </a:xfrm>
          <a:prstGeom prst="rect">
            <a:avLst/>
          </a:prstGeom>
          <a:solidFill>
            <a:schemeClr val="tx1"/>
          </a:solidFill>
        </p:spPr>
      </p:pic>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57</a:t>
            </a:fld>
            <a:endParaRPr lang="en-US" dirty="0">
              <a:solidFill>
                <a:prstClr val="white">
                  <a:lumMod val="65000"/>
                  <a:lumOff val="35000"/>
                </a:prstClr>
              </a:solidFill>
            </a:endParaRPr>
          </a:p>
        </p:txBody>
      </p:sp>
    </p:spTree>
    <p:extLst>
      <p:ext uri="{BB962C8B-B14F-4D97-AF65-F5344CB8AC3E}">
        <p14:creationId xmlns:p14="http://schemas.microsoft.com/office/powerpoint/2010/main" val="4294813206"/>
      </p:ext>
    </p:extLst>
  </p:cSld>
  <p:clrMapOvr>
    <a:masterClrMapping/>
  </p:clrMapOvr>
  <p:transition spd="slow">
    <p:wipe dir="d"/>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bwMode="auto">
          <a:xfrm>
            <a:off x="914400" y="-387424"/>
            <a:ext cx="8229600" cy="1600200"/>
          </a:xfrm>
        </p:spPr>
        <p:txBody>
          <a:bodyPr wrap="square" numCol="1" anchorCtr="0" compatLnSpc="1">
            <a:prstTxWarp prst="textNoShape">
              <a:avLst/>
            </a:prstTxWarp>
          </a:bodyPr>
          <a:lstStyle/>
          <a:p>
            <a:pPr eaLnBrk="1" hangingPunct="1"/>
            <a:r>
              <a:rPr lang="en-US" dirty="0" smtClean="0">
                <a:solidFill>
                  <a:srgbClr val="FFB91D"/>
                </a:solidFill>
                <a:effectLst/>
                <a:ea typeface="ＭＳ Ｐゴシック" pitchFamily="-65" charset="-128"/>
              </a:rPr>
              <a:t>Virus Classifications</a:t>
            </a:r>
          </a:p>
        </p:txBody>
      </p:sp>
      <p:sp>
        <p:nvSpPr>
          <p:cNvPr id="6" name="Text Placeholder 5"/>
          <p:cNvSpPr>
            <a:spLocks noGrp="1"/>
          </p:cNvSpPr>
          <p:nvPr>
            <p:ph type="body" idx="1"/>
          </p:nvPr>
        </p:nvSpPr>
        <p:spPr>
          <a:xfrm>
            <a:off x="381000" y="1447800"/>
            <a:ext cx="4040188" cy="609600"/>
          </a:xfrm>
        </p:spPr>
        <p:txBody>
          <a:bodyPr wrap="square" numCol="1" compatLnSpc="1">
            <a:prstTxWarp prst="textNoShape">
              <a:avLst/>
            </a:prstTxWarp>
          </a:bodyPr>
          <a:lstStyle/>
          <a:p>
            <a:pPr eaLnBrk="1" hangingPunct="1"/>
            <a:r>
              <a:rPr lang="en-US" dirty="0">
                <a:ea typeface="ＭＳ Ｐゴシック" pitchFamily="-65" charset="-128"/>
              </a:rPr>
              <a:t>C</a:t>
            </a:r>
            <a:r>
              <a:rPr lang="en-US" dirty="0" smtClean="0">
                <a:effectLst/>
                <a:ea typeface="ＭＳ Ｐゴシック" pitchFamily="-65" charset="-128"/>
              </a:rPr>
              <a:t>lassification by target</a:t>
            </a:r>
          </a:p>
        </p:txBody>
      </p:sp>
      <p:sp>
        <p:nvSpPr>
          <p:cNvPr id="7" name="Text Placeholder 6"/>
          <p:cNvSpPr>
            <a:spLocks noGrp="1"/>
          </p:cNvSpPr>
          <p:nvPr>
            <p:ph type="body" sz="quarter" idx="3"/>
          </p:nvPr>
        </p:nvSpPr>
        <p:spPr/>
        <p:txBody>
          <a:bodyPr wrap="square" numCol="1" compatLnSpc="1">
            <a:prstTxWarp prst="textNoShape">
              <a:avLst/>
            </a:prstTxWarp>
          </a:bodyPr>
          <a:lstStyle/>
          <a:p>
            <a:pPr eaLnBrk="1" hangingPunct="1"/>
            <a:r>
              <a:rPr lang="en-US" dirty="0">
                <a:ea typeface="ＭＳ Ｐゴシック" pitchFamily="-65" charset="-128"/>
              </a:rPr>
              <a:t>C</a:t>
            </a:r>
            <a:r>
              <a:rPr lang="en-US" dirty="0" smtClean="0">
                <a:effectLst/>
                <a:ea typeface="ＭＳ Ｐゴシック" pitchFamily="-65" charset="-128"/>
              </a:rPr>
              <a:t>lassification by concealment strategy</a:t>
            </a:r>
          </a:p>
        </p:txBody>
      </p:sp>
      <p:sp>
        <p:nvSpPr>
          <p:cNvPr id="219139" name="Rectangle 3"/>
          <p:cNvSpPr>
            <a:spLocks noGrp="1" noChangeArrowheads="1"/>
          </p:cNvSpPr>
          <p:nvPr>
            <p:ph sz="quarter" idx="13"/>
          </p:nvPr>
        </p:nvSpPr>
        <p:spPr>
          <a:xfrm>
            <a:off x="457200" y="2286000"/>
            <a:ext cx="3932238" cy="4191000"/>
          </a:xfrm>
        </p:spPr>
        <p:txBody>
          <a:bodyPr wrap="square" numCol="1" anchor="t" anchorCtr="0" compatLnSpc="1">
            <a:prstTxWarp prst="textNoShape">
              <a:avLst/>
            </a:prstTxWarp>
            <a:normAutofit lnSpcReduction="10000"/>
          </a:bodyPr>
          <a:lstStyle/>
          <a:p>
            <a:pPr eaLnBrk="1" hangingPunct="1">
              <a:lnSpc>
                <a:spcPct val="90000"/>
              </a:lnSpc>
            </a:pPr>
            <a:r>
              <a:rPr lang="en-US" sz="1900" dirty="0">
                <a:solidFill>
                  <a:schemeClr val="tx1"/>
                </a:solidFill>
                <a:effectLst>
                  <a:outerShdw blurRad="38100" dist="38100" dir="2700000" algn="tl">
                    <a:srgbClr val="0064E2"/>
                  </a:outerShdw>
                </a:effectLst>
                <a:ea typeface="ＭＳ Ｐゴシック" pitchFamily="-65" charset="-128"/>
              </a:rPr>
              <a:t>B</a:t>
            </a:r>
            <a:r>
              <a:rPr lang="en-US" sz="1900" dirty="0" smtClean="0">
                <a:solidFill>
                  <a:schemeClr val="tx1"/>
                </a:solidFill>
                <a:effectLst>
                  <a:outerShdw blurRad="38100" dist="38100" dir="2700000" algn="tl">
                    <a:srgbClr val="0064E2"/>
                  </a:outerShdw>
                </a:effectLst>
                <a:ea typeface="ＭＳ Ｐゴシック" pitchFamily="-65" charset="-128"/>
              </a:rPr>
              <a:t>oot sector infector</a:t>
            </a:r>
          </a:p>
          <a:p>
            <a:pPr lvl="1" eaLnBrk="1" hangingPunct="1">
              <a:lnSpc>
                <a:spcPct val="90000"/>
              </a:lnSpc>
            </a:pPr>
            <a:r>
              <a:rPr lang="en-US" sz="1700" dirty="0">
                <a:solidFill>
                  <a:schemeClr val="tx1"/>
                </a:solidFill>
                <a:effectLst>
                  <a:outerShdw blurRad="38100" dist="38100" dir="2700000" algn="tl">
                    <a:srgbClr val="0064E2"/>
                  </a:outerShdw>
                </a:effectLst>
                <a:ea typeface="ＭＳ Ｐゴシック" pitchFamily="-65" charset="-128"/>
              </a:rPr>
              <a:t>I</a:t>
            </a:r>
            <a:r>
              <a:rPr lang="en-US" sz="1700" dirty="0" smtClean="0">
                <a:solidFill>
                  <a:schemeClr val="tx1"/>
                </a:solidFill>
                <a:effectLst>
                  <a:outerShdw blurRad="38100" dist="38100" dir="2700000" algn="tl">
                    <a:srgbClr val="0064E2"/>
                  </a:outerShdw>
                </a:effectLst>
                <a:ea typeface="ＭＳ Ｐゴシック" pitchFamily="-65" charset="-128"/>
              </a:rPr>
              <a:t>nfects a master boot record or boot record and spreads when a system is booted from the disk containing the virus</a:t>
            </a:r>
          </a:p>
          <a:p>
            <a:pPr eaLnBrk="1" hangingPunct="1">
              <a:lnSpc>
                <a:spcPct val="90000"/>
              </a:lnSpc>
            </a:pPr>
            <a:r>
              <a:rPr lang="en-US" sz="1900" dirty="0">
                <a:solidFill>
                  <a:schemeClr val="tx1"/>
                </a:solidFill>
                <a:effectLst>
                  <a:outerShdw blurRad="38100" dist="38100" dir="2700000" algn="tl">
                    <a:srgbClr val="0064E2"/>
                  </a:outerShdw>
                </a:effectLst>
                <a:ea typeface="ＭＳ Ｐゴシック" pitchFamily="-65" charset="-128"/>
              </a:rPr>
              <a:t>F</a:t>
            </a:r>
            <a:r>
              <a:rPr lang="en-US" sz="1900" dirty="0" smtClean="0">
                <a:solidFill>
                  <a:schemeClr val="tx1"/>
                </a:solidFill>
                <a:effectLst>
                  <a:outerShdw blurRad="38100" dist="38100" dir="2700000" algn="tl">
                    <a:srgbClr val="0064E2"/>
                  </a:outerShdw>
                </a:effectLst>
                <a:ea typeface="ＭＳ Ｐゴシック" pitchFamily="-65" charset="-128"/>
              </a:rPr>
              <a:t>ile infector </a:t>
            </a:r>
          </a:p>
          <a:p>
            <a:pPr lvl="1" eaLnBrk="1" hangingPunct="1">
              <a:lnSpc>
                <a:spcPct val="90000"/>
              </a:lnSpc>
            </a:pPr>
            <a:r>
              <a:rPr lang="en-US" sz="1700" dirty="0">
                <a:solidFill>
                  <a:schemeClr val="tx1"/>
                </a:solidFill>
                <a:effectLst>
                  <a:outerShdw blurRad="38100" dist="38100" dir="2700000" algn="tl">
                    <a:srgbClr val="0064E2"/>
                  </a:outerShdw>
                </a:effectLst>
                <a:ea typeface="ＭＳ Ｐゴシック" pitchFamily="-65" charset="-128"/>
              </a:rPr>
              <a:t>I</a:t>
            </a:r>
            <a:r>
              <a:rPr lang="en-US" sz="1700" dirty="0" smtClean="0">
                <a:solidFill>
                  <a:schemeClr val="tx1"/>
                </a:solidFill>
                <a:effectLst>
                  <a:outerShdw blurRad="38100" dist="38100" dir="2700000" algn="tl">
                    <a:srgbClr val="0064E2"/>
                  </a:outerShdw>
                </a:effectLst>
                <a:ea typeface="ＭＳ Ｐゴシック" pitchFamily="-65" charset="-128"/>
              </a:rPr>
              <a:t>nfects files that the operating system or shell considers to be executable</a:t>
            </a:r>
          </a:p>
          <a:p>
            <a:pPr eaLnBrk="1" hangingPunct="1">
              <a:lnSpc>
                <a:spcPct val="90000"/>
              </a:lnSpc>
            </a:pPr>
            <a:r>
              <a:rPr lang="en-US" sz="1900" dirty="0">
                <a:solidFill>
                  <a:schemeClr val="tx1"/>
                </a:solidFill>
                <a:effectLst>
                  <a:outerShdw blurRad="38100" dist="38100" dir="2700000" algn="tl">
                    <a:srgbClr val="0064E2"/>
                  </a:outerShdw>
                </a:effectLst>
                <a:ea typeface="ＭＳ Ｐゴシック" pitchFamily="-65" charset="-128"/>
              </a:rPr>
              <a:t>M</a:t>
            </a:r>
            <a:r>
              <a:rPr lang="en-US" sz="1900" dirty="0" smtClean="0">
                <a:solidFill>
                  <a:schemeClr val="tx1"/>
                </a:solidFill>
                <a:effectLst>
                  <a:outerShdw blurRad="38100" dist="38100" dir="2700000" algn="tl">
                    <a:srgbClr val="0064E2"/>
                  </a:outerShdw>
                </a:effectLst>
                <a:ea typeface="ＭＳ Ｐゴシック" pitchFamily="-65" charset="-128"/>
              </a:rPr>
              <a:t>acro virus</a:t>
            </a:r>
          </a:p>
          <a:p>
            <a:pPr lvl="1" eaLnBrk="1" hangingPunct="1">
              <a:lnSpc>
                <a:spcPct val="90000"/>
              </a:lnSpc>
            </a:pPr>
            <a:r>
              <a:rPr lang="en-US" sz="1700" dirty="0">
                <a:solidFill>
                  <a:schemeClr val="tx1"/>
                </a:solidFill>
                <a:effectLst>
                  <a:outerShdw blurRad="38100" dist="38100" dir="2700000" algn="tl">
                    <a:srgbClr val="0064E2"/>
                  </a:outerShdw>
                </a:effectLst>
                <a:ea typeface="ＭＳ Ｐゴシック" pitchFamily="-65" charset="-128"/>
              </a:rPr>
              <a:t>I</a:t>
            </a:r>
            <a:r>
              <a:rPr lang="en-US" sz="1700" dirty="0" smtClean="0">
                <a:solidFill>
                  <a:schemeClr val="tx1"/>
                </a:solidFill>
                <a:effectLst>
                  <a:outerShdw blurRad="38100" dist="38100" dir="2700000" algn="tl">
                    <a:srgbClr val="0064E2"/>
                  </a:outerShdw>
                </a:effectLst>
                <a:ea typeface="ＭＳ Ｐゴシック" pitchFamily="-65" charset="-128"/>
              </a:rPr>
              <a:t>nfects files with macro or scripting code that is interpreted by an application</a:t>
            </a:r>
          </a:p>
          <a:p>
            <a:pPr eaLnBrk="1" hangingPunct="1">
              <a:lnSpc>
                <a:spcPct val="90000"/>
              </a:lnSpc>
            </a:pPr>
            <a:r>
              <a:rPr lang="en-US" sz="1900" dirty="0">
                <a:solidFill>
                  <a:schemeClr val="tx1"/>
                </a:solidFill>
                <a:effectLst>
                  <a:outerShdw blurRad="38100" dist="38100" dir="2700000" algn="tl">
                    <a:srgbClr val="0064E2"/>
                  </a:outerShdw>
                </a:effectLst>
                <a:ea typeface="ＭＳ Ｐゴシック" pitchFamily="-65" charset="-128"/>
              </a:rPr>
              <a:t>M</a:t>
            </a:r>
            <a:r>
              <a:rPr lang="en-US" sz="1900" dirty="0" smtClean="0">
                <a:solidFill>
                  <a:schemeClr val="tx1"/>
                </a:solidFill>
                <a:effectLst>
                  <a:outerShdw blurRad="38100" dist="38100" dir="2700000" algn="tl">
                    <a:srgbClr val="0064E2"/>
                  </a:outerShdw>
                </a:effectLst>
                <a:ea typeface="ＭＳ Ｐゴシック" pitchFamily="-65" charset="-128"/>
              </a:rPr>
              <a:t>ultipartite virus</a:t>
            </a:r>
          </a:p>
          <a:p>
            <a:pPr lvl="1" eaLnBrk="1" hangingPunct="1">
              <a:lnSpc>
                <a:spcPct val="90000"/>
              </a:lnSpc>
            </a:pPr>
            <a:r>
              <a:rPr lang="en-US" sz="1700" dirty="0">
                <a:solidFill>
                  <a:schemeClr val="tx1"/>
                </a:solidFill>
                <a:effectLst>
                  <a:outerShdw blurRad="38100" dist="38100" dir="2700000" algn="tl">
                    <a:srgbClr val="0064E2"/>
                  </a:outerShdw>
                </a:effectLst>
                <a:ea typeface="ＭＳ Ｐゴシック" pitchFamily="-65" charset="-128"/>
              </a:rPr>
              <a:t>I</a:t>
            </a:r>
            <a:r>
              <a:rPr lang="en-US" sz="1700" dirty="0" smtClean="0">
                <a:solidFill>
                  <a:schemeClr val="tx1"/>
                </a:solidFill>
                <a:effectLst>
                  <a:outerShdw blurRad="38100" dist="38100" dir="2700000" algn="tl">
                    <a:srgbClr val="0064E2"/>
                  </a:outerShdw>
                </a:effectLst>
                <a:ea typeface="ＭＳ Ｐゴシック" pitchFamily="-65" charset="-128"/>
              </a:rPr>
              <a:t>nfects files in multiple ways</a:t>
            </a:r>
          </a:p>
        </p:txBody>
      </p:sp>
      <p:sp>
        <p:nvSpPr>
          <p:cNvPr id="8" name="Content Placeholder 7"/>
          <p:cNvSpPr>
            <a:spLocks noGrp="1"/>
          </p:cNvSpPr>
          <p:nvPr>
            <p:ph sz="quarter" idx="14"/>
          </p:nvPr>
        </p:nvSpPr>
        <p:spPr>
          <a:xfrm>
            <a:off x="4788024" y="2420888"/>
            <a:ext cx="4114800" cy="4191000"/>
          </a:xfrm>
        </p:spPr>
        <p:txBody>
          <a:bodyPr wrap="square" numCol="1" anchor="t" anchorCtr="0" compatLnSpc="1">
            <a:prstTxWarp prst="textNoShape">
              <a:avLst/>
            </a:prstTxWarp>
            <a:normAutofit fontScale="92500" lnSpcReduction="10000"/>
          </a:bodyPr>
          <a:lstStyle/>
          <a:p>
            <a:pPr eaLnBrk="1" hangingPunct="1">
              <a:lnSpc>
                <a:spcPct val="80000"/>
              </a:lnSpc>
            </a:pPr>
            <a:r>
              <a:rPr lang="en-US" sz="1900" dirty="0">
                <a:solidFill>
                  <a:schemeClr val="tx1"/>
                </a:solidFill>
                <a:effectLst>
                  <a:outerShdw blurRad="38100" dist="38100" dir="2700000" algn="tl">
                    <a:srgbClr val="0064E2"/>
                  </a:outerShdw>
                </a:effectLst>
                <a:ea typeface="ＭＳ Ｐゴシック" pitchFamily="-65" charset="-128"/>
              </a:rPr>
              <a:t>E</a:t>
            </a:r>
            <a:r>
              <a:rPr lang="en-US" sz="1900" dirty="0" smtClean="0">
                <a:solidFill>
                  <a:schemeClr val="tx1"/>
                </a:solidFill>
                <a:effectLst>
                  <a:outerShdw blurRad="38100" dist="38100" dir="2700000" algn="tl">
                    <a:srgbClr val="0064E2"/>
                  </a:outerShdw>
                </a:effectLst>
                <a:ea typeface="ＭＳ Ｐゴシック" pitchFamily="-65" charset="-128"/>
              </a:rPr>
              <a:t>ncrypted virus</a:t>
            </a:r>
          </a:p>
          <a:p>
            <a:pPr lvl="1" eaLnBrk="1" hangingPunct="1">
              <a:lnSpc>
                <a:spcPct val="80000"/>
              </a:lnSpc>
            </a:pPr>
            <a:r>
              <a:rPr lang="en-US" sz="1700" dirty="0">
                <a:solidFill>
                  <a:schemeClr val="tx1"/>
                </a:solidFill>
                <a:effectLst>
                  <a:outerShdw blurRad="38100" dist="38100" dir="2700000" algn="tl">
                    <a:srgbClr val="0064E2"/>
                  </a:outerShdw>
                </a:effectLst>
                <a:ea typeface="ＭＳ Ｐゴシック" pitchFamily="-65" charset="-128"/>
              </a:rPr>
              <a:t>A</a:t>
            </a:r>
            <a:r>
              <a:rPr lang="en-US" sz="1700" dirty="0" smtClean="0">
                <a:solidFill>
                  <a:schemeClr val="tx1"/>
                </a:solidFill>
                <a:effectLst>
                  <a:outerShdw blurRad="38100" dist="38100" dir="2700000" algn="tl">
                    <a:srgbClr val="0064E2"/>
                  </a:outerShdw>
                </a:effectLst>
                <a:ea typeface="ＭＳ Ｐゴシック" pitchFamily="-65" charset="-128"/>
              </a:rPr>
              <a:t> portion of the virus creates a random encryption key and encrypts the remainder of the virus</a:t>
            </a:r>
          </a:p>
          <a:p>
            <a:pPr eaLnBrk="1" hangingPunct="1">
              <a:lnSpc>
                <a:spcPct val="80000"/>
              </a:lnSpc>
            </a:pPr>
            <a:r>
              <a:rPr lang="en-US" sz="1900" dirty="0">
                <a:solidFill>
                  <a:schemeClr val="tx1"/>
                </a:solidFill>
                <a:effectLst>
                  <a:outerShdw blurRad="38100" dist="38100" dir="2700000" algn="tl">
                    <a:srgbClr val="0064E2"/>
                  </a:outerShdw>
                </a:effectLst>
                <a:ea typeface="ＭＳ Ｐゴシック" pitchFamily="-65" charset="-128"/>
              </a:rPr>
              <a:t>S</a:t>
            </a:r>
            <a:r>
              <a:rPr lang="en-US" sz="1900" dirty="0" smtClean="0">
                <a:solidFill>
                  <a:schemeClr val="tx1"/>
                </a:solidFill>
                <a:effectLst>
                  <a:outerShdw blurRad="38100" dist="38100" dir="2700000" algn="tl">
                    <a:srgbClr val="0064E2"/>
                  </a:outerShdw>
                </a:effectLst>
                <a:ea typeface="ＭＳ Ｐゴシック" pitchFamily="-65" charset="-128"/>
              </a:rPr>
              <a:t>tealth virus</a:t>
            </a:r>
          </a:p>
          <a:p>
            <a:pPr lvl="1" eaLnBrk="1" hangingPunct="1">
              <a:lnSpc>
                <a:spcPct val="80000"/>
              </a:lnSpc>
            </a:pPr>
            <a:r>
              <a:rPr lang="en-US" sz="1700" dirty="0">
                <a:solidFill>
                  <a:schemeClr val="tx1"/>
                </a:solidFill>
                <a:effectLst>
                  <a:outerShdw blurRad="38100" dist="38100" dir="2700000" algn="tl">
                    <a:srgbClr val="0064E2"/>
                  </a:outerShdw>
                </a:effectLst>
                <a:ea typeface="ＭＳ Ｐゴシック" pitchFamily="-65" charset="-128"/>
              </a:rPr>
              <a:t>A</a:t>
            </a:r>
            <a:r>
              <a:rPr lang="en-US" sz="1700" dirty="0" smtClean="0">
                <a:solidFill>
                  <a:schemeClr val="tx1"/>
                </a:solidFill>
                <a:effectLst>
                  <a:outerShdw blurRad="38100" dist="38100" dir="2700000" algn="tl">
                    <a:srgbClr val="0064E2"/>
                  </a:outerShdw>
                </a:effectLst>
                <a:ea typeface="ＭＳ Ｐゴシック" pitchFamily="-65" charset="-128"/>
              </a:rPr>
              <a:t> form of virus explicitly designed to hide itself from detection by anti-virus software</a:t>
            </a:r>
          </a:p>
          <a:p>
            <a:pPr eaLnBrk="1" hangingPunct="1">
              <a:lnSpc>
                <a:spcPct val="80000"/>
              </a:lnSpc>
            </a:pPr>
            <a:r>
              <a:rPr lang="en-US" sz="1900" dirty="0">
                <a:solidFill>
                  <a:schemeClr val="tx1"/>
                </a:solidFill>
                <a:effectLst>
                  <a:outerShdw blurRad="38100" dist="38100" dir="2700000" algn="tl">
                    <a:srgbClr val="0064E2"/>
                  </a:outerShdw>
                </a:effectLst>
                <a:ea typeface="ＭＳ Ｐゴシック" pitchFamily="-65" charset="-128"/>
              </a:rPr>
              <a:t>P</a:t>
            </a:r>
            <a:r>
              <a:rPr lang="en-US" sz="1900" dirty="0" smtClean="0">
                <a:solidFill>
                  <a:schemeClr val="tx1"/>
                </a:solidFill>
                <a:effectLst>
                  <a:outerShdw blurRad="38100" dist="38100" dir="2700000" algn="tl">
                    <a:srgbClr val="0064E2"/>
                  </a:outerShdw>
                </a:effectLst>
                <a:ea typeface="ＭＳ Ｐゴシック" pitchFamily="-65" charset="-128"/>
              </a:rPr>
              <a:t>olymorphic virus</a:t>
            </a:r>
          </a:p>
          <a:p>
            <a:pPr lvl="1" eaLnBrk="1" hangingPunct="1">
              <a:lnSpc>
                <a:spcPct val="80000"/>
              </a:lnSpc>
            </a:pPr>
            <a:r>
              <a:rPr lang="en-US" sz="1700" dirty="0">
                <a:solidFill>
                  <a:schemeClr val="tx1"/>
                </a:solidFill>
                <a:effectLst>
                  <a:outerShdw blurRad="38100" dist="38100" dir="2700000" algn="tl">
                    <a:srgbClr val="0064E2"/>
                  </a:outerShdw>
                </a:effectLst>
                <a:ea typeface="ＭＳ Ｐゴシック" pitchFamily="-65" charset="-128"/>
              </a:rPr>
              <a:t>A</a:t>
            </a:r>
            <a:r>
              <a:rPr lang="en-US" sz="1700" dirty="0" smtClean="0">
                <a:solidFill>
                  <a:schemeClr val="tx1"/>
                </a:solidFill>
                <a:effectLst>
                  <a:outerShdw blurRad="38100" dist="38100" dir="2700000" algn="tl">
                    <a:srgbClr val="0064E2"/>
                  </a:outerShdw>
                </a:effectLst>
                <a:ea typeface="ＭＳ Ｐゴシック" pitchFamily="-65" charset="-128"/>
              </a:rPr>
              <a:t> virus that mutates with every infection</a:t>
            </a:r>
            <a:r>
              <a:rPr lang="zh-CN" altLang="en-US" sz="1700" dirty="0" smtClean="0">
                <a:solidFill>
                  <a:schemeClr val="tx1"/>
                </a:solidFill>
                <a:effectLst>
                  <a:outerShdw blurRad="38100" dist="38100" dir="2700000" algn="tl">
                    <a:srgbClr val="0064E2"/>
                  </a:outerShdw>
                </a:effectLst>
                <a:ea typeface="ＭＳ Ｐゴシック" pitchFamily="-65" charset="-128"/>
              </a:rPr>
              <a:t>， </a:t>
            </a:r>
            <a:r>
              <a:rPr lang="en-US" altLang="zh-CN" sz="1700" dirty="0" smtClean="0">
                <a:solidFill>
                  <a:schemeClr val="tx1"/>
                </a:solidFill>
                <a:effectLst>
                  <a:outerShdw blurRad="38100" dist="38100" dir="2700000" algn="tl">
                    <a:srgbClr val="0064E2"/>
                  </a:outerShdw>
                </a:effectLst>
                <a:ea typeface="ＭＳ Ｐゴシック" pitchFamily="-65" charset="-128"/>
              </a:rPr>
              <a:t>changing its bit pattern,</a:t>
            </a:r>
            <a:r>
              <a:rPr lang="zh-CN" altLang="en-US" sz="1700" dirty="0" smtClean="0">
                <a:solidFill>
                  <a:schemeClr val="tx1"/>
                </a:solidFill>
                <a:effectLst>
                  <a:outerShdw blurRad="38100" dist="38100" dir="2700000" algn="tl">
                    <a:srgbClr val="0064E2"/>
                  </a:outerShdw>
                </a:effectLst>
                <a:ea typeface="ＭＳ Ｐゴシック" pitchFamily="-65" charset="-128"/>
              </a:rPr>
              <a:t> </a:t>
            </a:r>
            <a:r>
              <a:rPr lang="en-US" altLang="zh-CN" sz="1700" dirty="0" smtClean="0">
                <a:solidFill>
                  <a:schemeClr val="tx1"/>
                </a:solidFill>
                <a:effectLst>
                  <a:outerShdw blurRad="38100" dist="38100" dir="2700000" algn="tl">
                    <a:srgbClr val="0064E2"/>
                  </a:outerShdw>
                </a:effectLst>
                <a:ea typeface="ＭＳ Ｐゴシック" pitchFamily="-65" charset="-128"/>
              </a:rPr>
              <a:t>but different copies are functionally equivalent</a:t>
            </a:r>
            <a:endParaRPr lang="en-US" sz="1700" dirty="0" smtClean="0">
              <a:solidFill>
                <a:schemeClr val="tx1"/>
              </a:solidFill>
              <a:effectLst>
                <a:outerShdw blurRad="38100" dist="38100" dir="2700000" algn="tl">
                  <a:srgbClr val="0064E2"/>
                </a:outerShdw>
              </a:effectLst>
              <a:ea typeface="ＭＳ Ｐゴシック" pitchFamily="-65" charset="-128"/>
            </a:endParaRPr>
          </a:p>
          <a:p>
            <a:pPr>
              <a:lnSpc>
                <a:spcPct val="80000"/>
              </a:lnSpc>
            </a:pPr>
            <a:r>
              <a:rPr lang="en-US" sz="1900" dirty="0">
                <a:solidFill>
                  <a:schemeClr val="tx1"/>
                </a:solidFill>
                <a:effectLst>
                  <a:outerShdw blurRad="38100" dist="38100" dir="2700000" algn="tl">
                    <a:srgbClr val="0064E2"/>
                  </a:outerShdw>
                </a:effectLst>
                <a:ea typeface="ＭＳ Ｐゴシック" pitchFamily="-65" charset="-128"/>
              </a:rPr>
              <a:t>Metamorphic virus</a:t>
            </a:r>
          </a:p>
          <a:p>
            <a:pPr lvl="1"/>
            <a:r>
              <a:rPr lang="en-US" sz="1700" dirty="0" smtClean="0">
                <a:solidFill>
                  <a:schemeClr val="tx1"/>
                </a:solidFill>
                <a:effectLst>
                  <a:outerShdw blurRad="38100" dist="38100" dir="2700000" algn="tl">
                    <a:srgbClr val="0064E2"/>
                  </a:outerShdw>
                </a:effectLst>
                <a:ea typeface="ＭＳ Ｐゴシック" pitchFamily="-65" charset="-128"/>
              </a:rPr>
              <a:t>Rewrites itself completely at each iteration, </a:t>
            </a:r>
            <a:r>
              <a:rPr lang="en-US" altLang="zh-CN" sz="1700" dirty="0" smtClean="0">
                <a:solidFill>
                  <a:schemeClr val="tx1"/>
                </a:solidFill>
                <a:effectLst>
                  <a:outerShdw blurRad="38100" dist="38100" dir="2700000" algn="tl">
                    <a:srgbClr val="0064E2"/>
                  </a:outerShdw>
                </a:effectLst>
                <a:ea typeface="ＭＳ Ｐゴシック" pitchFamily="-65" charset="-128"/>
              </a:rPr>
              <a:t>may change </a:t>
            </a:r>
            <a:r>
              <a:rPr lang="en-US" altLang="zh-CN" sz="1700" dirty="0">
                <a:solidFill>
                  <a:schemeClr val="tx1"/>
                </a:solidFill>
                <a:effectLst>
                  <a:outerShdw blurRad="38100" dist="38100" dir="2700000" algn="tl">
                    <a:srgbClr val="0064E2"/>
                  </a:outerShdw>
                </a:effectLst>
                <a:ea typeface="ＭＳ Ｐゴシック" pitchFamily="-65" charset="-128"/>
              </a:rPr>
              <a:t>their </a:t>
            </a:r>
            <a:r>
              <a:rPr lang="en-US" altLang="zh-CN" sz="1700" dirty="0" smtClean="0">
                <a:solidFill>
                  <a:schemeClr val="tx1"/>
                </a:solidFill>
                <a:effectLst>
                  <a:outerShdw blurRad="38100" dist="38100" dir="2700000" algn="tl">
                    <a:srgbClr val="0064E2"/>
                  </a:outerShdw>
                </a:effectLst>
                <a:ea typeface="ＭＳ Ｐゴシック" pitchFamily="-65" charset="-128"/>
              </a:rPr>
              <a:t>function/behavior </a:t>
            </a:r>
            <a:r>
              <a:rPr lang="en-US" altLang="zh-CN" sz="1700" dirty="0">
                <a:solidFill>
                  <a:schemeClr val="tx1"/>
                </a:solidFill>
                <a:effectLst>
                  <a:outerShdw blurRad="38100" dist="38100" dir="2700000" algn="tl">
                    <a:srgbClr val="0064E2"/>
                  </a:outerShdw>
                </a:effectLst>
                <a:ea typeface="ＭＳ Ｐゴシック" pitchFamily="-65" charset="-128"/>
              </a:rPr>
              <a:t>as well as their appearance.</a:t>
            </a:r>
          </a:p>
          <a:p>
            <a:pPr lvl="1">
              <a:lnSpc>
                <a:spcPct val="80000"/>
              </a:lnSpc>
            </a:pPr>
            <a:endParaRPr lang="en-US" sz="2500" dirty="0" smtClean="0">
              <a:solidFill>
                <a:schemeClr val="tx1"/>
              </a:solidFill>
              <a:effectLst>
                <a:outerShdw blurRad="38100" dist="38100" dir="2700000" algn="tl">
                  <a:srgbClr val="0064E2"/>
                </a:outerShdw>
              </a:effectLst>
              <a:ea typeface="ＭＳ Ｐゴシック" pitchFamily="-65" charset="-128"/>
            </a:endParaRPr>
          </a:p>
        </p:txBody>
      </p:sp>
      <p:cxnSp>
        <p:nvCxnSpPr>
          <p:cNvPr id="10" name="Straight Connector 9"/>
          <p:cNvCxnSpPr/>
          <p:nvPr/>
        </p:nvCxnSpPr>
        <p:spPr>
          <a:xfrm rot="16200000" flipH="1">
            <a:off x="1981200" y="4267200"/>
            <a:ext cx="5105400" cy="7620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pic>
        <p:nvPicPr>
          <p:cNvPr id="9" name="Picture 5"/>
          <p:cNvPicPr>
            <a:picLocks noChangeAspect="1"/>
          </p:cNvPicPr>
          <p:nvPr/>
        </p:nvPicPr>
        <p:blipFill>
          <a:blip r:embed="rId3"/>
          <a:srcRect/>
          <a:stretch>
            <a:fillRect/>
          </a:stretch>
        </p:blipFill>
        <p:spPr bwMode="auto">
          <a:xfrm rot="20856636">
            <a:off x="389080" y="257117"/>
            <a:ext cx="1183658" cy="1091966"/>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fld id="{C5B529B3-313B-4E43-B940-6E980F955EE2}" type="slidenum">
              <a:rPr lang="en-US" smtClean="0">
                <a:solidFill>
                  <a:prstClr val="white">
                    <a:lumMod val="65000"/>
                    <a:lumOff val="35000"/>
                  </a:prstClr>
                </a:solidFill>
              </a:rPr>
              <a:pPr/>
              <a:t>58</a:t>
            </a:fld>
            <a:endParaRPr lang="en-US" dirty="0">
              <a:solidFill>
                <a:prstClr val="white">
                  <a:lumMod val="65000"/>
                  <a:lumOff val="35000"/>
                </a:prstClr>
              </a:solidFill>
            </a:endParaRPr>
          </a:p>
        </p:txBody>
      </p:sp>
    </p:spTree>
    <p:extLst>
      <p:ext uri="{BB962C8B-B14F-4D97-AF65-F5344CB8AC3E}">
        <p14:creationId xmlns:p14="http://schemas.microsoft.com/office/powerpoint/2010/main" val="496119249"/>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smtClean="0"/>
              <a:t>Chapter 7</a:t>
            </a:r>
            <a:endParaRPr lang="en-US" dirty="0"/>
          </a:p>
        </p:txBody>
      </p:sp>
      <p:sp>
        <p:nvSpPr>
          <p:cNvPr id="13" name="Subtitle 12"/>
          <p:cNvSpPr>
            <a:spLocks noGrp="1"/>
          </p:cNvSpPr>
          <p:nvPr>
            <p:ph type="subTitle" idx="1"/>
          </p:nvPr>
        </p:nvSpPr>
        <p:spPr/>
        <p:txBody>
          <a:bodyPr>
            <a:normAutofit/>
          </a:bodyPr>
          <a:lstStyle/>
          <a:p>
            <a:pPr algn="ctr"/>
            <a:r>
              <a:rPr lang="en-US" sz="2954" dirty="0"/>
              <a:t>Denial-of-Service Attacks</a:t>
            </a:r>
          </a:p>
          <a:p>
            <a:endParaRPr lang="en-US" dirty="0"/>
          </a:p>
        </p:txBody>
      </p:sp>
      <p:sp>
        <p:nvSpPr>
          <p:cNvPr id="7" name="TextBox 6"/>
          <p:cNvSpPr txBox="1"/>
          <p:nvPr/>
        </p:nvSpPr>
        <p:spPr>
          <a:xfrm>
            <a:off x="4644935" y="2090956"/>
            <a:ext cx="184731" cy="369332"/>
          </a:xfrm>
          <a:prstGeom prst="rect">
            <a:avLst/>
          </a:prstGeom>
          <a:noFill/>
        </p:spPr>
        <p:txBody>
          <a:bodyPr wrap="none" rtlCol="0">
            <a:spAutoFit/>
          </a:bodyPr>
          <a:lstStyle/>
          <a:p>
            <a:endParaRPr lang="en-US" dirty="0"/>
          </a:p>
        </p:txBody>
      </p:sp>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r="-1190"/>
          <a:stretch/>
        </p:blipFill>
        <p:spPr>
          <a:xfrm>
            <a:off x="3275856" y="1102588"/>
            <a:ext cx="2592288" cy="2050394"/>
          </a:xfrm>
          <a:prstGeom prst="round1Rect">
            <a:avLst/>
          </a:prstGeom>
          <a:effectLst>
            <a:softEdge rad="127000"/>
          </a:effectLst>
        </p:spPr>
      </p:pic>
      <p:sp>
        <p:nvSpPr>
          <p:cNvPr id="2" name="灯片编号占位符 1"/>
          <p:cNvSpPr>
            <a:spLocks noGrp="1"/>
          </p:cNvSpPr>
          <p:nvPr>
            <p:ph type="sldNum" sz="quarter" idx="11"/>
          </p:nvPr>
        </p:nvSpPr>
        <p:spPr/>
        <p:txBody>
          <a:bodyPr/>
          <a:lstStyle/>
          <a:p>
            <a:fld id="{006B9344-A600-C44C-BFF3-F262E2EAB853}" type="slidenum">
              <a:rPr lang="en-US" smtClean="0"/>
              <a:pPr/>
              <a:t>59</a:t>
            </a:fld>
            <a:endParaRPr lang="en-US" dirty="0"/>
          </a:p>
        </p:txBody>
      </p:sp>
    </p:spTree>
    <p:extLst>
      <p:ext uri="{BB962C8B-B14F-4D97-AF65-F5344CB8AC3E}">
        <p14:creationId xmlns:p14="http://schemas.microsoft.com/office/powerpoint/2010/main" val="2472627913"/>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6">
                    <a:lumMod val="60000"/>
                    <a:lumOff val="40000"/>
                  </a:schemeClr>
                </a:solidFill>
              </a:rPr>
              <a:t>Attack Surface Categories</a:t>
            </a:r>
            <a:endParaRPr lang="en-US" dirty="0">
              <a:solidFill>
                <a:schemeClr val="accent6">
                  <a:lumMod val="60000"/>
                  <a:lumOff val="40000"/>
                </a:schemeClr>
              </a:solidFill>
            </a:endParaRPr>
          </a:p>
        </p:txBody>
      </p:sp>
      <p:graphicFrame>
        <p:nvGraphicFramePr>
          <p:cNvPr id="10" name="Content Placeholder 9"/>
          <p:cNvGraphicFramePr>
            <a:graphicFrameLocks noGrp="1"/>
          </p:cNvGraphicFramePr>
          <p:nvPr>
            <p:ph idx="1"/>
            <p:extLst/>
          </p:nvPr>
        </p:nvGraphicFramePr>
        <p:xfrm>
          <a:off x="457200" y="2057400"/>
          <a:ext cx="8229600" cy="42519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p:cNvSpPr>
            <a:spLocks noGrp="1"/>
          </p:cNvSpPr>
          <p:nvPr>
            <p:ph type="sldNum" sz="quarter" idx="12"/>
          </p:nvPr>
        </p:nvSpPr>
        <p:spPr/>
        <p:txBody>
          <a:bodyPr/>
          <a:lstStyle/>
          <a:p>
            <a:fld id="{5F36C9FC-DA22-1F47-8722-58727A1D436E}" type="slidenum">
              <a:rPr lang="en-US" smtClean="0"/>
              <a:pPr/>
              <a:t>6</a:t>
            </a:fld>
            <a:endParaRPr lang="en-US" dirty="0"/>
          </a:p>
        </p:txBody>
      </p:sp>
    </p:spTree>
    <p:extLst>
      <p:ext uri="{BB962C8B-B14F-4D97-AF65-F5344CB8AC3E}">
        <p14:creationId xmlns:p14="http://schemas.microsoft.com/office/powerpoint/2010/main" val="2126590301"/>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457200" y="263769"/>
            <a:ext cx="8229600" cy="1125415"/>
          </a:xfrm>
        </p:spPr>
        <p:txBody>
          <a:bodyPr/>
          <a:lstStyle/>
          <a:p>
            <a:pPr>
              <a:defRPr/>
            </a:pPr>
            <a:r>
              <a:rPr kumimoji="1" lang="en-GB" dirty="0" smtClean="0">
                <a:solidFill>
                  <a:schemeClr val="accent6">
                    <a:lumMod val="40000"/>
                    <a:lumOff val="60000"/>
                  </a:schemeClr>
                </a:solidFill>
                <a:ea typeface="+mj-ea"/>
                <a:cs typeface="+mj-cs"/>
              </a:rPr>
              <a:t>Denial-of-Service (</a:t>
            </a:r>
            <a:r>
              <a:rPr kumimoji="1" lang="en-GB" dirty="0" err="1" smtClean="0">
                <a:solidFill>
                  <a:schemeClr val="accent6">
                    <a:lumMod val="40000"/>
                    <a:lumOff val="60000"/>
                  </a:schemeClr>
                </a:solidFill>
                <a:ea typeface="+mj-ea"/>
                <a:cs typeface="+mj-cs"/>
              </a:rPr>
              <a:t>DoS</a:t>
            </a:r>
            <a:r>
              <a:rPr kumimoji="1" lang="en-GB" dirty="0" smtClean="0">
                <a:solidFill>
                  <a:schemeClr val="accent6">
                    <a:lumMod val="40000"/>
                    <a:lumOff val="60000"/>
                  </a:schemeClr>
                </a:solidFill>
                <a:ea typeface="+mj-ea"/>
                <a:cs typeface="+mj-cs"/>
              </a:rPr>
              <a:t>)</a:t>
            </a:r>
            <a:endParaRPr kumimoji="1" lang="en-AU" sz="3323" dirty="0">
              <a:solidFill>
                <a:schemeClr val="accent6">
                  <a:lumMod val="40000"/>
                  <a:lumOff val="60000"/>
                </a:schemeClr>
              </a:solidFill>
            </a:endParaRPr>
          </a:p>
        </p:txBody>
      </p:sp>
      <p:sp>
        <p:nvSpPr>
          <p:cNvPr id="200707" name="Rectangle 3"/>
          <p:cNvSpPr>
            <a:spLocks noGrp="1" noChangeArrowheads="1"/>
          </p:cNvSpPr>
          <p:nvPr>
            <p:ph idx="1"/>
          </p:nvPr>
        </p:nvSpPr>
        <p:spPr>
          <a:xfrm>
            <a:off x="384458" y="1634339"/>
            <a:ext cx="8370277" cy="4431323"/>
          </a:xfrm>
        </p:spPr>
        <p:txBody>
          <a:bodyPr wrap="square" numCol="1" anchor="t" anchorCtr="0" compatLnSpc="1">
            <a:prstTxWarp prst="textNoShape">
              <a:avLst/>
            </a:prstTxWarp>
          </a:bodyPr>
          <a:lstStyle/>
          <a:p>
            <a:pPr eaLnBrk="1" hangingPunct="1">
              <a:lnSpc>
                <a:spcPct val="90000"/>
              </a:lnSpc>
              <a:buSzPct val="60000"/>
              <a:buFont typeface="Wingdings" pitchFamily="-110" charset="2"/>
              <a:buChar char=""/>
              <a:defRPr/>
            </a:pPr>
            <a:r>
              <a:rPr lang="en-US" sz="2585" dirty="0"/>
              <a:t>A form of attack on the availability of some service</a:t>
            </a:r>
          </a:p>
          <a:p>
            <a:pPr eaLnBrk="1" hangingPunct="1">
              <a:lnSpc>
                <a:spcPct val="90000"/>
              </a:lnSpc>
              <a:buSzPct val="60000"/>
              <a:buFont typeface="Wingdings" pitchFamily="-110" charset="2"/>
              <a:buChar char=""/>
              <a:defRPr/>
            </a:pPr>
            <a:r>
              <a:rPr lang="en-US" sz="2585" dirty="0"/>
              <a:t>Categories of resources that could be attacked are:</a:t>
            </a:r>
          </a:p>
          <a:p>
            <a:pPr lvl="3" eaLnBrk="1" hangingPunct="1">
              <a:lnSpc>
                <a:spcPct val="90000"/>
              </a:lnSpc>
              <a:buFont typeface="Wingdings" pitchFamily="-110" charset="2"/>
              <a:buChar char=""/>
              <a:defRPr/>
            </a:pPr>
            <a:endParaRPr lang="en-US" dirty="0" smtClean="0">
              <a:effectLst>
                <a:outerShdw blurRad="38100" dist="38100" dir="2700000" algn="tl">
                  <a:srgbClr val="0064E2"/>
                </a:outerShdw>
              </a:effectLst>
            </a:endParaRPr>
          </a:p>
          <a:p>
            <a:pPr eaLnBrk="1" hangingPunct="1">
              <a:lnSpc>
                <a:spcPct val="90000"/>
              </a:lnSpc>
              <a:buFont typeface="Wingdings" pitchFamily="-110" charset="2"/>
              <a:buChar char=""/>
              <a:defRPr/>
            </a:pPr>
            <a:endParaRPr lang="en-US" sz="2585" dirty="0">
              <a:effectLst>
                <a:outerShdw blurRad="38100" dist="38100" dir="2700000" algn="tl">
                  <a:srgbClr val="0064E2"/>
                </a:outerShdw>
              </a:effectLst>
            </a:endParaRPr>
          </a:p>
        </p:txBody>
      </p:sp>
      <p:graphicFrame>
        <p:nvGraphicFramePr>
          <p:cNvPr id="4" name="Diagram 3"/>
          <p:cNvGraphicFramePr/>
          <p:nvPr/>
        </p:nvGraphicFramePr>
        <p:xfrm>
          <a:off x="281354" y="3499338"/>
          <a:ext cx="8440615" cy="28838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p:cNvSpPr>
            <a:spLocks noGrp="1"/>
          </p:cNvSpPr>
          <p:nvPr>
            <p:ph type="sldNum" sz="quarter" idx="12"/>
          </p:nvPr>
        </p:nvSpPr>
        <p:spPr/>
        <p:txBody>
          <a:bodyPr/>
          <a:lstStyle/>
          <a:p>
            <a:fld id="{5F36C9FC-DA22-1F47-8722-58727A1D436E}" type="slidenum">
              <a:rPr lang="en-US" smtClean="0"/>
              <a:pPr/>
              <a:t>60</a:t>
            </a:fld>
            <a:endParaRPr lang="en-US" dirty="0"/>
          </a:p>
        </p:txBody>
      </p:sp>
    </p:spTree>
    <p:extLst>
      <p:ext uri="{BB962C8B-B14F-4D97-AF65-F5344CB8AC3E}">
        <p14:creationId xmlns:p14="http://schemas.microsoft.com/office/powerpoint/2010/main" val="180826278"/>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a:xfrm>
            <a:off x="0" y="263769"/>
            <a:ext cx="9284677" cy="984738"/>
          </a:xfrm>
        </p:spPr>
        <p:txBody>
          <a:bodyPr wrap="square" numCol="1" anchorCtr="0" compatLnSpc="1">
            <a:prstTxWarp prst="textNoShape">
              <a:avLst/>
            </a:prstTxWarp>
          </a:bodyPr>
          <a:lstStyle/>
          <a:p>
            <a:pPr eaLnBrk="1" hangingPunct="1">
              <a:defRPr/>
            </a:pPr>
            <a:r>
              <a:rPr lang="en-US" sz="4431" dirty="0">
                <a:solidFill>
                  <a:srgbClr val="FFB91D"/>
                </a:solidFill>
                <a:effectLst>
                  <a:outerShdw blurRad="38100" dist="38100" dir="2700000" algn="tl">
                    <a:srgbClr val="000000">
                      <a:alpha val="43137"/>
                    </a:srgbClr>
                  </a:outerShdw>
                </a:effectLst>
              </a:rPr>
              <a:t>Classic </a:t>
            </a:r>
            <a:r>
              <a:rPr kumimoji="1" lang="en-GB" sz="4431" dirty="0" err="1">
                <a:solidFill>
                  <a:srgbClr val="FFB91D"/>
                </a:solidFill>
                <a:effectLst>
                  <a:outerShdw blurRad="38100" dist="38100" dir="2700000" algn="tl">
                    <a:srgbClr val="000000">
                      <a:alpha val="43137"/>
                    </a:srgbClr>
                  </a:outerShdw>
                </a:effectLst>
              </a:rPr>
              <a:t>DoS</a:t>
            </a:r>
            <a:r>
              <a:rPr kumimoji="1" lang="en-GB" sz="4431" dirty="0">
                <a:solidFill>
                  <a:srgbClr val="FFB91D"/>
                </a:solidFill>
                <a:effectLst>
                  <a:outerShdw blurRad="38100" dist="38100" dir="2700000" algn="tl">
                    <a:srgbClr val="000000">
                      <a:alpha val="43137"/>
                    </a:srgbClr>
                  </a:outerShdw>
                </a:effectLst>
              </a:rPr>
              <a:t> </a:t>
            </a:r>
            <a:r>
              <a:rPr kumimoji="1" lang="en-GB" sz="4431" dirty="0">
                <a:solidFill>
                  <a:srgbClr val="FFB91D"/>
                </a:solidFill>
                <a:effectLst>
                  <a:outerShdw blurRad="38100" dist="38100" dir="2700000" algn="tl">
                    <a:srgbClr val="000000">
                      <a:alpha val="43137"/>
                    </a:srgbClr>
                  </a:outerShdw>
                </a:effectLst>
              </a:rPr>
              <a:t>Attacks</a:t>
            </a:r>
            <a:endParaRPr kumimoji="1" lang="en-US" sz="4431" dirty="0">
              <a:solidFill>
                <a:srgbClr val="FFB91D"/>
              </a:solidFill>
              <a:effectLst>
                <a:outerShdw blurRad="38100" dist="38100" dir="2700000" algn="tl">
                  <a:srgbClr val="000000">
                    <a:alpha val="43137"/>
                  </a:srgbClr>
                </a:outerShdw>
              </a:effectLst>
            </a:endParaRPr>
          </a:p>
        </p:txBody>
      </p:sp>
      <p:sp>
        <p:nvSpPr>
          <p:cNvPr id="210947" name="Rectangle 3"/>
          <p:cNvSpPr>
            <a:spLocks noGrp="1" noChangeArrowheads="1"/>
          </p:cNvSpPr>
          <p:nvPr>
            <p:ph idx="1"/>
          </p:nvPr>
        </p:nvSpPr>
        <p:spPr>
          <a:xfrm>
            <a:off x="422031" y="1389185"/>
            <a:ext cx="8229600" cy="4431323"/>
          </a:xfrm>
        </p:spPr>
        <p:txBody>
          <a:bodyPr/>
          <a:lstStyle/>
          <a:p>
            <a:pPr>
              <a:spcBef>
                <a:spcPts val="1662"/>
              </a:spcBef>
              <a:buSzPct val="60000"/>
              <a:buFont typeface="Wingdings" pitchFamily="2" charset="2"/>
              <a:buChar char=""/>
              <a:defRPr/>
            </a:pPr>
            <a:r>
              <a:rPr lang="en-US" sz="2954" dirty="0"/>
              <a:t>Flooding ping command</a:t>
            </a:r>
          </a:p>
          <a:p>
            <a:pPr lvl="1">
              <a:spcBef>
                <a:spcPts val="1662"/>
              </a:spcBef>
              <a:buSzPct val="60000"/>
              <a:buFont typeface="Wingdings" pitchFamily="2" charset="2"/>
              <a:buChar char=""/>
              <a:defRPr/>
            </a:pPr>
            <a:r>
              <a:rPr lang="en-US" sz="2215" dirty="0"/>
              <a:t>Aim of this attack is to overwhelm the capacity of the network connection to the target organization</a:t>
            </a:r>
          </a:p>
          <a:p>
            <a:pPr lvl="1">
              <a:spcBef>
                <a:spcPts val="1662"/>
              </a:spcBef>
              <a:buSzPct val="60000"/>
              <a:buFont typeface="Wingdings" pitchFamily="2" charset="2"/>
              <a:buChar char=""/>
              <a:defRPr/>
            </a:pPr>
            <a:r>
              <a:rPr lang="en-US" sz="2215" dirty="0"/>
              <a:t>Traffic can be handled by higher capacity links on the path, but packets are discarded as capacity decreases</a:t>
            </a:r>
          </a:p>
          <a:p>
            <a:pPr lvl="1">
              <a:spcBef>
                <a:spcPts val="1662"/>
              </a:spcBef>
              <a:buSzPct val="60000"/>
              <a:buFont typeface="Wingdings" pitchFamily="2" charset="2"/>
              <a:buChar char=""/>
              <a:defRPr/>
            </a:pPr>
            <a:r>
              <a:rPr lang="en-US" sz="2215" dirty="0"/>
              <a:t>Source of the attack is clearly identified unless a spoofed address is used</a:t>
            </a:r>
          </a:p>
          <a:p>
            <a:pPr lvl="1">
              <a:spcBef>
                <a:spcPts val="1662"/>
              </a:spcBef>
              <a:buSzPct val="60000"/>
              <a:buFont typeface="Wingdings" pitchFamily="2" charset="2"/>
              <a:buChar char=""/>
              <a:defRPr/>
            </a:pPr>
            <a:r>
              <a:rPr lang="en-US" sz="2215" dirty="0"/>
              <a:t>Network performance is noticeably affected</a:t>
            </a:r>
          </a:p>
        </p:txBody>
      </p:sp>
      <p:pic>
        <p:nvPicPr>
          <p:cNvPr id="25604" name="Picture 4"/>
          <p:cNvPicPr>
            <a:picLocks noChangeAspect="1"/>
          </p:cNvPicPr>
          <p:nvPr/>
        </p:nvPicPr>
        <p:blipFill>
          <a:blip r:embed="rId3"/>
          <a:srcRect/>
          <a:stretch>
            <a:fillRect/>
          </a:stretch>
        </p:blipFill>
        <p:spPr bwMode="auto">
          <a:xfrm>
            <a:off x="7174523" y="5150828"/>
            <a:ext cx="1969477" cy="1443403"/>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fld id="{5F36C9FC-DA22-1F47-8722-58727A1D436E}" type="slidenum">
              <a:rPr lang="en-US" smtClean="0"/>
              <a:pPr/>
              <a:t>61</a:t>
            </a:fld>
            <a:endParaRPr lang="en-US" dirty="0"/>
          </a:p>
        </p:txBody>
      </p:sp>
    </p:spTree>
    <p:extLst>
      <p:ext uri="{BB962C8B-B14F-4D97-AF65-F5344CB8AC3E}">
        <p14:creationId xmlns:p14="http://schemas.microsoft.com/office/powerpoint/2010/main" val="3996434153"/>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p:txBody>
          <a:bodyPr/>
          <a:lstStyle/>
          <a:p>
            <a:pPr>
              <a:defRPr/>
            </a:pPr>
            <a:r>
              <a:rPr lang="en-US" dirty="0">
                <a:solidFill>
                  <a:srgbClr val="FFB91D"/>
                </a:solidFill>
                <a:ea typeface="+mj-ea"/>
                <a:cs typeface="+mj-cs"/>
              </a:rPr>
              <a:t>Source Address Spoofing</a:t>
            </a:r>
          </a:p>
        </p:txBody>
      </p:sp>
      <p:sp>
        <p:nvSpPr>
          <p:cNvPr id="212995" name="Rectangle 3"/>
          <p:cNvSpPr>
            <a:spLocks noGrp="1" noChangeArrowheads="1"/>
          </p:cNvSpPr>
          <p:nvPr>
            <p:ph idx="1"/>
          </p:nvPr>
        </p:nvSpPr>
        <p:spPr>
          <a:xfrm>
            <a:off x="703385" y="2022231"/>
            <a:ext cx="7913077" cy="4290646"/>
          </a:xfrm>
        </p:spPr>
        <p:txBody>
          <a:bodyPr>
            <a:normAutofit fontScale="77500" lnSpcReduction="20000"/>
          </a:bodyPr>
          <a:lstStyle/>
          <a:p>
            <a:pPr>
              <a:lnSpc>
                <a:spcPct val="110000"/>
              </a:lnSpc>
              <a:spcBef>
                <a:spcPts val="532"/>
              </a:spcBef>
              <a:spcAft>
                <a:spcPts val="369"/>
              </a:spcAft>
              <a:buSzPct val="70000"/>
              <a:buFont typeface="Wingdings" pitchFamily="2" charset="2"/>
              <a:buChar char=""/>
              <a:defRPr/>
            </a:pPr>
            <a:r>
              <a:rPr lang="en-US" dirty="0" smtClean="0"/>
              <a:t>U</a:t>
            </a:r>
            <a:r>
              <a:rPr lang="en-US" dirty="0" smtClean="0">
                <a:ea typeface="+mn-ea"/>
                <a:cs typeface="+mn-cs"/>
              </a:rPr>
              <a:t>se forged source addresses</a:t>
            </a:r>
          </a:p>
          <a:p>
            <a:pPr lvl="1">
              <a:lnSpc>
                <a:spcPct val="110000"/>
              </a:lnSpc>
              <a:spcBef>
                <a:spcPts val="532"/>
              </a:spcBef>
              <a:spcAft>
                <a:spcPts val="369"/>
              </a:spcAft>
              <a:buSzPct val="70000"/>
              <a:buFont typeface="Wingdings" pitchFamily="2" charset="2"/>
              <a:buChar char=""/>
              <a:defRPr/>
            </a:pPr>
            <a:r>
              <a:rPr lang="en-US" dirty="0" smtClean="0"/>
              <a:t>U</a:t>
            </a:r>
            <a:r>
              <a:rPr lang="en-US" dirty="0" smtClean="0">
                <a:ea typeface="+mn-ea"/>
              </a:rPr>
              <a:t>sually via the raw socket interface on operating systems</a:t>
            </a:r>
          </a:p>
          <a:p>
            <a:pPr lvl="1">
              <a:lnSpc>
                <a:spcPct val="110000"/>
              </a:lnSpc>
              <a:spcBef>
                <a:spcPts val="532"/>
              </a:spcBef>
              <a:spcAft>
                <a:spcPts val="369"/>
              </a:spcAft>
              <a:buSzPct val="70000"/>
              <a:buFont typeface="Wingdings" pitchFamily="2" charset="2"/>
              <a:buChar char=""/>
              <a:defRPr/>
            </a:pPr>
            <a:r>
              <a:rPr lang="en-US" dirty="0" smtClean="0"/>
              <a:t>M</a:t>
            </a:r>
            <a:r>
              <a:rPr lang="en-US" dirty="0" smtClean="0">
                <a:ea typeface="+mn-ea"/>
              </a:rPr>
              <a:t>akes attacking systems harder to identify</a:t>
            </a:r>
          </a:p>
          <a:p>
            <a:pPr>
              <a:lnSpc>
                <a:spcPct val="110000"/>
              </a:lnSpc>
              <a:spcBef>
                <a:spcPts val="532"/>
              </a:spcBef>
              <a:spcAft>
                <a:spcPts val="369"/>
              </a:spcAft>
              <a:buSzPct val="70000"/>
              <a:buFont typeface="Wingdings" pitchFamily="2" charset="2"/>
              <a:buChar char=""/>
              <a:defRPr/>
            </a:pPr>
            <a:r>
              <a:rPr lang="en-US" dirty="0" smtClean="0"/>
              <a:t>A</a:t>
            </a:r>
            <a:r>
              <a:rPr lang="en-US" dirty="0" smtClean="0">
                <a:ea typeface="+mn-ea"/>
                <a:cs typeface="+mn-cs"/>
              </a:rPr>
              <a:t>ttacker generates large volumes of packets that have the target system as the destination address</a:t>
            </a:r>
          </a:p>
          <a:p>
            <a:pPr>
              <a:lnSpc>
                <a:spcPct val="110000"/>
              </a:lnSpc>
              <a:spcBef>
                <a:spcPts val="532"/>
              </a:spcBef>
              <a:spcAft>
                <a:spcPts val="369"/>
              </a:spcAft>
              <a:buSzPct val="70000"/>
              <a:buFont typeface="Wingdings" pitchFamily="2" charset="2"/>
              <a:buChar char=""/>
              <a:defRPr/>
            </a:pPr>
            <a:r>
              <a:rPr lang="en-US" dirty="0" smtClean="0"/>
              <a:t>C</a:t>
            </a:r>
            <a:r>
              <a:rPr lang="en-US" dirty="0" smtClean="0">
                <a:ea typeface="+mn-ea"/>
                <a:cs typeface="+mn-cs"/>
              </a:rPr>
              <a:t>ongestion would result in the router connected to the final, lower capacity link</a:t>
            </a:r>
          </a:p>
          <a:p>
            <a:pPr>
              <a:lnSpc>
                <a:spcPct val="110000"/>
              </a:lnSpc>
              <a:spcBef>
                <a:spcPts val="532"/>
              </a:spcBef>
              <a:spcAft>
                <a:spcPts val="369"/>
              </a:spcAft>
              <a:buSzPct val="70000"/>
              <a:buFont typeface="Wingdings" pitchFamily="2" charset="2"/>
              <a:buChar char=""/>
              <a:defRPr/>
            </a:pPr>
            <a:r>
              <a:rPr lang="en-US" dirty="0" smtClean="0"/>
              <a:t>R</a:t>
            </a:r>
            <a:r>
              <a:rPr lang="en-US" dirty="0" smtClean="0">
                <a:ea typeface="+mn-ea"/>
                <a:cs typeface="+mn-cs"/>
              </a:rPr>
              <a:t>equires network engineers to specifically query flow information from their routers</a:t>
            </a:r>
          </a:p>
          <a:p>
            <a:pPr>
              <a:lnSpc>
                <a:spcPct val="110000"/>
              </a:lnSpc>
              <a:spcBef>
                <a:spcPts val="532"/>
              </a:spcBef>
              <a:spcAft>
                <a:spcPts val="369"/>
              </a:spcAft>
              <a:buSzPct val="70000"/>
              <a:buFont typeface="Wingdings" pitchFamily="2" charset="2"/>
              <a:buChar char=""/>
              <a:defRPr/>
            </a:pPr>
            <a:r>
              <a:rPr lang="en-US" i="1" dirty="0" smtClean="0"/>
              <a:t>B</a:t>
            </a:r>
            <a:r>
              <a:rPr lang="en-US" i="1" dirty="0" smtClean="0">
                <a:ea typeface="+mn-ea"/>
                <a:cs typeface="+mn-cs"/>
              </a:rPr>
              <a:t>ackscatter traffic </a:t>
            </a:r>
            <a:endParaRPr lang="en-US" dirty="0" smtClean="0">
              <a:ea typeface="+mn-ea"/>
              <a:cs typeface="+mn-cs"/>
            </a:endParaRPr>
          </a:p>
          <a:p>
            <a:pPr lvl="1">
              <a:lnSpc>
                <a:spcPct val="110000"/>
              </a:lnSpc>
              <a:spcBef>
                <a:spcPts val="532"/>
              </a:spcBef>
              <a:spcAft>
                <a:spcPts val="369"/>
              </a:spcAft>
              <a:buSzPct val="70000"/>
              <a:buFont typeface="Wingdings" pitchFamily="2" charset="2"/>
              <a:buChar char=""/>
              <a:defRPr/>
            </a:pPr>
            <a:r>
              <a:rPr lang="en-US" dirty="0" smtClean="0"/>
              <a:t>Security researchers take </a:t>
            </a:r>
            <a:r>
              <a:rPr lang="en-US" dirty="0"/>
              <a:t>blocks of unused IP addresses, advertised routes </a:t>
            </a:r>
            <a:r>
              <a:rPr lang="en-US" dirty="0" smtClean="0"/>
              <a:t>to them</a:t>
            </a:r>
            <a:r>
              <a:rPr lang="en-US" dirty="0"/>
              <a:t>, and then collected details of any packets sent to these addresses. </a:t>
            </a:r>
            <a:endParaRPr lang="en-US" dirty="0" smtClean="0"/>
          </a:p>
          <a:p>
            <a:pPr lvl="1">
              <a:lnSpc>
                <a:spcPct val="110000"/>
              </a:lnSpc>
              <a:spcBef>
                <a:spcPts val="532"/>
              </a:spcBef>
              <a:spcAft>
                <a:spcPts val="369"/>
              </a:spcAft>
              <a:buSzPct val="70000"/>
              <a:buFont typeface="Wingdings" pitchFamily="2" charset="2"/>
              <a:buChar char=""/>
              <a:defRPr/>
            </a:pPr>
            <a:r>
              <a:rPr lang="en-US" dirty="0"/>
              <a:t>Monitoring </a:t>
            </a:r>
            <a:r>
              <a:rPr lang="en-US" dirty="0" smtClean="0"/>
              <a:t>the type </a:t>
            </a:r>
            <a:r>
              <a:rPr lang="en-US" dirty="0"/>
              <a:t>of </a:t>
            </a:r>
            <a:r>
              <a:rPr lang="en-US"/>
              <a:t>packets </a:t>
            </a:r>
            <a:r>
              <a:rPr lang="en-US" smtClean="0"/>
              <a:t>gives </a:t>
            </a:r>
            <a:r>
              <a:rPr lang="en-US" dirty="0"/>
              <a:t>information on the type and scale of attacks </a:t>
            </a:r>
          </a:p>
          <a:p>
            <a:pPr>
              <a:lnSpc>
                <a:spcPct val="90000"/>
              </a:lnSpc>
              <a:buFont typeface="Wingdings" pitchFamily="2" charset="2"/>
              <a:buChar char=""/>
              <a:defRPr/>
            </a:pPr>
            <a:endParaRPr lang="en-US" dirty="0" smtClean="0">
              <a:ea typeface="+mn-ea"/>
              <a:cs typeface="+mn-cs"/>
            </a:endParaRPr>
          </a:p>
          <a:p>
            <a:pPr>
              <a:lnSpc>
                <a:spcPct val="90000"/>
              </a:lnSpc>
              <a:buFont typeface="Wingdings" pitchFamily="2" charset="2"/>
              <a:buChar char=""/>
              <a:defRPr/>
            </a:pPr>
            <a:endParaRPr lang="en-US" dirty="0">
              <a:ea typeface="+mn-ea"/>
              <a:cs typeface="+mn-cs"/>
            </a:endParaRPr>
          </a:p>
        </p:txBody>
      </p:sp>
      <p:sp>
        <p:nvSpPr>
          <p:cNvPr id="2" name="灯片编号占位符 1"/>
          <p:cNvSpPr>
            <a:spLocks noGrp="1"/>
          </p:cNvSpPr>
          <p:nvPr>
            <p:ph type="sldNum" sz="quarter" idx="12"/>
          </p:nvPr>
        </p:nvSpPr>
        <p:spPr/>
        <p:txBody>
          <a:bodyPr/>
          <a:lstStyle/>
          <a:p>
            <a:fld id="{5F36C9FC-DA22-1F47-8722-58727A1D436E}" type="slidenum">
              <a:rPr lang="en-US" smtClean="0"/>
              <a:pPr/>
              <a:t>62</a:t>
            </a:fld>
            <a:endParaRPr lang="en-US" dirty="0"/>
          </a:p>
        </p:txBody>
      </p:sp>
    </p:spTree>
    <p:extLst>
      <p:ext uri="{BB962C8B-B14F-4D97-AF65-F5344CB8AC3E}">
        <p14:creationId xmlns:p14="http://schemas.microsoft.com/office/powerpoint/2010/main" val="436553012"/>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pPr>
              <a:defRPr/>
            </a:pPr>
            <a:r>
              <a:rPr lang="en-US" dirty="0">
                <a:solidFill>
                  <a:srgbClr val="FFB91D"/>
                </a:solidFill>
                <a:ea typeface="+mj-ea"/>
                <a:cs typeface="+mj-cs"/>
              </a:rPr>
              <a:t>SYN Spoofing</a:t>
            </a:r>
          </a:p>
        </p:txBody>
      </p:sp>
      <p:sp>
        <p:nvSpPr>
          <p:cNvPr id="215043" name="Rectangle 3"/>
          <p:cNvSpPr>
            <a:spLocks noGrp="1" noChangeArrowheads="1"/>
          </p:cNvSpPr>
          <p:nvPr>
            <p:ph idx="1"/>
          </p:nvPr>
        </p:nvSpPr>
        <p:spPr>
          <a:xfrm>
            <a:off x="703385" y="2233246"/>
            <a:ext cx="7842738" cy="3685444"/>
          </a:xfrm>
        </p:spPr>
        <p:txBody>
          <a:bodyPr wrap="square" numCol="1" anchor="t" anchorCtr="0" compatLnSpc="1">
            <a:prstTxWarp prst="textNoShape">
              <a:avLst/>
            </a:prstTxWarp>
            <a:normAutofit fontScale="92500"/>
          </a:bodyPr>
          <a:lstStyle/>
          <a:p>
            <a:pPr eaLnBrk="1" hangingPunct="1">
              <a:lnSpc>
                <a:spcPct val="120000"/>
              </a:lnSpc>
              <a:buSzPct val="80000"/>
              <a:buFont typeface="Wingdings" pitchFamily="-110" charset="2"/>
              <a:buChar char=""/>
              <a:defRPr/>
            </a:pPr>
            <a:r>
              <a:rPr lang="en-US" dirty="0" smtClean="0">
                <a:effectLst>
                  <a:outerShdw blurRad="38100" dist="38100" dir="2700000" algn="tl">
                    <a:srgbClr val="0064E2"/>
                  </a:outerShdw>
                </a:effectLst>
              </a:rPr>
              <a:t>Common </a:t>
            </a:r>
            <a:r>
              <a:rPr lang="en-US" dirty="0" err="1" smtClean="0">
                <a:effectLst>
                  <a:outerShdw blurRad="38100" dist="38100" dir="2700000" algn="tl">
                    <a:srgbClr val="0064E2"/>
                  </a:outerShdw>
                </a:effectLst>
              </a:rPr>
              <a:t>DoS</a:t>
            </a:r>
            <a:r>
              <a:rPr lang="en-US" dirty="0" smtClean="0">
                <a:effectLst>
                  <a:outerShdw blurRad="38100" dist="38100" dir="2700000" algn="tl">
                    <a:srgbClr val="0064E2"/>
                  </a:outerShdw>
                </a:effectLst>
              </a:rPr>
              <a:t> attack</a:t>
            </a:r>
          </a:p>
          <a:p>
            <a:pPr eaLnBrk="1" hangingPunct="1">
              <a:lnSpc>
                <a:spcPct val="120000"/>
              </a:lnSpc>
              <a:buSzPct val="80000"/>
              <a:buFont typeface="Wingdings" pitchFamily="-110" charset="2"/>
              <a:buChar char=""/>
              <a:defRPr/>
            </a:pPr>
            <a:r>
              <a:rPr lang="en-US" dirty="0" smtClean="0">
                <a:effectLst>
                  <a:outerShdw blurRad="38100" dist="38100" dir="2700000" algn="tl">
                    <a:srgbClr val="0064E2"/>
                  </a:outerShdw>
                </a:effectLst>
              </a:rPr>
              <a:t>Attacks the ability of a server to respond to future connection requests by overflowing the tables used to manage them</a:t>
            </a:r>
          </a:p>
          <a:p>
            <a:pPr eaLnBrk="1" hangingPunct="1">
              <a:lnSpc>
                <a:spcPct val="120000"/>
              </a:lnSpc>
              <a:buSzPct val="80000"/>
              <a:buFont typeface="Wingdings" pitchFamily="-110" charset="2"/>
              <a:buChar char=""/>
              <a:defRPr/>
            </a:pPr>
            <a:r>
              <a:rPr lang="en-US" dirty="0" smtClean="0">
                <a:effectLst>
                  <a:outerShdw blurRad="38100" dist="38100" dir="2700000" algn="tl">
                    <a:srgbClr val="0064E2"/>
                  </a:outerShdw>
                </a:effectLst>
              </a:rPr>
              <a:t>Thus legitimate users are denied access to the server</a:t>
            </a:r>
          </a:p>
          <a:p>
            <a:pPr eaLnBrk="1" hangingPunct="1">
              <a:lnSpc>
                <a:spcPct val="120000"/>
              </a:lnSpc>
              <a:buSzPct val="80000"/>
              <a:buFont typeface="Wingdings" pitchFamily="-110" charset="2"/>
              <a:buChar char=""/>
              <a:defRPr/>
            </a:pPr>
            <a:r>
              <a:rPr lang="en-US" dirty="0" smtClean="0">
                <a:effectLst>
                  <a:outerShdw blurRad="38100" dist="38100" dir="2700000" algn="tl">
                    <a:srgbClr val="0064E2"/>
                  </a:outerShdw>
                </a:effectLst>
              </a:rPr>
              <a:t>Hence an attack on system resources, specifically the network handling code in the operating system</a:t>
            </a:r>
          </a:p>
        </p:txBody>
      </p:sp>
      <p:sp>
        <p:nvSpPr>
          <p:cNvPr id="2" name="灯片编号占位符 1"/>
          <p:cNvSpPr>
            <a:spLocks noGrp="1"/>
          </p:cNvSpPr>
          <p:nvPr>
            <p:ph type="sldNum" sz="quarter" idx="12"/>
          </p:nvPr>
        </p:nvSpPr>
        <p:spPr/>
        <p:txBody>
          <a:bodyPr/>
          <a:lstStyle/>
          <a:p>
            <a:fld id="{5F36C9FC-DA22-1F47-8722-58727A1D436E}" type="slidenum">
              <a:rPr lang="en-US" smtClean="0"/>
              <a:pPr/>
              <a:t>63</a:t>
            </a:fld>
            <a:endParaRPr lang="en-US" dirty="0"/>
          </a:p>
        </p:txBody>
      </p:sp>
    </p:spTree>
    <p:extLst>
      <p:ext uri="{BB962C8B-B14F-4D97-AF65-F5344CB8AC3E}">
        <p14:creationId xmlns:p14="http://schemas.microsoft.com/office/powerpoint/2010/main" val="3106077795"/>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2.pdf"/>
          <p:cNvPicPr>
            <a:picLocks noChangeAspect="1"/>
          </p:cNvPicPr>
          <p:nvPr/>
        </p:nvPicPr>
        <p:blipFill rotWithShape="1">
          <a:blip r:embed="rId3"/>
          <a:srcRect l="12382" t="12951" r="11231" b="24604"/>
          <a:stretch/>
        </p:blipFill>
        <p:spPr>
          <a:xfrm>
            <a:off x="1780305" y="410319"/>
            <a:ext cx="5649858" cy="5977171"/>
          </a:xfrm>
          <a:prstGeom prst="rect">
            <a:avLst/>
          </a:prstGeom>
          <a:solidFill>
            <a:schemeClr val="tx1"/>
          </a:solidFill>
        </p:spPr>
      </p:pic>
      <p:sp>
        <p:nvSpPr>
          <p:cNvPr id="2" name="灯片编号占位符 1"/>
          <p:cNvSpPr>
            <a:spLocks noGrp="1"/>
          </p:cNvSpPr>
          <p:nvPr>
            <p:ph type="sldNum" sz="quarter" idx="12"/>
          </p:nvPr>
        </p:nvSpPr>
        <p:spPr/>
        <p:txBody>
          <a:bodyPr/>
          <a:lstStyle/>
          <a:p>
            <a:fld id="{FFC3DB47-CF9E-3940-A66D-FFE81C46DA24}" type="slidenum">
              <a:rPr lang="en-US" smtClean="0"/>
              <a:pPr/>
              <a:t>64</a:t>
            </a:fld>
            <a:endParaRPr lang="en-US" dirty="0"/>
          </a:p>
        </p:txBody>
      </p:sp>
    </p:spTree>
    <p:extLst>
      <p:ext uri="{BB962C8B-B14F-4D97-AF65-F5344CB8AC3E}">
        <p14:creationId xmlns:p14="http://schemas.microsoft.com/office/powerpoint/2010/main" val="1634412381"/>
      </p:ext>
    </p:extLst>
  </p:cSld>
  <p:clrMapOvr>
    <a:masterClrMapping/>
  </p:clrMapOvr>
  <p:transition>
    <p:wipe dir="d"/>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3.pdf"/>
          <p:cNvPicPr>
            <a:picLocks noChangeAspect="1"/>
          </p:cNvPicPr>
          <p:nvPr/>
        </p:nvPicPr>
        <p:blipFill rotWithShape="1">
          <a:blip r:embed="rId3">
            <a:extLst>
              <a:ext uri="{28A0092B-C50C-407E-A947-70E740481C1C}">
                <a14:useLocalDpi xmlns:a14="http://schemas.microsoft.com/office/drawing/2010/main" val="0"/>
              </a:ext>
            </a:extLst>
          </a:blip>
          <a:srcRect l="8403" t="7441" r="8149" b="23770"/>
          <a:stretch/>
        </p:blipFill>
        <p:spPr>
          <a:xfrm>
            <a:off x="1913244" y="371429"/>
            <a:ext cx="5745492" cy="6129207"/>
          </a:xfrm>
          <a:prstGeom prst="rect">
            <a:avLst/>
          </a:prstGeom>
          <a:solidFill>
            <a:schemeClr val="tx1"/>
          </a:solidFill>
        </p:spPr>
      </p:pic>
      <p:sp>
        <p:nvSpPr>
          <p:cNvPr id="2" name="灯片编号占位符 1"/>
          <p:cNvSpPr>
            <a:spLocks noGrp="1"/>
          </p:cNvSpPr>
          <p:nvPr>
            <p:ph type="sldNum" sz="quarter" idx="12"/>
          </p:nvPr>
        </p:nvSpPr>
        <p:spPr/>
        <p:txBody>
          <a:bodyPr/>
          <a:lstStyle/>
          <a:p>
            <a:fld id="{FFC3DB47-CF9E-3940-A66D-FFE81C46DA24}" type="slidenum">
              <a:rPr lang="en-US" smtClean="0"/>
              <a:pPr/>
              <a:t>65</a:t>
            </a:fld>
            <a:endParaRPr lang="en-US" dirty="0"/>
          </a:p>
        </p:txBody>
      </p:sp>
    </p:spTree>
    <p:extLst>
      <p:ext uri="{BB962C8B-B14F-4D97-AF65-F5344CB8AC3E}">
        <p14:creationId xmlns:p14="http://schemas.microsoft.com/office/powerpoint/2010/main" val="1173105043"/>
      </p:ext>
    </p:extLst>
  </p:cSld>
  <p:clrMapOvr>
    <a:masterClrMapping/>
  </p:clrMapOvr>
  <p:transition>
    <p:pull dir="ld"/>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ChangeArrowheads="1"/>
          </p:cNvSpPr>
          <p:nvPr>
            <p:ph type="title"/>
          </p:nvPr>
        </p:nvSpPr>
        <p:spPr>
          <a:xfrm>
            <a:off x="450927" y="371430"/>
            <a:ext cx="8229600" cy="971756"/>
          </a:xfrm>
        </p:spPr>
        <p:txBody>
          <a:bodyPr wrap="square" numCol="1" anchorCtr="0" compatLnSpc="1">
            <a:prstTxWarp prst="textNoShape">
              <a:avLst/>
            </a:prstTxWarp>
          </a:bodyPr>
          <a:lstStyle/>
          <a:p>
            <a:pPr eaLnBrk="1" hangingPunct="1">
              <a:defRPr/>
            </a:pPr>
            <a:r>
              <a:rPr lang="en-US" dirty="0" smtClean="0">
                <a:solidFill>
                  <a:srgbClr val="FFB91D"/>
                </a:solidFill>
                <a:effectLst>
                  <a:outerShdw blurRad="38100" dist="38100" dir="2700000" algn="tl">
                    <a:srgbClr val="000000">
                      <a:alpha val="43137"/>
                    </a:srgbClr>
                  </a:outerShdw>
                </a:effectLst>
                <a:ea typeface="ＭＳ Ｐゴシック" pitchFamily="-1" charset="-128"/>
                <a:cs typeface="ＭＳ Ｐゴシック" pitchFamily="-1" charset="-128"/>
              </a:rPr>
              <a:t>Flooding Attacks</a:t>
            </a:r>
          </a:p>
        </p:txBody>
      </p:sp>
      <p:sp>
        <p:nvSpPr>
          <p:cNvPr id="223235" name="Rectangle 3"/>
          <p:cNvSpPr>
            <a:spLocks noGrp="1" noChangeArrowheads="1"/>
          </p:cNvSpPr>
          <p:nvPr>
            <p:ph idx="1"/>
          </p:nvPr>
        </p:nvSpPr>
        <p:spPr>
          <a:xfrm>
            <a:off x="384458" y="1700808"/>
            <a:ext cx="8581292" cy="4501662"/>
          </a:xfrm>
        </p:spPr>
        <p:txBody>
          <a:bodyPr wrap="square" numCol="1" anchor="t" anchorCtr="0" compatLnSpc="1">
            <a:prstTxWarp prst="textNoShape">
              <a:avLst/>
            </a:prstTxWarp>
          </a:bodyPr>
          <a:lstStyle/>
          <a:p>
            <a:pPr>
              <a:lnSpc>
                <a:spcPct val="90000"/>
              </a:lnSpc>
              <a:spcBef>
                <a:spcPts val="369"/>
              </a:spcBef>
              <a:buSzPct val="70000"/>
              <a:buFont typeface="Wingdings" pitchFamily="-1" charset="2"/>
              <a:buChar char=""/>
              <a:defRPr/>
            </a:pPr>
            <a:r>
              <a:rPr lang="en-US" sz="2031" dirty="0">
                <a:effectLst>
                  <a:outerShdw blurRad="38100" dist="38100" dir="2700000" algn="tl">
                    <a:srgbClr val="0064E2"/>
                  </a:outerShdw>
                </a:effectLst>
                <a:ea typeface="ＭＳ Ｐゴシック" pitchFamily="-1" charset="-128"/>
                <a:cs typeface="ＭＳ Ｐゴシック" pitchFamily="-1" charset="-128"/>
              </a:rPr>
              <a:t>C</a:t>
            </a:r>
            <a:r>
              <a:rPr lang="en-US" sz="2031" dirty="0">
                <a:effectLst>
                  <a:outerShdw blurRad="38100" dist="38100" dir="2700000" algn="tl">
                    <a:srgbClr val="0064E2"/>
                  </a:outerShdw>
                </a:effectLst>
                <a:ea typeface="ＭＳ Ｐゴシック" pitchFamily="-1" charset="-128"/>
                <a:cs typeface="ＭＳ Ｐゴシック" pitchFamily="-1" charset="-128"/>
              </a:rPr>
              <a:t>lassified based on network protocol used</a:t>
            </a:r>
          </a:p>
          <a:p>
            <a:pPr>
              <a:lnSpc>
                <a:spcPct val="90000"/>
              </a:lnSpc>
              <a:spcBef>
                <a:spcPts val="369"/>
              </a:spcBef>
              <a:buSzPct val="70000"/>
              <a:buFont typeface="Wingdings" pitchFamily="-1" charset="2"/>
              <a:buChar char=""/>
              <a:defRPr/>
            </a:pPr>
            <a:r>
              <a:rPr lang="en-US" sz="2031" dirty="0">
                <a:effectLst>
                  <a:outerShdw blurRad="38100" dist="38100" dir="2700000" algn="tl">
                    <a:srgbClr val="0064E2"/>
                  </a:outerShdw>
                </a:effectLst>
                <a:ea typeface="ＭＳ Ｐゴシック" pitchFamily="-1" charset="-128"/>
                <a:cs typeface="ＭＳ Ｐゴシック" pitchFamily="-1" charset="-128"/>
              </a:rPr>
              <a:t>I</a:t>
            </a:r>
            <a:r>
              <a:rPr lang="en-US" sz="2031" dirty="0">
                <a:effectLst>
                  <a:outerShdw blurRad="38100" dist="38100" dir="2700000" algn="tl">
                    <a:srgbClr val="0064E2"/>
                  </a:outerShdw>
                </a:effectLst>
                <a:ea typeface="ＭＳ Ｐゴシック" pitchFamily="-1" charset="-128"/>
                <a:cs typeface="ＭＳ Ｐゴシック" pitchFamily="-1" charset="-128"/>
              </a:rPr>
              <a:t>ntent is to overload the network capacity on some link to a server</a:t>
            </a:r>
          </a:p>
          <a:p>
            <a:pPr>
              <a:lnSpc>
                <a:spcPct val="90000"/>
              </a:lnSpc>
              <a:spcBef>
                <a:spcPts val="369"/>
              </a:spcBef>
              <a:buSzPct val="70000"/>
              <a:buFont typeface="Wingdings" pitchFamily="-1" charset="2"/>
              <a:buChar char=""/>
              <a:defRPr/>
            </a:pPr>
            <a:r>
              <a:rPr lang="en-US" sz="2031" dirty="0">
                <a:effectLst>
                  <a:outerShdw blurRad="38100" dist="38100" dir="2700000" algn="tl">
                    <a:srgbClr val="0064E2"/>
                  </a:outerShdw>
                </a:effectLst>
                <a:ea typeface="ＭＳ Ｐゴシック" pitchFamily="-1" charset="-128"/>
                <a:cs typeface="ＭＳ Ｐゴシック" pitchFamily="-1" charset="-128"/>
              </a:rPr>
              <a:t>V</a:t>
            </a:r>
            <a:r>
              <a:rPr lang="en-US" sz="2031" dirty="0">
                <a:effectLst>
                  <a:outerShdw blurRad="38100" dist="38100" dir="2700000" algn="tl">
                    <a:srgbClr val="0064E2"/>
                  </a:outerShdw>
                </a:effectLst>
                <a:ea typeface="ＭＳ Ｐゴシック" pitchFamily="-1" charset="-128"/>
                <a:cs typeface="ＭＳ Ｐゴシック" pitchFamily="-1" charset="-128"/>
              </a:rPr>
              <a:t>irtually any type of network packet can be used</a:t>
            </a:r>
          </a:p>
        </p:txBody>
      </p:sp>
      <p:graphicFrame>
        <p:nvGraphicFramePr>
          <p:cNvPr id="4" name="Diagram 3"/>
          <p:cNvGraphicFramePr/>
          <p:nvPr>
            <p:extLst/>
          </p:nvPr>
        </p:nvGraphicFramePr>
        <p:xfrm>
          <a:off x="773723" y="3147647"/>
          <a:ext cx="7315200" cy="314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p:cNvSpPr>
            <a:spLocks noGrp="1"/>
          </p:cNvSpPr>
          <p:nvPr>
            <p:ph type="sldNum" sz="quarter" idx="12"/>
          </p:nvPr>
        </p:nvSpPr>
        <p:spPr/>
        <p:txBody>
          <a:bodyPr/>
          <a:lstStyle/>
          <a:p>
            <a:fld id="{5F36C9FC-DA22-1F47-8722-58727A1D436E}" type="slidenum">
              <a:rPr lang="en-US" smtClean="0"/>
              <a:pPr/>
              <a:t>66</a:t>
            </a:fld>
            <a:endParaRPr lang="en-US" dirty="0"/>
          </a:p>
        </p:txBody>
      </p:sp>
    </p:spTree>
    <p:extLst>
      <p:ext uri="{BB962C8B-B14F-4D97-AF65-F5344CB8AC3E}">
        <p14:creationId xmlns:p14="http://schemas.microsoft.com/office/powerpoint/2010/main" val="777225624"/>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bwMode="auto">
          <a:xfrm>
            <a:off x="0" y="371430"/>
            <a:ext cx="9144000" cy="1462316"/>
          </a:xfrm>
        </p:spPr>
        <p:txBody>
          <a:bodyPr wrap="square" numCol="1" anchorCtr="0" compatLnSpc="1">
            <a:prstTxWarp prst="textNoShape">
              <a:avLst/>
            </a:prstTxWarp>
            <a:normAutofit fontScale="90000"/>
          </a:bodyPr>
          <a:lstStyle/>
          <a:p>
            <a:pPr eaLnBrk="1" hangingPunct="1"/>
            <a:r>
              <a:rPr lang="en-US" sz="4062" dirty="0">
                <a:solidFill>
                  <a:srgbClr val="FFB91D"/>
                </a:solidFill>
                <a:effectLst/>
                <a:ea typeface="ＭＳ Ｐゴシック" pitchFamily="1" charset="-128"/>
                <a:cs typeface="ＭＳ Ｐゴシック" pitchFamily="1" charset="-128"/>
              </a:rPr>
              <a:t>Distributed </a:t>
            </a:r>
            <a:r>
              <a:rPr kumimoji="1" lang="en-GB" sz="4062" dirty="0">
                <a:solidFill>
                  <a:srgbClr val="FFB91D"/>
                </a:solidFill>
                <a:effectLst/>
                <a:ea typeface="ＭＳ Ｐゴシック" pitchFamily="1" charset="-128"/>
                <a:cs typeface="ＭＳ Ｐゴシック" pitchFamily="1" charset="-128"/>
              </a:rPr>
              <a:t>Denial of Service </a:t>
            </a:r>
            <a:r>
              <a:rPr kumimoji="1" lang="en-GB" sz="4062" dirty="0" err="1">
                <a:solidFill>
                  <a:srgbClr val="FFB91D"/>
                </a:solidFill>
                <a:effectLst/>
                <a:ea typeface="ＭＳ Ｐゴシック" pitchFamily="1" charset="-128"/>
                <a:cs typeface="ＭＳ Ｐゴシック" pitchFamily="1" charset="-128"/>
              </a:rPr>
              <a:t>DDoS</a:t>
            </a:r>
            <a:r>
              <a:rPr kumimoji="1" lang="en-GB" sz="4062" dirty="0">
                <a:solidFill>
                  <a:srgbClr val="FFB91D"/>
                </a:solidFill>
                <a:effectLst/>
                <a:ea typeface="ＭＳ Ｐゴシック" pitchFamily="1" charset="-128"/>
                <a:cs typeface="ＭＳ Ｐゴシック" pitchFamily="1" charset="-128"/>
              </a:rPr>
              <a:t> Attacks</a:t>
            </a:r>
            <a:endParaRPr kumimoji="1" lang="en-US" sz="4062" dirty="0">
              <a:solidFill>
                <a:srgbClr val="FFB91D"/>
              </a:solidFill>
              <a:effectLst/>
              <a:ea typeface="ＭＳ Ｐゴシック" pitchFamily="1" charset="-128"/>
              <a:cs typeface="ＭＳ Ｐゴシック" pitchFamily="1" charset="-128"/>
            </a:endParaRPr>
          </a:p>
        </p:txBody>
      </p:sp>
      <p:graphicFrame>
        <p:nvGraphicFramePr>
          <p:cNvPr id="4" name="Content Placeholder 3"/>
          <p:cNvGraphicFramePr>
            <a:graphicFrameLocks noGrp="1"/>
          </p:cNvGraphicFramePr>
          <p:nvPr>
            <p:ph idx="1"/>
            <p:extLst/>
          </p:nvPr>
        </p:nvGraphicFramePr>
        <p:xfrm>
          <a:off x="492369" y="2022231"/>
          <a:ext cx="8370277" cy="42906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p:cNvSpPr>
            <a:spLocks noGrp="1"/>
          </p:cNvSpPr>
          <p:nvPr>
            <p:ph type="sldNum" sz="quarter" idx="12"/>
          </p:nvPr>
        </p:nvSpPr>
        <p:spPr/>
        <p:txBody>
          <a:bodyPr/>
          <a:lstStyle/>
          <a:p>
            <a:fld id="{5F36C9FC-DA22-1F47-8722-58727A1D436E}" type="slidenum">
              <a:rPr lang="en-US" smtClean="0"/>
              <a:pPr/>
              <a:t>67</a:t>
            </a:fld>
            <a:endParaRPr lang="en-US" dirty="0"/>
          </a:p>
        </p:txBody>
      </p:sp>
    </p:spTree>
    <p:extLst>
      <p:ext uri="{BB962C8B-B14F-4D97-AF65-F5344CB8AC3E}">
        <p14:creationId xmlns:p14="http://schemas.microsoft.com/office/powerpoint/2010/main" val="2315048203"/>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4.pdf"/>
          <p:cNvPicPr>
            <a:picLocks noChangeAspect="1"/>
          </p:cNvPicPr>
          <p:nvPr/>
        </p:nvPicPr>
        <p:blipFill rotWithShape="1">
          <a:blip r:embed="rId3">
            <a:extLst>
              <a:ext uri="{28A0092B-C50C-407E-A947-70E740481C1C}">
                <a14:useLocalDpi xmlns:a14="http://schemas.microsoft.com/office/drawing/2010/main" val="0"/>
              </a:ext>
            </a:extLst>
          </a:blip>
          <a:srcRect t="11634" b="36256"/>
          <a:stretch/>
        </p:blipFill>
        <p:spPr>
          <a:xfrm>
            <a:off x="317989" y="570836"/>
            <a:ext cx="8544694" cy="5762219"/>
          </a:xfrm>
          <a:prstGeom prst="rect">
            <a:avLst/>
          </a:prstGeom>
          <a:solidFill>
            <a:schemeClr val="tx1"/>
          </a:solidFill>
        </p:spPr>
      </p:pic>
      <p:sp>
        <p:nvSpPr>
          <p:cNvPr id="2" name="灯片编号占位符 1"/>
          <p:cNvSpPr>
            <a:spLocks noGrp="1"/>
          </p:cNvSpPr>
          <p:nvPr>
            <p:ph type="sldNum" sz="quarter" idx="12"/>
          </p:nvPr>
        </p:nvSpPr>
        <p:spPr/>
        <p:txBody>
          <a:bodyPr/>
          <a:lstStyle/>
          <a:p>
            <a:fld id="{5F36C9FC-DA22-1F47-8722-58727A1D436E}" type="slidenum">
              <a:rPr lang="en-US" smtClean="0"/>
              <a:pPr/>
              <a:t>68</a:t>
            </a:fld>
            <a:endParaRPr lang="en-US" dirty="0"/>
          </a:p>
        </p:txBody>
      </p:sp>
      <p:sp>
        <p:nvSpPr>
          <p:cNvPr id="5" name="内容占位符 4"/>
          <p:cNvSpPr>
            <a:spLocks noGrp="1"/>
          </p:cNvSpPr>
          <p:nvPr>
            <p:ph idx="1"/>
          </p:nvPr>
        </p:nvSpPr>
        <p:spPr>
          <a:xfrm>
            <a:off x="457200" y="4625441"/>
            <a:ext cx="8229600" cy="1293249"/>
          </a:xfrm>
        </p:spPr>
        <p:txBody>
          <a:bodyPr/>
          <a:lstStyle/>
          <a:p>
            <a:pPr>
              <a:defRPr/>
            </a:pPr>
            <a:r>
              <a:rPr lang="en-US" altLang="zh-CN" dirty="0">
                <a:solidFill>
                  <a:schemeClr val="bg1"/>
                </a:solidFill>
              </a:rPr>
              <a:t>A small number of </a:t>
            </a:r>
            <a:r>
              <a:rPr lang="en-US" altLang="zh-CN" dirty="0" smtClean="0">
                <a:solidFill>
                  <a:schemeClr val="bg1"/>
                </a:solidFill>
              </a:rPr>
              <a:t>zombies act </a:t>
            </a:r>
            <a:r>
              <a:rPr lang="en-US" altLang="zh-CN" dirty="0">
                <a:solidFill>
                  <a:schemeClr val="bg1"/>
                </a:solidFill>
              </a:rPr>
              <a:t>as handlers controlling </a:t>
            </a:r>
            <a:r>
              <a:rPr lang="en-US" altLang="zh-CN" dirty="0" smtClean="0">
                <a:solidFill>
                  <a:schemeClr val="bg1"/>
                </a:solidFill>
              </a:rPr>
              <a:t>a much </a:t>
            </a:r>
            <a:r>
              <a:rPr lang="en-US" altLang="zh-CN" dirty="0">
                <a:solidFill>
                  <a:schemeClr val="bg1"/>
                </a:solidFill>
              </a:rPr>
              <a:t>larger number of agent </a:t>
            </a:r>
            <a:r>
              <a:rPr lang="en-US" altLang="zh-CN" dirty="0" smtClean="0">
                <a:solidFill>
                  <a:schemeClr val="bg1"/>
                </a:solidFill>
              </a:rPr>
              <a:t>zombies, forming a control hierarchy</a:t>
            </a:r>
            <a:endParaRPr lang="en-US" altLang="zh-CN" sz="2954" dirty="0">
              <a:solidFill>
                <a:schemeClr val="bg1"/>
              </a:solidFill>
              <a:effectLst>
                <a:outerShdw blurRad="38100" dist="38100" dir="2700000" algn="tl">
                  <a:srgbClr val="0064E2"/>
                </a:outerShdw>
              </a:effectLst>
              <a:ea typeface="ＭＳ Ｐゴシック" pitchFamily="-1" charset="-128"/>
              <a:cs typeface="ＭＳ Ｐゴシック" pitchFamily="-1" charset="-128"/>
            </a:endParaRPr>
          </a:p>
          <a:p>
            <a:endParaRPr lang="zh-CN" altLang="en-US" dirty="0"/>
          </a:p>
        </p:txBody>
      </p:sp>
      <p:sp>
        <p:nvSpPr>
          <p:cNvPr id="6" name="Rectangle 3"/>
          <p:cNvSpPr txBox="1">
            <a:spLocks noChangeArrowheads="1"/>
          </p:cNvSpPr>
          <p:nvPr/>
        </p:nvSpPr>
        <p:spPr>
          <a:xfrm>
            <a:off x="6189876" y="371430"/>
            <a:ext cx="2775874" cy="5831040"/>
          </a:xfrm>
          <a:prstGeom prst="rect">
            <a:avLst/>
          </a:prstGeom>
        </p:spPr>
        <p:txBody>
          <a:bodyPr vert="horz" wrap="square" lIns="84406" tIns="42203" rIns="84406" bIns="42203" numCol="1" rtlCol="0" anchor="t" anchorCtr="0" compatLnSpc="1">
            <a:prstTxWarp prst="textNoShape">
              <a:avLst/>
            </a:prstTxWarp>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fontAlgn="auto">
              <a:spcAft>
                <a:spcPts val="0"/>
              </a:spcAft>
              <a:defRPr/>
            </a:pPr>
            <a:endParaRPr lang="en-US" sz="2031" dirty="0">
              <a:solidFill>
                <a:schemeClr val="bg1"/>
              </a:solidFill>
              <a:effectLst>
                <a:outerShdw blurRad="38100" dist="38100" dir="2700000" algn="tl">
                  <a:srgbClr val="0064E2"/>
                </a:outerShdw>
              </a:effectLst>
              <a:ea typeface="ＭＳ Ｐゴシック" pitchFamily="-1" charset="-128"/>
              <a:cs typeface="ＭＳ Ｐゴシック" pitchFamily="-1" charset="-128"/>
            </a:endParaRPr>
          </a:p>
        </p:txBody>
      </p:sp>
    </p:spTree>
    <p:extLst>
      <p:ext uri="{BB962C8B-B14F-4D97-AF65-F5344CB8AC3E}">
        <p14:creationId xmlns:p14="http://schemas.microsoft.com/office/powerpoint/2010/main" val="2701816905"/>
      </p:ext>
    </p:extLst>
  </p:cSld>
  <p:clrMapOvr>
    <a:masterClrMapping/>
  </p:clrMapOvr>
  <p:transition>
    <p:wheel spokes="2"/>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5.pdf"/>
          <p:cNvPicPr>
            <a:picLocks noChangeAspect="1"/>
          </p:cNvPicPr>
          <p:nvPr/>
        </p:nvPicPr>
        <p:blipFill rotWithShape="1">
          <a:blip r:embed="rId3">
            <a:extLst>
              <a:ext uri="{28A0092B-C50C-407E-A947-70E740481C1C}">
                <a14:useLocalDpi xmlns:a14="http://schemas.microsoft.com/office/drawing/2010/main" val="0"/>
              </a:ext>
            </a:extLst>
          </a:blip>
          <a:srcRect t="13110" b="13478"/>
          <a:stretch/>
        </p:blipFill>
        <p:spPr>
          <a:xfrm>
            <a:off x="33045" y="437794"/>
            <a:ext cx="6156832" cy="5849265"/>
          </a:xfrm>
          <a:prstGeom prst="rect">
            <a:avLst/>
          </a:prstGeom>
          <a:solidFill>
            <a:schemeClr val="tx1"/>
          </a:solidFill>
        </p:spPr>
      </p:pic>
      <p:sp>
        <p:nvSpPr>
          <p:cNvPr id="2" name="灯片编号占位符 1"/>
          <p:cNvSpPr>
            <a:spLocks noGrp="1"/>
          </p:cNvSpPr>
          <p:nvPr>
            <p:ph type="sldNum" sz="quarter" idx="12"/>
          </p:nvPr>
        </p:nvSpPr>
        <p:spPr/>
        <p:txBody>
          <a:bodyPr/>
          <a:lstStyle/>
          <a:p>
            <a:fld id="{FFC3DB47-CF9E-3940-A66D-FFE81C46DA24}" type="slidenum">
              <a:rPr lang="en-US" smtClean="0"/>
              <a:pPr/>
              <a:t>69</a:t>
            </a:fld>
            <a:endParaRPr lang="en-US" dirty="0"/>
          </a:p>
        </p:txBody>
      </p:sp>
      <p:sp>
        <p:nvSpPr>
          <p:cNvPr id="4" name="Rectangle 3"/>
          <p:cNvSpPr>
            <a:spLocks noGrp="1" noChangeArrowheads="1"/>
          </p:cNvSpPr>
          <p:nvPr>
            <p:ph idx="1"/>
          </p:nvPr>
        </p:nvSpPr>
        <p:spPr>
          <a:xfrm>
            <a:off x="6100785" y="371430"/>
            <a:ext cx="3043215" cy="6096779"/>
          </a:xfrm>
        </p:spPr>
        <p:txBody>
          <a:bodyPr wrap="square" numCol="1" anchor="t" anchorCtr="0" compatLnSpc="1">
            <a:prstTxWarp prst="textNoShape">
              <a:avLst/>
            </a:prstTxWarp>
            <a:normAutofit fontScale="77500" lnSpcReduction="20000"/>
          </a:bodyPr>
          <a:lstStyle/>
          <a:p>
            <a:pPr>
              <a:defRPr/>
            </a:pPr>
            <a:r>
              <a:rPr lang="en-US" altLang="zh-CN" sz="2215" dirty="0"/>
              <a:t>A SIP flood attack exploits the fact that a single INVITE request triggers </a:t>
            </a:r>
            <a:r>
              <a:rPr lang="en-US" altLang="zh-CN" sz="2215" dirty="0"/>
              <a:t>considerable resource </a:t>
            </a:r>
            <a:r>
              <a:rPr lang="en-US" altLang="zh-CN" sz="2215" dirty="0"/>
              <a:t>consumption. The attacker can flood a SIP proxy with </a:t>
            </a:r>
            <a:r>
              <a:rPr lang="en-US" altLang="zh-CN" sz="2215" dirty="0"/>
              <a:t>numerous INVITE </a:t>
            </a:r>
            <a:r>
              <a:rPr lang="en-US" altLang="zh-CN" sz="2215" dirty="0"/>
              <a:t>requests with spoofed IP addresses, or alternately a </a:t>
            </a:r>
            <a:r>
              <a:rPr lang="en-US" altLang="zh-CN" sz="2215" dirty="0" err="1"/>
              <a:t>DDoS</a:t>
            </a:r>
            <a:r>
              <a:rPr lang="en-US" altLang="zh-CN" sz="2215" dirty="0"/>
              <a:t> attack using </a:t>
            </a:r>
            <a:r>
              <a:rPr lang="en-US" altLang="zh-CN" sz="2215" dirty="0"/>
              <a:t>a botnet </a:t>
            </a:r>
            <a:r>
              <a:rPr lang="en-US" altLang="zh-CN" sz="2215" dirty="0"/>
              <a:t>to generate numerous INVITE request.</a:t>
            </a:r>
          </a:p>
          <a:p>
            <a:pPr>
              <a:defRPr/>
            </a:pPr>
            <a:r>
              <a:rPr lang="en-US" altLang="zh-CN" sz="2215" dirty="0"/>
              <a:t>SIP proxy </a:t>
            </a:r>
            <a:r>
              <a:rPr lang="en-US" altLang="zh-CN" sz="2215" dirty="0"/>
              <a:t>servers’</a:t>
            </a:r>
            <a:r>
              <a:rPr lang="zh-CN" altLang="en-US" sz="2215" dirty="0"/>
              <a:t> </a:t>
            </a:r>
            <a:r>
              <a:rPr lang="en-US" altLang="zh-CN" sz="2215" dirty="0"/>
              <a:t>CPU and network resources are over-consumed. </a:t>
            </a:r>
          </a:p>
          <a:p>
            <a:pPr>
              <a:defRPr/>
            </a:pPr>
            <a:r>
              <a:rPr lang="en-US" altLang="zh-CN" sz="2215" dirty="0"/>
              <a:t>Call receivers are flooded with forged VoIP calls, making them unavailable for legitimate incoming calls.</a:t>
            </a:r>
          </a:p>
          <a:p>
            <a:pPr>
              <a:defRPr/>
            </a:pPr>
            <a:endParaRPr lang="en-US" sz="2031" dirty="0">
              <a:effectLst>
                <a:outerShdw blurRad="38100" dist="38100" dir="2700000" algn="tl">
                  <a:srgbClr val="0064E2"/>
                </a:outerShdw>
              </a:effectLst>
              <a:ea typeface="ＭＳ Ｐゴシック" pitchFamily="-1" charset="-128"/>
              <a:cs typeface="ＭＳ Ｐゴシック" pitchFamily="-1" charset="-128"/>
            </a:endParaRPr>
          </a:p>
        </p:txBody>
      </p:sp>
    </p:spTree>
    <p:extLst>
      <p:ext uri="{BB962C8B-B14F-4D97-AF65-F5344CB8AC3E}">
        <p14:creationId xmlns:p14="http://schemas.microsoft.com/office/powerpoint/2010/main" val="2837577892"/>
      </p:ext>
    </p:extLst>
  </p:cSld>
  <p:clrMapOvr>
    <a:masterClrMapping/>
  </p:clrMapOvr>
  <p:transition>
    <p:wedg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smtClean="0"/>
              <a:t>Chapter 2</a:t>
            </a:r>
            <a:endParaRPr lang="en-US" dirty="0"/>
          </a:p>
        </p:txBody>
      </p:sp>
      <p:sp>
        <p:nvSpPr>
          <p:cNvPr id="13" name="Subtitle 12"/>
          <p:cNvSpPr>
            <a:spLocks noGrp="1"/>
          </p:cNvSpPr>
          <p:nvPr>
            <p:ph type="subTitle" idx="1"/>
          </p:nvPr>
        </p:nvSpPr>
        <p:spPr/>
        <p:txBody>
          <a:bodyPr>
            <a:normAutofit/>
          </a:bodyPr>
          <a:lstStyle/>
          <a:p>
            <a:pPr algn="ctr"/>
            <a:r>
              <a:rPr lang="en-US" sz="3200" dirty="0" smtClean="0"/>
              <a:t>Cryptographic Tools</a:t>
            </a:r>
          </a:p>
          <a:p>
            <a:endParaRPr lang="en-US" dirty="0"/>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solidFill>
                <a:prstClr val="white"/>
              </a:solidFill>
              <a:latin typeface="Arial" pitchFamily="-107" charset="0"/>
            </a:endParaRPr>
          </a:p>
        </p:txBody>
      </p:sp>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r="-1190"/>
          <a:stretch/>
        </p:blipFill>
        <p:spPr>
          <a:xfrm>
            <a:off x="3275856" y="908720"/>
            <a:ext cx="2592288" cy="2221260"/>
          </a:xfrm>
          <a:prstGeom prst="round1Rect">
            <a:avLst/>
          </a:prstGeom>
          <a:effectLst>
            <a:softEdge rad="127000"/>
          </a:effectLst>
        </p:spPr>
      </p:pic>
      <p:sp>
        <p:nvSpPr>
          <p:cNvPr id="2" name="灯片编号占位符 1"/>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7</a:t>
            </a:fld>
            <a:endParaRPr lang="en-US" dirty="0">
              <a:solidFill>
                <a:prstClr val="white">
                  <a:lumMod val="65000"/>
                  <a:lumOff val="35000"/>
                </a:prstClr>
              </a:solidFill>
            </a:endParaRPr>
          </a:p>
        </p:txBody>
      </p:sp>
    </p:spTree>
    <p:extLst>
      <p:ext uri="{BB962C8B-B14F-4D97-AF65-F5344CB8AC3E}">
        <p14:creationId xmlns:p14="http://schemas.microsoft.com/office/powerpoint/2010/main" val="3330651962"/>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a:xfrm>
            <a:off x="31040" y="105554"/>
            <a:ext cx="8229600" cy="1477108"/>
          </a:xfrm>
        </p:spPr>
        <p:txBody>
          <a:bodyPr/>
          <a:lstStyle/>
          <a:p>
            <a:pPr>
              <a:defRPr/>
            </a:pPr>
            <a:r>
              <a:rPr lang="en-US" dirty="0">
                <a:solidFill>
                  <a:srgbClr val="FFB91D"/>
                </a:solidFill>
                <a:ea typeface="+mj-ea"/>
                <a:cs typeface="+mj-cs"/>
              </a:rPr>
              <a:t>Reflection Attacks</a:t>
            </a:r>
          </a:p>
        </p:txBody>
      </p:sp>
      <p:sp>
        <p:nvSpPr>
          <p:cNvPr id="229379" name="Rectangle 3"/>
          <p:cNvSpPr>
            <a:spLocks noGrp="1" noChangeArrowheads="1"/>
          </p:cNvSpPr>
          <p:nvPr>
            <p:ph idx="1"/>
          </p:nvPr>
        </p:nvSpPr>
        <p:spPr>
          <a:xfrm>
            <a:off x="450927" y="1966684"/>
            <a:ext cx="8229600" cy="4627547"/>
          </a:xfrm>
        </p:spPr>
        <p:txBody>
          <a:bodyPr>
            <a:normAutofit fontScale="92500" lnSpcReduction="10000"/>
          </a:bodyPr>
          <a:lstStyle/>
          <a:p>
            <a:pPr>
              <a:spcBef>
                <a:spcPts val="162"/>
              </a:spcBef>
              <a:spcAft>
                <a:spcPts val="1108"/>
              </a:spcAft>
              <a:buSzPct val="70000"/>
              <a:buFont typeface="Wingdings" pitchFamily="2" charset="2"/>
              <a:buChar char=""/>
              <a:defRPr/>
            </a:pPr>
            <a:r>
              <a:rPr lang="en-US" sz="2585" dirty="0"/>
              <a:t>A</a:t>
            </a:r>
            <a:r>
              <a:rPr lang="en-US" sz="2585" dirty="0"/>
              <a:t>ttacker sends packets to a known service on the intermediary with a spoofed source address of the actual target system</a:t>
            </a:r>
          </a:p>
          <a:p>
            <a:pPr>
              <a:spcBef>
                <a:spcPts val="162"/>
              </a:spcBef>
              <a:spcAft>
                <a:spcPts val="1108"/>
              </a:spcAft>
              <a:buSzPct val="70000"/>
              <a:buFont typeface="Wingdings" pitchFamily="2" charset="2"/>
              <a:buChar char=""/>
              <a:defRPr/>
            </a:pPr>
            <a:r>
              <a:rPr lang="en-US" sz="2585" dirty="0"/>
              <a:t>W</a:t>
            </a:r>
            <a:r>
              <a:rPr lang="en-US" sz="2585" dirty="0"/>
              <a:t>hen intermediary responds, the response is sent to the target</a:t>
            </a:r>
          </a:p>
          <a:p>
            <a:pPr>
              <a:spcBef>
                <a:spcPts val="162"/>
              </a:spcBef>
              <a:spcAft>
                <a:spcPts val="1108"/>
              </a:spcAft>
              <a:buSzPct val="70000"/>
              <a:buFont typeface="Wingdings" pitchFamily="2" charset="2"/>
              <a:buChar char=""/>
              <a:defRPr/>
            </a:pPr>
            <a:r>
              <a:rPr lang="en-US" sz="2585" dirty="0"/>
              <a:t>“Reflects” the attack off the intermediary (reflector)</a:t>
            </a:r>
          </a:p>
          <a:p>
            <a:pPr>
              <a:spcBef>
                <a:spcPts val="162"/>
              </a:spcBef>
              <a:spcAft>
                <a:spcPts val="1108"/>
              </a:spcAft>
              <a:buSzPct val="70000"/>
              <a:buFont typeface="Wingdings" pitchFamily="2" charset="2"/>
              <a:buChar char=""/>
              <a:defRPr/>
            </a:pPr>
            <a:r>
              <a:rPr lang="en-US" sz="2585" dirty="0"/>
              <a:t>G</a:t>
            </a:r>
            <a:r>
              <a:rPr lang="en-US" sz="2585" dirty="0"/>
              <a:t>oal is to generate enough volumes of packets to flood the link to the target system without alerting the intermediary</a:t>
            </a:r>
          </a:p>
          <a:p>
            <a:pPr>
              <a:spcBef>
                <a:spcPts val="162"/>
              </a:spcBef>
              <a:spcAft>
                <a:spcPts val="1108"/>
              </a:spcAft>
              <a:buSzPct val="70000"/>
              <a:buFont typeface="Wingdings" pitchFamily="2" charset="2"/>
              <a:buChar char=""/>
              <a:defRPr/>
            </a:pPr>
            <a:r>
              <a:rPr lang="en-US" sz="2585" dirty="0"/>
              <a:t>T</a:t>
            </a:r>
            <a:r>
              <a:rPr lang="en-US" sz="2585" dirty="0"/>
              <a:t>he basic defense against these attacks is blocking spoofed-source packets</a:t>
            </a:r>
          </a:p>
          <a:p>
            <a:pPr>
              <a:buFont typeface="Wingdings" pitchFamily="2" charset="2"/>
              <a:buChar char=""/>
              <a:defRPr/>
            </a:pPr>
            <a:endParaRPr lang="en-US" dirty="0" smtClean="0">
              <a:ea typeface="+mn-ea"/>
              <a:cs typeface="+mn-cs"/>
            </a:endParaRPr>
          </a:p>
          <a:p>
            <a:pPr>
              <a:buFont typeface="Wingdings" pitchFamily="2" charset="2"/>
              <a:buChar char=""/>
              <a:defRPr/>
            </a:pPr>
            <a:endParaRPr lang="en-US" dirty="0" smtClean="0">
              <a:ea typeface="+mn-ea"/>
              <a:cs typeface="+mn-cs"/>
            </a:endParaRPr>
          </a:p>
          <a:p>
            <a:pPr>
              <a:buFont typeface="Wingdings" pitchFamily="2" charset="2"/>
              <a:buChar char=""/>
              <a:defRPr/>
            </a:pPr>
            <a:endParaRPr lang="en-US" dirty="0">
              <a:ea typeface="+mn-ea"/>
              <a:cs typeface="+mn-cs"/>
            </a:endParaRPr>
          </a:p>
        </p:txBody>
      </p:sp>
      <p:pic>
        <p:nvPicPr>
          <p:cNvPr id="46084" name="Picture 3"/>
          <p:cNvPicPr>
            <a:picLocks noChangeAspect="1"/>
          </p:cNvPicPr>
          <p:nvPr/>
        </p:nvPicPr>
        <p:blipFill>
          <a:blip r:embed="rId3"/>
          <a:srcRect/>
          <a:stretch>
            <a:fillRect/>
          </a:stretch>
        </p:blipFill>
        <p:spPr bwMode="auto">
          <a:xfrm>
            <a:off x="7385539" y="263769"/>
            <a:ext cx="1594338" cy="1453662"/>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fld id="{5F36C9FC-DA22-1F47-8722-58727A1D436E}" type="slidenum">
              <a:rPr lang="en-US" smtClean="0"/>
              <a:pPr/>
              <a:t>70</a:t>
            </a:fld>
            <a:endParaRPr lang="en-US" dirty="0"/>
          </a:p>
        </p:txBody>
      </p:sp>
    </p:spTree>
    <p:extLst>
      <p:ext uri="{BB962C8B-B14F-4D97-AF65-F5344CB8AC3E}">
        <p14:creationId xmlns:p14="http://schemas.microsoft.com/office/powerpoint/2010/main" val="403249056"/>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6.pdf"/>
          <p:cNvPicPr>
            <a:picLocks noChangeAspect="1"/>
          </p:cNvPicPr>
          <p:nvPr/>
        </p:nvPicPr>
        <p:blipFill rotWithShape="1">
          <a:blip r:embed="rId3">
            <a:extLst>
              <a:ext uri="{28A0092B-C50C-407E-A947-70E740481C1C}">
                <a14:useLocalDpi xmlns:a14="http://schemas.microsoft.com/office/drawing/2010/main" val="0"/>
              </a:ext>
            </a:extLst>
          </a:blip>
          <a:srcRect t="27038" b="20197"/>
          <a:stretch/>
        </p:blipFill>
        <p:spPr>
          <a:xfrm>
            <a:off x="-280231" y="-236488"/>
            <a:ext cx="9565768" cy="6531933"/>
          </a:xfrm>
          <a:prstGeom prst="rect">
            <a:avLst/>
          </a:prstGeom>
        </p:spPr>
      </p:pic>
      <p:sp>
        <p:nvSpPr>
          <p:cNvPr id="3" name="灯片编号占位符 2"/>
          <p:cNvSpPr>
            <a:spLocks noGrp="1"/>
          </p:cNvSpPr>
          <p:nvPr>
            <p:ph type="sldNum" sz="quarter" idx="12"/>
          </p:nvPr>
        </p:nvSpPr>
        <p:spPr/>
        <p:txBody>
          <a:bodyPr/>
          <a:lstStyle/>
          <a:p>
            <a:fld id="{4711BA6F-B221-4442-B3E0-4DE91DDD2916}" type="slidenum">
              <a:rPr lang="en-US" smtClean="0"/>
              <a:pPr/>
              <a:t>71</a:t>
            </a:fld>
            <a:endParaRPr lang="en-US" dirty="0"/>
          </a:p>
        </p:txBody>
      </p:sp>
      <p:sp>
        <p:nvSpPr>
          <p:cNvPr id="4" name="Rectangle 3"/>
          <p:cNvSpPr txBox="1">
            <a:spLocks noChangeArrowheads="1"/>
          </p:cNvSpPr>
          <p:nvPr/>
        </p:nvSpPr>
        <p:spPr>
          <a:xfrm>
            <a:off x="387852" y="4293096"/>
            <a:ext cx="8229600" cy="1595255"/>
          </a:xfrm>
          <a:prstGeom prst="rect">
            <a:avLst/>
          </a:prstGeom>
        </p:spPr>
        <p:txBody>
          <a:bodyPr wrap="square" numCol="1" anchor="t" anchorCtr="0" compatLnSpc="1">
            <a:prstTxWarp prst="textNoShape">
              <a:avLst/>
            </a:prstTxWarp>
            <a:normAutofit fontScale="625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sz="2215" dirty="0">
                <a:solidFill>
                  <a:schemeClr val="tx1"/>
                </a:solidFill>
                <a:latin typeface="Arial" pitchFamily="-110" charset="0"/>
                <a:ea typeface="ＭＳ Ｐゴシック" pitchFamily="-110" charset="-128"/>
                <a:cs typeface="ＭＳ Ｐゴシック" pitchFamily="-110" charset="-128"/>
              </a:rPr>
              <a:t>The attacker sends a </a:t>
            </a:r>
            <a:r>
              <a:rPr lang="en-US" altLang="zh-CN" sz="2215" dirty="0">
                <a:solidFill>
                  <a:schemeClr val="tx1"/>
                </a:solidFill>
                <a:latin typeface="Arial" pitchFamily="-110" charset="0"/>
                <a:ea typeface="ＭＳ Ｐゴシック" pitchFamily="-110" charset="-128"/>
                <a:cs typeface="ＭＳ Ｐゴシック" pitchFamily="-110" charset="-128"/>
              </a:rPr>
              <a:t>query to </a:t>
            </a:r>
            <a:r>
              <a:rPr lang="en-US" altLang="zh-CN" sz="2215" dirty="0">
                <a:solidFill>
                  <a:schemeClr val="tx1"/>
                </a:solidFill>
                <a:latin typeface="Arial" pitchFamily="-110" charset="0"/>
                <a:ea typeface="ＭＳ Ｐゴシック" pitchFamily="-110" charset="-128"/>
                <a:cs typeface="ＭＳ Ｐゴシック" pitchFamily="-110" charset="-128"/>
              </a:rPr>
              <a:t>the DNS server with a spoofed IP source address of </a:t>
            </a:r>
            <a:r>
              <a:rPr lang="en-US" altLang="zh-CN" sz="2215" dirty="0" err="1">
                <a:solidFill>
                  <a:schemeClr val="tx1"/>
                </a:solidFill>
                <a:latin typeface="Arial" pitchFamily="-110" charset="0"/>
                <a:ea typeface="ＭＳ Ｐゴシック" pitchFamily="-110" charset="-128"/>
                <a:cs typeface="ＭＳ Ｐゴシック" pitchFamily="-110" charset="-128"/>
              </a:rPr>
              <a:t>j.k.l.m</a:t>
            </a:r>
            <a:r>
              <a:rPr lang="en-US" altLang="zh-CN" sz="2215" dirty="0">
                <a:solidFill>
                  <a:schemeClr val="tx1"/>
                </a:solidFill>
                <a:latin typeface="Arial" pitchFamily="-110" charset="0"/>
                <a:ea typeface="ＭＳ Ｐゴシック" pitchFamily="-110" charset="-128"/>
                <a:cs typeface="ＭＳ Ｐゴシック" pitchFamily="-110" charset="-128"/>
              </a:rPr>
              <a:t>; this is the IP </a:t>
            </a:r>
            <a:r>
              <a:rPr lang="en-US" altLang="zh-CN" sz="2215" dirty="0">
                <a:solidFill>
                  <a:schemeClr val="tx1"/>
                </a:solidFill>
                <a:latin typeface="Arial" pitchFamily="-110" charset="0"/>
                <a:ea typeface="ＭＳ Ｐゴシック" pitchFamily="-110" charset="-128"/>
                <a:cs typeface="ＭＳ Ｐゴシック" pitchFamily="-110" charset="-128"/>
              </a:rPr>
              <a:t>address of </a:t>
            </a:r>
            <a:r>
              <a:rPr lang="en-US" altLang="zh-CN" sz="2215" dirty="0">
                <a:solidFill>
                  <a:schemeClr val="tx1"/>
                </a:solidFill>
                <a:latin typeface="Arial" pitchFamily="-110" charset="0"/>
                <a:ea typeface="ＭＳ Ｐゴシック" pitchFamily="-110" charset="-128"/>
                <a:cs typeface="ＭＳ Ｐゴシック" pitchFamily="-110" charset="-128"/>
              </a:rPr>
              <a:t>the </a:t>
            </a:r>
            <a:r>
              <a:rPr lang="en-US" altLang="zh-CN" sz="2215" dirty="0">
                <a:solidFill>
                  <a:schemeClr val="tx1"/>
                </a:solidFill>
                <a:latin typeface="Arial" pitchFamily="-110" charset="0"/>
                <a:ea typeface="ＭＳ Ｐゴシック" pitchFamily="-110" charset="-128"/>
                <a:cs typeface="ＭＳ Ｐゴシック" pitchFamily="-110" charset="-128"/>
              </a:rPr>
              <a:t>target; and </a:t>
            </a:r>
            <a:r>
              <a:rPr lang="en-US" altLang="zh-CN" sz="2215" dirty="0">
                <a:solidFill>
                  <a:schemeClr val="tx1"/>
                </a:solidFill>
                <a:latin typeface="Arial" pitchFamily="-110" charset="0"/>
                <a:ea typeface="ＭＳ Ｐゴシック" pitchFamily="-110" charset="-128"/>
                <a:cs typeface="ＭＳ Ｐゴシック" pitchFamily="-110" charset="-128"/>
              </a:rPr>
              <a:t>port 7, </a:t>
            </a:r>
            <a:r>
              <a:rPr lang="en-US" altLang="zh-CN" sz="2215" dirty="0">
                <a:solidFill>
                  <a:schemeClr val="tx1"/>
                </a:solidFill>
                <a:latin typeface="Arial" pitchFamily="-110" charset="0"/>
                <a:ea typeface="ＭＳ Ｐゴシック" pitchFamily="-110" charset="-128"/>
                <a:cs typeface="ＭＳ Ｐゴシック" pitchFamily="-110" charset="-128"/>
              </a:rPr>
              <a:t>associated </a:t>
            </a:r>
            <a:r>
              <a:rPr lang="en-US" altLang="zh-CN" sz="2215" dirty="0">
                <a:solidFill>
                  <a:schemeClr val="tx1"/>
                </a:solidFill>
                <a:latin typeface="Arial" pitchFamily="-110" charset="0"/>
                <a:ea typeface="ＭＳ Ｐゴシック" pitchFamily="-110" charset="-128"/>
                <a:cs typeface="ＭＳ Ｐゴシック" pitchFamily="-110" charset="-128"/>
              </a:rPr>
              <a:t>with </a:t>
            </a:r>
            <a:r>
              <a:rPr lang="en-US" altLang="zh-CN" sz="2215" dirty="0">
                <a:solidFill>
                  <a:schemeClr val="tx1"/>
                </a:solidFill>
                <a:latin typeface="Arial" pitchFamily="-110" charset="0"/>
                <a:ea typeface="ＭＳ Ｐゴシック" pitchFamily="-110" charset="-128"/>
                <a:cs typeface="ＭＳ Ｐゴシック" pitchFamily="-110" charset="-128"/>
              </a:rPr>
              <a:t>echo </a:t>
            </a:r>
            <a:r>
              <a:rPr lang="en-US" altLang="zh-CN" sz="2215" dirty="0">
                <a:solidFill>
                  <a:schemeClr val="tx1"/>
                </a:solidFill>
                <a:latin typeface="Arial" pitchFamily="-110" charset="0"/>
                <a:ea typeface="ＭＳ Ｐゴシック" pitchFamily="-110" charset="-128"/>
                <a:cs typeface="ＭＳ Ｐゴシック" pitchFamily="-110" charset="-128"/>
              </a:rPr>
              <a:t>service. The DNS server then sends a response to the victim of the </a:t>
            </a:r>
            <a:r>
              <a:rPr lang="en-US" altLang="zh-CN" sz="2215" dirty="0">
                <a:solidFill>
                  <a:schemeClr val="tx1"/>
                </a:solidFill>
                <a:latin typeface="Arial" pitchFamily="-110" charset="0"/>
                <a:ea typeface="ＭＳ Ｐゴシック" pitchFamily="-110" charset="-128"/>
                <a:cs typeface="ＭＳ Ｐゴシック" pitchFamily="-110" charset="-128"/>
              </a:rPr>
              <a:t>attack, j.k.l.m:7</a:t>
            </a:r>
            <a:r>
              <a:rPr lang="en-US" altLang="zh-CN" sz="2215" dirty="0">
                <a:solidFill>
                  <a:schemeClr val="tx1"/>
                </a:solidFill>
                <a:latin typeface="Arial" pitchFamily="-110" charset="0"/>
                <a:ea typeface="ＭＳ Ｐゴシック" pitchFamily="-110" charset="-128"/>
                <a:cs typeface="ＭＳ Ｐゴシック" pitchFamily="-110" charset="-128"/>
              </a:rPr>
              <a:t>. If the victim is offering the echo service, it may create </a:t>
            </a:r>
            <a:r>
              <a:rPr lang="en-US" altLang="zh-CN" sz="2215" dirty="0">
                <a:solidFill>
                  <a:schemeClr val="tx1"/>
                </a:solidFill>
                <a:latin typeface="Arial" pitchFamily="-110" charset="0"/>
                <a:ea typeface="ＭＳ Ｐゴシック" pitchFamily="-110" charset="-128"/>
                <a:cs typeface="ＭＳ Ｐゴシック" pitchFamily="-110" charset="-128"/>
              </a:rPr>
              <a:t>a packet </a:t>
            </a:r>
            <a:r>
              <a:rPr lang="en-US" altLang="zh-CN" sz="2215" dirty="0">
                <a:solidFill>
                  <a:schemeClr val="tx1"/>
                </a:solidFill>
                <a:latin typeface="Arial" pitchFamily="-110" charset="0"/>
                <a:ea typeface="ＭＳ Ｐゴシック" pitchFamily="-110" charset="-128"/>
                <a:cs typeface="ＭＳ Ｐゴシック" pitchFamily="-110" charset="-128"/>
              </a:rPr>
              <a:t>that echoes the received data back to the DNS server. This can cause a </a:t>
            </a:r>
            <a:r>
              <a:rPr lang="en-US" altLang="zh-CN" sz="2215" dirty="0">
                <a:solidFill>
                  <a:schemeClr val="tx1"/>
                </a:solidFill>
                <a:latin typeface="Arial" pitchFamily="-110" charset="0"/>
                <a:ea typeface="ＭＳ Ｐゴシック" pitchFamily="-110" charset="-128"/>
                <a:cs typeface="ＭＳ Ｐゴシック" pitchFamily="-110" charset="-128"/>
              </a:rPr>
              <a:t>loop between </a:t>
            </a:r>
            <a:r>
              <a:rPr lang="en-US" altLang="zh-CN" sz="2215" dirty="0">
                <a:solidFill>
                  <a:schemeClr val="tx1"/>
                </a:solidFill>
                <a:latin typeface="Arial" pitchFamily="-110" charset="0"/>
                <a:ea typeface="ＭＳ Ｐゴシック" pitchFamily="-110" charset="-128"/>
                <a:cs typeface="ＭＳ Ｐゴシック" pitchFamily="-110" charset="-128"/>
              </a:rPr>
              <a:t>the DNS server and the </a:t>
            </a:r>
            <a:r>
              <a:rPr lang="en-US" altLang="zh-CN" sz="2215" dirty="0">
                <a:solidFill>
                  <a:schemeClr val="tx1"/>
                </a:solidFill>
                <a:latin typeface="Arial" pitchFamily="-110" charset="0"/>
                <a:ea typeface="ＭＳ Ｐゴシック" pitchFamily="-110" charset="-128"/>
                <a:cs typeface="ＭＳ Ｐゴシック" pitchFamily="-110" charset="-128"/>
              </a:rPr>
              <a:t>victim</a:t>
            </a:r>
          </a:p>
          <a:p>
            <a:r>
              <a:rPr lang="en-US" altLang="zh-CN" sz="2215" dirty="0">
                <a:solidFill>
                  <a:schemeClr val="tx1"/>
                </a:solidFill>
                <a:latin typeface="Arial" pitchFamily="-110" charset="0"/>
                <a:ea typeface="ＭＳ Ｐゴシック" pitchFamily="-110" charset="-128"/>
                <a:cs typeface="ＭＳ Ｐゴシック" pitchFamily="-110" charset="-128"/>
              </a:rPr>
              <a:t>Defense is network-based and </a:t>
            </a:r>
            <a:r>
              <a:rPr lang="en-US" altLang="zh-CN" sz="2215" dirty="0">
                <a:solidFill>
                  <a:schemeClr val="tx1"/>
                </a:solidFill>
                <a:latin typeface="Arial" pitchFamily="-110" charset="0"/>
                <a:ea typeface="ＭＳ Ｐゴシック" pitchFamily="-110" charset="-128"/>
                <a:cs typeface="ＭＳ Ｐゴシック" pitchFamily="-110" charset="-128"/>
              </a:rPr>
              <a:t>host-based firewall rulesets that reject spoofed-source </a:t>
            </a:r>
            <a:r>
              <a:rPr lang="en-US" altLang="zh-CN" sz="2215" dirty="0">
                <a:solidFill>
                  <a:schemeClr val="tx1"/>
                </a:solidFill>
                <a:latin typeface="Arial" pitchFamily="-110" charset="0"/>
                <a:ea typeface="ＭＳ Ｐゴシック" pitchFamily="-110" charset="-128"/>
                <a:cs typeface="ＭＳ Ｐゴシック" pitchFamily="-110" charset="-128"/>
              </a:rPr>
              <a:t>packets.</a:t>
            </a:r>
            <a:endParaRPr lang="en-US" altLang="zh-CN" sz="2215" dirty="0">
              <a:solidFill>
                <a:schemeClr val="tx1"/>
              </a:solidFill>
              <a:latin typeface="Arial" pitchFamily="-110" charset="0"/>
              <a:ea typeface="ＭＳ Ｐゴシック" pitchFamily="-110" charset="-128"/>
              <a:cs typeface="ＭＳ Ｐゴシック" pitchFamily="-110" charset="-128"/>
            </a:endParaRPr>
          </a:p>
          <a:p>
            <a:endParaRPr lang="en-US" altLang="zh-CN" sz="2215" dirty="0">
              <a:solidFill>
                <a:schemeClr val="tx1"/>
              </a:solidFill>
              <a:latin typeface="Arial"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1527975176"/>
      </p:ext>
    </p:extLst>
  </p:cSld>
  <p:clrMapOvr>
    <a:masterClrMapping/>
  </p:clrMapOvr>
  <p:transition>
    <p:dissolv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7.pdf"/>
          <p:cNvPicPr>
            <a:picLocks noChangeAspect="1"/>
          </p:cNvPicPr>
          <p:nvPr/>
        </p:nvPicPr>
        <p:blipFill rotWithShape="1">
          <a:blip r:embed="rId3">
            <a:extLst>
              <a:ext uri="{28A0092B-C50C-407E-A947-70E740481C1C}">
                <a14:useLocalDpi xmlns:a14="http://schemas.microsoft.com/office/drawing/2010/main" val="0"/>
              </a:ext>
            </a:extLst>
          </a:blip>
          <a:srcRect l="5294" t="14912" r="10557" b="14788"/>
          <a:stretch/>
        </p:blipFill>
        <p:spPr>
          <a:xfrm>
            <a:off x="251521" y="703774"/>
            <a:ext cx="8546225" cy="5516921"/>
          </a:xfrm>
          <a:prstGeom prst="rect">
            <a:avLst/>
          </a:prstGeom>
          <a:solidFill>
            <a:schemeClr val="tx1"/>
          </a:solidFill>
        </p:spPr>
      </p:pic>
      <p:sp>
        <p:nvSpPr>
          <p:cNvPr id="3" name="灯片编号占位符 2"/>
          <p:cNvSpPr>
            <a:spLocks noGrp="1"/>
          </p:cNvSpPr>
          <p:nvPr>
            <p:ph type="sldNum" sz="quarter" idx="12"/>
          </p:nvPr>
        </p:nvSpPr>
        <p:spPr/>
        <p:txBody>
          <a:bodyPr/>
          <a:lstStyle/>
          <a:p>
            <a:fld id="{4711BA6F-B221-4442-B3E0-4DE91DDD2916}" type="slidenum">
              <a:rPr lang="en-US" smtClean="0"/>
              <a:pPr/>
              <a:t>72</a:t>
            </a:fld>
            <a:endParaRPr lang="en-US" dirty="0"/>
          </a:p>
        </p:txBody>
      </p:sp>
      <p:sp>
        <p:nvSpPr>
          <p:cNvPr id="6" name="Rectangle 3"/>
          <p:cNvSpPr txBox="1">
            <a:spLocks noChangeArrowheads="1"/>
          </p:cNvSpPr>
          <p:nvPr/>
        </p:nvSpPr>
        <p:spPr>
          <a:xfrm>
            <a:off x="387852" y="4396001"/>
            <a:ext cx="8305221" cy="1487655"/>
          </a:xfrm>
          <a:prstGeom prst="rect">
            <a:avLst/>
          </a:prstGeom>
        </p:spPr>
        <p:txBody>
          <a:bodyPr wrap="square" numCol="1" anchor="t" anchorCtr="0" compatLnSpc="1">
            <a:prstTxWarp prst="textNoShape">
              <a:avLst/>
            </a:prstTxWarp>
            <a:normAutofit fontScale="625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sz="2215" dirty="0">
                <a:solidFill>
                  <a:schemeClr val="bg1"/>
                </a:solidFill>
                <a:latin typeface="Arial" pitchFamily="-110" charset="0"/>
                <a:ea typeface="ＭＳ Ｐゴシック" pitchFamily="-110" charset="-128"/>
                <a:cs typeface="ＭＳ Ｐゴシック" pitchFamily="-110" charset="-128"/>
              </a:rPr>
              <a:t>Amplification attacks are a variant of reflector attacks and also involve sending </a:t>
            </a:r>
            <a:r>
              <a:rPr lang="en-US" altLang="zh-CN" sz="2215" dirty="0">
                <a:solidFill>
                  <a:schemeClr val="bg1"/>
                </a:solidFill>
                <a:latin typeface="Arial" pitchFamily="-110" charset="0"/>
                <a:ea typeface="ＭＳ Ｐゴシック" pitchFamily="-110" charset="-128"/>
                <a:cs typeface="ＭＳ Ｐゴシック" pitchFamily="-110" charset="-128"/>
              </a:rPr>
              <a:t>a packet </a:t>
            </a:r>
            <a:r>
              <a:rPr lang="en-US" altLang="zh-CN" sz="2215" dirty="0">
                <a:solidFill>
                  <a:schemeClr val="bg1"/>
                </a:solidFill>
                <a:latin typeface="Arial" pitchFamily="-110" charset="0"/>
                <a:ea typeface="ＭＳ Ｐゴシック" pitchFamily="-110" charset="-128"/>
                <a:cs typeface="ＭＳ Ｐゴシック" pitchFamily="-110" charset="-128"/>
              </a:rPr>
              <a:t>with a spoofed source address for the target system to intermediaries. </a:t>
            </a:r>
            <a:r>
              <a:rPr lang="en-US" altLang="zh-CN" sz="2215" dirty="0">
                <a:solidFill>
                  <a:schemeClr val="bg1"/>
                </a:solidFill>
                <a:latin typeface="Arial" pitchFamily="-110" charset="0"/>
                <a:ea typeface="ＭＳ Ｐゴシック" pitchFamily="-110" charset="-128"/>
                <a:cs typeface="ＭＳ Ｐゴシック" pitchFamily="-110" charset="-128"/>
              </a:rPr>
              <a:t>They differ </a:t>
            </a:r>
            <a:r>
              <a:rPr lang="en-US" altLang="zh-CN" sz="2215" dirty="0">
                <a:solidFill>
                  <a:schemeClr val="bg1"/>
                </a:solidFill>
                <a:latin typeface="Arial" pitchFamily="-110" charset="0"/>
                <a:ea typeface="ＭＳ Ｐゴシック" pitchFamily="-110" charset="-128"/>
                <a:cs typeface="ＭＳ Ｐゴシック" pitchFamily="-110" charset="-128"/>
              </a:rPr>
              <a:t>in generating multiple response packets for each original packet </a:t>
            </a:r>
            <a:r>
              <a:rPr lang="en-US" altLang="zh-CN" sz="2215" dirty="0">
                <a:solidFill>
                  <a:schemeClr val="bg1"/>
                </a:solidFill>
                <a:latin typeface="Arial" pitchFamily="-110" charset="0"/>
                <a:ea typeface="ＭＳ Ｐゴシック" pitchFamily="-110" charset="-128"/>
                <a:cs typeface="ＭＳ Ｐゴシック" pitchFamily="-110" charset="-128"/>
              </a:rPr>
              <a:t>sent by </a:t>
            </a:r>
            <a:r>
              <a:rPr lang="en-US" altLang="zh-CN" sz="2215" dirty="0">
                <a:solidFill>
                  <a:schemeClr val="bg1"/>
                </a:solidFill>
                <a:latin typeface="Arial" pitchFamily="-110" charset="0"/>
                <a:ea typeface="ＭＳ Ｐゴシック" pitchFamily="-110" charset="-128"/>
                <a:cs typeface="ＭＳ Ｐゴシック" pitchFamily="-110" charset="-128"/>
              </a:rPr>
              <a:t>directing the original request to the broadcast address for some </a:t>
            </a:r>
            <a:r>
              <a:rPr lang="en-US" altLang="zh-CN" sz="2215" dirty="0">
                <a:solidFill>
                  <a:schemeClr val="bg1"/>
                </a:solidFill>
                <a:latin typeface="Arial" pitchFamily="-110" charset="0"/>
                <a:ea typeface="ＭＳ Ｐゴシック" pitchFamily="-110" charset="-128"/>
                <a:cs typeface="ＭＳ Ｐゴシック" pitchFamily="-110" charset="-128"/>
              </a:rPr>
              <a:t>network. As </a:t>
            </a:r>
            <a:r>
              <a:rPr lang="en-US" altLang="zh-CN" sz="2215" dirty="0">
                <a:solidFill>
                  <a:schemeClr val="bg1"/>
                </a:solidFill>
                <a:latin typeface="Arial" pitchFamily="-110" charset="0"/>
                <a:ea typeface="ＭＳ Ｐゴシック" pitchFamily="-110" charset="-128"/>
                <a:cs typeface="ＭＳ Ｐゴシック" pitchFamily="-110" charset="-128"/>
              </a:rPr>
              <a:t>a result, all hosts on that network can potentially respond to the </a:t>
            </a:r>
            <a:r>
              <a:rPr lang="en-US" altLang="zh-CN" sz="2215" dirty="0">
                <a:solidFill>
                  <a:schemeClr val="bg1"/>
                </a:solidFill>
                <a:latin typeface="Arial" pitchFamily="-110" charset="0"/>
                <a:ea typeface="ＭＳ Ｐゴシック" pitchFamily="-110" charset="-128"/>
                <a:cs typeface="ＭＳ Ｐゴシック" pitchFamily="-110" charset="-128"/>
              </a:rPr>
              <a:t>request, generating </a:t>
            </a:r>
            <a:r>
              <a:rPr lang="en-US" altLang="zh-CN" sz="2215" dirty="0">
                <a:solidFill>
                  <a:schemeClr val="bg1"/>
                </a:solidFill>
                <a:latin typeface="Arial" pitchFamily="-110" charset="0"/>
                <a:ea typeface="ＭＳ Ｐゴシック" pitchFamily="-110" charset="-128"/>
                <a:cs typeface="ＭＳ Ｐゴシック" pitchFamily="-110" charset="-128"/>
              </a:rPr>
              <a:t>a flood of responses </a:t>
            </a:r>
            <a:endParaRPr lang="en-US" altLang="zh-CN" sz="2215" dirty="0">
              <a:solidFill>
                <a:schemeClr val="bg1"/>
              </a:solidFill>
              <a:latin typeface="Arial" pitchFamily="-110" charset="0"/>
              <a:ea typeface="ＭＳ Ｐゴシック" pitchFamily="-110" charset="-128"/>
              <a:cs typeface="ＭＳ Ｐゴシック" pitchFamily="-110" charset="-128"/>
            </a:endParaRPr>
          </a:p>
          <a:p>
            <a:r>
              <a:rPr lang="en-US" altLang="zh-CN" sz="2215" dirty="0">
                <a:solidFill>
                  <a:schemeClr val="bg1"/>
                </a:solidFill>
                <a:latin typeface="Arial" pitchFamily="-110" charset="0"/>
                <a:ea typeface="ＭＳ Ｐゴシック" pitchFamily="-110" charset="-128"/>
                <a:cs typeface="ＭＳ Ｐゴシック" pitchFamily="-110" charset="-128"/>
              </a:rPr>
              <a:t>Defense is </a:t>
            </a:r>
            <a:r>
              <a:rPr lang="en-US" altLang="zh-CN" sz="2215" dirty="0">
                <a:solidFill>
                  <a:schemeClr val="bg1"/>
                </a:solidFill>
                <a:latin typeface="Arial" pitchFamily="-110" charset="0"/>
                <a:ea typeface="ＭＳ Ｐゴシック" pitchFamily="-110" charset="-128"/>
                <a:cs typeface="ＭＳ Ｐゴシック" pitchFamily="-110" charset="-128"/>
              </a:rPr>
              <a:t>to not allow </a:t>
            </a:r>
            <a:r>
              <a:rPr lang="en-US" altLang="zh-CN" sz="2215" dirty="0">
                <a:solidFill>
                  <a:schemeClr val="bg1"/>
                </a:solidFill>
                <a:latin typeface="Arial" pitchFamily="-110" charset="0"/>
                <a:ea typeface="ＭＳ Ｐゴシック" pitchFamily="-110" charset="-128"/>
                <a:cs typeface="ＭＳ Ｐゴシック" pitchFamily="-110" charset="-128"/>
              </a:rPr>
              <a:t>directed broadcasts </a:t>
            </a:r>
            <a:r>
              <a:rPr lang="en-US" altLang="zh-CN" sz="2215" dirty="0">
                <a:solidFill>
                  <a:schemeClr val="bg1"/>
                </a:solidFill>
                <a:latin typeface="Arial" pitchFamily="-110" charset="0"/>
                <a:ea typeface="ＭＳ Ｐゴシック" pitchFamily="-110" charset="-128"/>
                <a:cs typeface="ＭＳ Ｐゴシック" pitchFamily="-110" charset="-128"/>
              </a:rPr>
              <a:t>to be routed into a network from outside</a:t>
            </a:r>
          </a:p>
        </p:txBody>
      </p:sp>
    </p:spTree>
    <p:extLst>
      <p:ext uri="{BB962C8B-B14F-4D97-AF65-F5344CB8AC3E}">
        <p14:creationId xmlns:p14="http://schemas.microsoft.com/office/powerpoint/2010/main" val="3268153143"/>
      </p:ext>
    </p:extLst>
  </p:cSld>
  <p:clrMapOvr>
    <a:masterClrMapping/>
  </p:clrMapOvr>
  <p:transition>
    <p:pull dir="ld"/>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a:xfrm>
            <a:off x="457200" y="263769"/>
            <a:ext cx="8229600" cy="1237632"/>
          </a:xfrm>
        </p:spPr>
        <p:txBody>
          <a:bodyPr/>
          <a:lstStyle/>
          <a:p>
            <a:pPr>
              <a:defRPr/>
            </a:pPr>
            <a:r>
              <a:rPr lang="en-US" dirty="0">
                <a:solidFill>
                  <a:srgbClr val="FFB91D"/>
                </a:solidFill>
                <a:ea typeface="+mj-ea"/>
                <a:cs typeface="+mj-cs"/>
              </a:rPr>
              <a:t>DNS Amplification Attacks</a:t>
            </a:r>
          </a:p>
        </p:txBody>
      </p:sp>
      <p:sp>
        <p:nvSpPr>
          <p:cNvPr id="235523" name="Rectangle 3"/>
          <p:cNvSpPr>
            <a:spLocks noGrp="1" noChangeArrowheads="1"/>
          </p:cNvSpPr>
          <p:nvPr>
            <p:ph idx="1"/>
          </p:nvPr>
        </p:nvSpPr>
        <p:spPr>
          <a:xfrm>
            <a:off x="450927" y="1833746"/>
            <a:ext cx="8229600" cy="4501662"/>
          </a:xfrm>
        </p:spPr>
        <p:txBody>
          <a:bodyPr wrap="square" numCol="1" anchor="t" anchorCtr="0" compatLnSpc="1">
            <a:prstTxWarp prst="textNoShape">
              <a:avLst/>
            </a:prstTxWarp>
            <a:normAutofit fontScale="77500" lnSpcReduction="20000"/>
          </a:bodyPr>
          <a:lstStyle/>
          <a:p>
            <a:pPr>
              <a:lnSpc>
                <a:spcPct val="120000"/>
              </a:lnSpc>
              <a:spcBef>
                <a:spcPts val="554"/>
              </a:spcBef>
              <a:spcAft>
                <a:spcPts val="554"/>
              </a:spcAft>
              <a:buSzPct val="80000"/>
              <a:buFont typeface="Wingdings" pitchFamily="-1" charset="2"/>
              <a:buChar char=""/>
              <a:defRPr/>
            </a:pPr>
            <a:r>
              <a:rPr lang="en-US" dirty="0">
                <a:effectLst>
                  <a:outerShdw blurRad="38100" dist="38100" dir="2700000" algn="tl">
                    <a:srgbClr val="0064E2"/>
                  </a:outerShdw>
                </a:effectLst>
                <a:ea typeface="ＭＳ Ｐゴシック" pitchFamily="-1" charset="-128"/>
                <a:cs typeface="ＭＳ Ｐゴシック" pitchFamily="-1" charset="-128"/>
              </a:rPr>
              <a:t>U</a:t>
            </a:r>
            <a:r>
              <a:rPr lang="en-US" dirty="0" smtClean="0">
                <a:effectLst>
                  <a:outerShdw blurRad="38100" dist="38100" dir="2700000" algn="tl">
                    <a:srgbClr val="0064E2"/>
                  </a:outerShdw>
                </a:effectLst>
                <a:ea typeface="ＭＳ Ｐゴシック" pitchFamily="-1" charset="-128"/>
                <a:cs typeface="ＭＳ Ｐゴシック" pitchFamily="-1" charset="-128"/>
              </a:rPr>
              <a:t>se packets directed at a legitimate DNS server as the intermediary system</a:t>
            </a:r>
          </a:p>
          <a:p>
            <a:pPr>
              <a:lnSpc>
                <a:spcPct val="120000"/>
              </a:lnSpc>
              <a:spcBef>
                <a:spcPts val="554"/>
              </a:spcBef>
              <a:spcAft>
                <a:spcPts val="554"/>
              </a:spcAft>
              <a:buSzPct val="80000"/>
              <a:buFont typeface="Wingdings" pitchFamily="-1" charset="2"/>
              <a:buChar char=""/>
              <a:defRPr/>
            </a:pPr>
            <a:r>
              <a:rPr lang="en-US" dirty="0">
                <a:effectLst>
                  <a:outerShdw blurRad="38100" dist="38100" dir="2700000" algn="tl">
                    <a:srgbClr val="0064E2"/>
                  </a:outerShdw>
                </a:effectLst>
                <a:ea typeface="ＭＳ Ｐゴシック" pitchFamily="-1" charset="-128"/>
                <a:cs typeface="ＭＳ Ｐゴシック" pitchFamily="-1" charset="-128"/>
              </a:rPr>
              <a:t>A</a:t>
            </a:r>
            <a:r>
              <a:rPr lang="en-US" dirty="0" smtClean="0">
                <a:effectLst>
                  <a:outerShdw blurRad="38100" dist="38100" dir="2700000" algn="tl">
                    <a:srgbClr val="0064E2"/>
                  </a:outerShdw>
                </a:effectLst>
                <a:ea typeface="ＭＳ Ｐゴシック" pitchFamily="-1" charset="-128"/>
                <a:cs typeface="ＭＳ Ｐゴシック" pitchFamily="-1" charset="-128"/>
              </a:rPr>
              <a:t>ttacker creates a series of DNS requests containing the spoofed source address of the target system</a:t>
            </a:r>
          </a:p>
          <a:p>
            <a:pPr>
              <a:lnSpc>
                <a:spcPct val="120000"/>
              </a:lnSpc>
              <a:spcBef>
                <a:spcPts val="554"/>
              </a:spcBef>
              <a:spcAft>
                <a:spcPts val="554"/>
              </a:spcAft>
              <a:buSzPct val="80000"/>
              <a:buFont typeface="Wingdings" pitchFamily="-1" charset="2"/>
              <a:buChar char=""/>
              <a:defRPr/>
            </a:pPr>
            <a:r>
              <a:rPr lang="en-US" dirty="0">
                <a:effectLst>
                  <a:outerShdw blurRad="38100" dist="38100" dir="2700000" algn="tl">
                    <a:srgbClr val="0064E2"/>
                  </a:outerShdw>
                </a:effectLst>
                <a:ea typeface="ＭＳ Ｐゴシック" pitchFamily="-1" charset="-128"/>
                <a:cs typeface="ＭＳ Ｐゴシック" pitchFamily="-1" charset="-128"/>
              </a:rPr>
              <a:t>E</a:t>
            </a:r>
            <a:r>
              <a:rPr lang="en-US" dirty="0" smtClean="0">
                <a:effectLst>
                  <a:outerShdw blurRad="38100" dist="38100" dir="2700000" algn="tl">
                    <a:srgbClr val="0064E2"/>
                  </a:outerShdw>
                </a:effectLst>
                <a:ea typeface="ＭＳ Ｐゴシック" pitchFamily="-1" charset="-128"/>
                <a:cs typeface="ＭＳ Ｐゴシック" pitchFamily="-1" charset="-128"/>
              </a:rPr>
              <a:t>xploit DNS behavior to convert a small request to a much larger response (amplification)</a:t>
            </a:r>
          </a:p>
          <a:p>
            <a:pPr lvl="1"/>
            <a:r>
              <a:rPr lang="en-US" altLang="zh-CN" sz="1939" dirty="0">
                <a:latin typeface="Arial" pitchFamily="1" charset="0"/>
                <a:ea typeface="ＭＳ Ｐゴシック" pitchFamily="1" charset="-128"/>
                <a:cs typeface="ＭＳ Ｐゴシック" pitchFamily="1" charset="-128"/>
              </a:rPr>
              <a:t>Using the classic DNS protocol, a 60-byte </a:t>
            </a:r>
            <a:r>
              <a:rPr lang="en-US" altLang="zh-CN" sz="1939" dirty="0">
                <a:latin typeface="Arial" pitchFamily="1" charset="0"/>
                <a:ea typeface="ＭＳ Ｐゴシック" pitchFamily="1" charset="-128"/>
                <a:cs typeface="ＭＳ Ｐゴシック" pitchFamily="1" charset="-128"/>
              </a:rPr>
              <a:t>UDP request </a:t>
            </a:r>
            <a:r>
              <a:rPr lang="en-US" altLang="zh-CN" sz="1939" dirty="0">
                <a:latin typeface="Arial" pitchFamily="1" charset="0"/>
                <a:ea typeface="ＭＳ Ｐゴシック" pitchFamily="1" charset="-128"/>
                <a:cs typeface="ＭＳ Ｐゴシック" pitchFamily="1" charset="-128"/>
              </a:rPr>
              <a:t>packet can easily result in a 512-byte UDP response, the maximum </a:t>
            </a:r>
            <a:r>
              <a:rPr lang="en-US" altLang="zh-CN" sz="1939" dirty="0">
                <a:latin typeface="Arial" pitchFamily="1" charset="0"/>
                <a:ea typeface="ＭＳ Ｐゴシック" pitchFamily="1" charset="-128"/>
                <a:cs typeface="ＭＳ Ｐゴシック" pitchFamily="1" charset="-128"/>
              </a:rPr>
              <a:t>traditionally allowed</a:t>
            </a:r>
            <a:r>
              <a:rPr lang="en-US" altLang="zh-CN" sz="1939" dirty="0">
                <a:latin typeface="Arial" pitchFamily="1" charset="0"/>
                <a:ea typeface="ＭＳ Ｐゴシック" pitchFamily="1" charset="-128"/>
                <a:cs typeface="ＭＳ Ｐゴシック" pitchFamily="1" charset="-128"/>
              </a:rPr>
              <a:t>. </a:t>
            </a:r>
          </a:p>
          <a:p>
            <a:pPr lvl="1"/>
            <a:r>
              <a:rPr lang="en-US" altLang="zh-CN" sz="1939" dirty="0">
                <a:latin typeface="Arial" pitchFamily="1" charset="0"/>
                <a:ea typeface="ＭＳ Ｐゴシック" pitchFamily="1" charset="-128"/>
                <a:cs typeface="ＭＳ Ｐゴシック" pitchFamily="1" charset="-128"/>
              </a:rPr>
              <a:t>More </a:t>
            </a:r>
            <a:r>
              <a:rPr lang="en-US" altLang="zh-CN" sz="1939" dirty="0">
                <a:latin typeface="Arial" pitchFamily="1" charset="0"/>
                <a:ea typeface="ＭＳ Ｐゴシック" pitchFamily="1" charset="-128"/>
                <a:cs typeface="ＭＳ Ｐゴシック" pitchFamily="1" charset="-128"/>
              </a:rPr>
              <a:t>recently, the </a:t>
            </a:r>
            <a:r>
              <a:rPr lang="en-US" altLang="zh-CN" sz="1939" dirty="0">
                <a:latin typeface="Arial" pitchFamily="1" charset="0"/>
                <a:ea typeface="ＭＳ Ｐゴシック" pitchFamily="1" charset="-128"/>
                <a:cs typeface="ＭＳ Ｐゴシック" pitchFamily="1" charset="-128"/>
              </a:rPr>
              <a:t>DNS protocol </a:t>
            </a:r>
            <a:r>
              <a:rPr lang="en-US" altLang="zh-CN" sz="1939" dirty="0">
                <a:latin typeface="Arial" pitchFamily="1" charset="0"/>
                <a:ea typeface="ＭＳ Ｐゴシック" pitchFamily="1" charset="-128"/>
                <a:cs typeface="ＭＳ Ｐゴシック" pitchFamily="1" charset="-128"/>
              </a:rPr>
              <a:t>has been extended to allow much larger responses of over 4000 bytes </a:t>
            </a:r>
            <a:r>
              <a:rPr lang="en-US" altLang="zh-CN" sz="1939" dirty="0">
                <a:latin typeface="Arial" pitchFamily="1" charset="0"/>
                <a:ea typeface="ＭＳ Ｐゴシック" pitchFamily="1" charset="-128"/>
                <a:cs typeface="ＭＳ Ｐゴシック" pitchFamily="1" charset="-128"/>
              </a:rPr>
              <a:t>to support </a:t>
            </a:r>
            <a:r>
              <a:rPr lang="en-US" altLang="zh-CN" sz="1939" dirty="0">
                <a:latin typeface="Arial" pitchFamily="1" charset="0"/>
                <a:ea typeface="ＭＳ Ｐゴシック" pitchFamily="1" charset="-128"/>
                <a:cs typeface="ＭＳ Ｐゴシック" pitchFamily="1" charset="-128"/>
              </a:rPr>
              <a:t>extended DNS features such as IPv6, security, and others. By </a:t>
            </a:r>
            <a:r>
              <a:rPr lang="en-US" altLang="zh-CN" sz="1939" dirty="0">
                <a:latin typeface="Arial" pitchFamily="1" charset="0"/>
                <a:ea typeface="ＭＳ Ｐゴシック" pitchFamily="1" charset="-128"/>
                <a:cs typeface="ＭＳ Ｐゴシック" pitchFamily="1" charset="-128"/>
              </a:rPr>
              <a:t>targeting servers </a:t>
            </a:r>
            <a:r>
              <a:rPr lang="en-US" altLang="zh-CN" sz="1939" dirty="0">
                <a:latin typeface="Arial" pitchFamily="1" charset="0"/>
                <a:ea typeface="ＭＳ Ｐゴシック" pitchFamily="1" charset="-128"/>
                <a:cs typeface="ＭＳ Ｐゴシック" pitchFamily="1" charset="-128"/>
              </a:rPr>
              <a:t>that support the extended DNS protocol, significantly greater </a:t>
            </a:r>
            <a:r>
              <a:rPr lang="en-US" altLang="zh-CN" sz="1939" dirty="0">
                <a:latin typeface="Arial" pitchFamily="1" charset="0"/>
                <a:ea typeface="ＭＳ Ｐゴシック" pitchFamily="1" charset="-128"/>
                <a:cs typeface="ＭＳ Ｐゴシック" pitchFamily="1" charset="-128"/>
              </a:rPr>
              <a:t>amplification can </a:t>
            </a:r>
            <a:r>
              <a:rPr lang="en-US" altLang="zh-CN" sz="1939" dirty="0">
                <a:latin typeface="Arial" pitchFamily="1" charset="0"/>
                <a:ea typeface="ＭＳ Ｐゴシック" pitchFamily="1" charset="-128"/>
                <a:cs typeface="ＭＳ Ｐゴシック" pitchFamily="1" charset="-128"/>
              </a:rPr>
              <a:t>be achieved than with the classic DNS protocol.</a:t>
            </a:r>
          </a:p>
          <a:p>
            <a:pPr>
              <a:lnSpc>
                <a:spcPct val="120000"/>
              </a:lnSpc>
              <a:spcBef>
                <a:spcPts val="554"/>
              </a:spcBef>
              <a:spcAft>
                <a:spcPts val="554"/>
              </a:spcAft>
              <a:buSzPct val="80000"/>
              <a:buFont typeface="Wingdings" pitchFamily="-1" charset="2"/>
              <a:buChar char=""/>
              <a:defRPr/>
            </a:pPr>
            <a:r>
              <a:rPr lang="en-US" dirty="0" smtClean="0">
                <a:effectLst>
                  <a:outerShdw blurRad="38100" dist="38100" dir="2700000" algn="tl">
                    <a:srgbClr val="0064E2"/>
                  </a:outerShdw>
                </a:effectLst>
                <a:ea typeface="ＭＳ Ｐゴシック" pitchFamily="-1" charset="-128"/>
                <a:cs typeface="ＭＳ Ｐゴシック" pitchFamily="-1" charset="-128"/>
              </a:rPr>
              <a:t>Target is flooded with responses</a:t>
            </a:r>
          </a:p>
          <a:p>
            <a:pPr>
              <a:lnSpc>
                <a:spcPct val="120000"/>
              </a:lnSpc>
              <a:spcBef>
                <a:spcPts val="554"/>
              </a:spcBef>
              <a:spcAft>
                <a:spcPts val="554"/>
              </a:spcAft>
              <a:buSzPct val="80000"/>
              <a:buFont typeface="Wingdings" pitchFamily="-1" charset="2"/>
              <a:buChar char=""/>
              <a:defRPr/>
            </a:pPr>
            <a:r>
              <a:rPr lang="en-US" dirty="0">
                <a:effectLst>
                  <a:outerShdw blurRad="38100" dist="38100" dir="2700000" algn="tl">
                    <a:srgbClr val="0064E2"/>
                  </a:outerShdw>
                </a:effectLst>
                <a:ea typeface="ＭＳ Ｐゴシック" pitchFamily="-1" charset="-128"/>
                <a:cs typeface="ＭＳ Ｐゴシック" pitchFamily="-1" charset="-128"/>
              </a:rPr>
              <a:t>B</a:t>
            </a:r>
            <a:r>
              <a:rPr lang="en-US" dirty="0" smtClean="0">
                <a:effectLst>
                  <a:outerShdw blurRad="38100" dist="38100" dir="2700000" algn="tl">
                    <a:srgbClr val="0064E2"/>
                  </a:outerShdw>
                </a:effectLst>
                <a:ea typeface="ＭＳ Ｐゴシック" pitchFamily="-1" charset="-128"/>
                <a:cs typeface="ＭＳ Ｐゴシック" pitchFamily="-1" charset="-128"/>
              </a:rPr>
              <a:t>asic defense against this attack is to prevent the use of spoofed source addresses</a:t>
            </a:r>
          </a:p>
        </p:txBody>
      </p:sp>
      <p:sp>
        <p:nvSpPr>
          <p:cNvPr id="2" name="灯片编号占位符 1"/>
          <p:cNvSpPr>
            <a:spLocks noGrp="1"/>
          </p:cNvSpPr>
          <p:nvPr>
            <p:ph type="sldNum" sz="quarter" idx="12"/>
          </p:nvPr>
        </p:nvSpPr>
        <p:spPr/>
        <p:txBody>
          <a:bodyPr/>
          <a:lstStyle/>
          <a:p>
            <a:fld id="{5F36C9FC-DA22-1F47-8722-58727A1D436E}" type="slidenum">
              <a:rPr lang="en-US" smtClean="0"/>
              <a:pPr/>
              <a:t>73</a:t>
            </a:fld>
            <a:endParaRPr lang="en-US" dirty="0"/>
          </a:p>
        </p:txBody>
      </p:sp>
    </p:spTree>
    <p:extLst>
      <p:ext uri="{BB962C8B-B14F-4D97-AF65-F5344CB8AC3E}">
        <p14:creationId xmlns:p14="http://schemas.microsoft.com/office/powerpoint/2010/main" val="4058971444"/>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a:xfrm>
            <a:off x="450927" y="39085"/>
            <a:ext cx="8229600" cy="1395847"/>
          </a:xfrm>
        </p:spPr>
        <p:txBody>
          <a:bodyPr/>
          <a:lstStyle/>
          <a:p>
            <a:pPr>
              <a:defRPr/>
            </a:pPr>
            <a:r>
              <a:rPr lang="en-US" dirty="0" err="1">
                <a:solidFill>
                  <a:srgbClr val="FFB91D"/>
                </a:solidFill>
                <a:ea typeface="+mj-ea"/>
                <a:cs typeface="+mj-cs"/>
              </a:rPr>
              <a:t>DoS</a:t>
            </a:r>
            <a:r>
              <a:rPr lang="en-US" dirty="0">
                <a:solidFill>
                  <a:srgbClr val="FFB91D"/>
                </a:solidFill>
                <a:ea typeface="+mj-ea"/>
                <a:cs typeface="+mj-cs"/>
              </a:rPr>
              <a:t> Attack Defenses</a:t>
            </a:r>
          </a:p>
        </p:txBody>
      </p:sp>
      <p:sp>
        <p:nvSpPr>
          <p:cNvPr id="237571" name="Rectangle 3"/>
          <p:cNvSpPr>
            <a:spLocks noGrp="1" noChangeArrowheads="1"/>
          </p:cNvSpPr>
          <p:nvPr>
            <p:ph sz="half" idx="2"/>
          </p:nvPr>
        </p:nvSpPr>
        <p:spPr>
          <a:xfrm>
            <a:off x="1" y="2162908"/>
            <a:ext cx="3931627" cy="3673719"/>
          </a:xfrm>
        </p:spPr>
        <p:txBody>
          <a:bodyPr wrap="square" numCol="1" anchor="t" anchorCtr="0" compatLnSpc="1">
            <a:prstTxWarp prst="textNoShape">
              <a:avLst/>
            </a:prstTxWarp>
            <a:normAutofit/>
          </a:bodyPr>
          <a:lstStyle/>
          <a:p>
            <a:pPr eaLnBrk="1" hangingPunct="1">
              <a:lnSpc>
                <a:spcPct val="130000"/>
              </a:lnSpc>
              <a:buSzPct val="80000"/>
              <a:buFont typeface="Wingdings" pitchFamily="-1" charset="2"/>
              <a:buChar char=""/>
              <a:defRPr/>
            </a:pPr>
            <a:r>
              <a:rPr lang="en-US" sz="2031" dirty="0">
                <a:ea typeface="ＭＳ Ｐゴシック" pitchFamily="-1" charset="-128"/>
                <a:cs typeface="ＭＳ Ｐゴシック" pitchFamily="-1" charset="-128"/>
              </a:rPr>
              <a:t>T</a:t>
            </a:r>
            <a:r>
              <a:rPr lang="en-US" sz="2031" dirty="0">
                <a:ea typeface="ＭＳ Ｐゴシック" pitchFamily="-1" charset="-128"/>
                <a:cs typeface="ＭＳ Ｐゴシック" pitchFamily="-1" charset="-128"/>
              </a:rPr>
              <a:t>hese attacks cannot be prevented entirely</a:t>
            </a:r>
          </a:p>
          <a:p>
            <a:pPr eaLnBrk="1" hangingPunct="1">
              <a:lnSpc>
                <a:spcPct val="130000"/>
              </a:lnSpc>
              <a:buSzPct val="80000"/>
              <a:buFont typeface="Wingdings" pitchFamily="-1" charset="2"/>
              <a:buChar char=""/>
              <a:defRPr/>
            </a:pPr>
            <a:r>
              <a:rPr lang="en-US" sz="2031" dirty="0">
                <a:ea typeface="ＭＳ Ｐゴシック" pitchFamily="-1" charset="-128"/>
                <a:cs typeface="ＭＳ Ｐゴシック" pitchFamily="-1" charset="-128"/>
              </a:rPr>
              <a:t>H</a:t>
            </a:r>
            <a:r>
              <a:rPr lang="en-US" sz="2031" dirty="0">
                <a:ea typeface="ＭＳ Ｐゴシック" pitchFamily="-1" charset="-128"/>
                <a:cs typeface="ＭＳ Ｐゴシック" pitchFamily="-1" charset="-128"/>
              </a:rPr>
              <a:t>igh traffic volumes may be legitimate</a:t>
            </a:r>
          </a:p>
          <a:p>
            <a:pPr lvl="1" eaLnBrk="1" hangingPunct="1">
              <a:lnSpc>
                <a:spcPct val="130000"/>
              </a:lnSpc>
              <a:buClr>
                <a:schemeClr val="accent2">
                  <a:lumMod val="60000"/>
                  <a:lumOff val="40000"/>
                </a:schemeClr>
              </a:buClr>
              <a:buSzPct val="80000"/>
              <a:buFont typeface="Wingdings" pitchFamily="-1" charset="2"/>
              <a:buChar char=""/>
              <a:defRPr/>
            </a:pPr>
            <a:r>
              <a:rPr lang="en-US" dirty="0"/>
              <a:t>H</a:t>
            </a:r>
            <a:r>
              <a:rPr lang="en-US" dirty="0" smtClean="0"/>
              <a:t>igh publicity about a specific site</a:t>
            </a:r>
          </a:p>
          <a:p>
            <a:pPr lvl="1" eaLnBrk="1" hangingPunct="1">
              <a:lnSpc>
                <a:spcPct val="130000"/>
              </a:lnSpc>
              <a:buClr>
                <a:schemeClr val="accent2">
                  <a:lumMod val="60000"/>
                  <a:lumOff val="40000"/>
                </a:schemeClr>
              </a:buClr>
              <a:buSzPct val="80000"/>
              <a:buFont typeface="Wingdings" pitchFamily="-1" charset="2"/>
              <a:buChar char=""/>
              <a:defRPr/>
            </a:pPr>
            <a:r>
              <a:rPr lang="en-US" dirty="0"/>
              <a:t>A</a:t>
            </a:r>
            <a:r>
              <a:rPr lang="en-US" dirty="0" smtClean="0"/>
              <a:t>ctivity on a very popular site</a:t>
            </a:r>
          </a:p>
          <a:p>
            <a:pPr lvl="1" eaLnBrk="1" hangingPunct="1">
              <a:lnSpc>
                <a:spcPct val="130000"/>
              </a:lnSpc>
              <a:buClr>
                <a:schemeClr val="accent2">
                  <a:lumMod val="60000"/>
                  <a:lumOff val="40000"/>
                </a:schemeClr>
              </a:buClr>
              <a:buSzPct val="80000"/>
              <a:buFont typeface="Wingdings" pitchFamily="-1" charset="2"/>
              <a:buChar char=""/>
              <a:defRPr/>
            </a:pPr>
            <a:r>
              <a:rPr lang="en-US" dirty="0"/>
              <a:t>D</a:t>
            </a:r>
            <a:r>
              <a:rPr lang="en-US" dirty="0" smtClean="0"/>
              <a:t>escribed as </a:t>
            </a:r>
            <a:r>
              <a:rPr lang="en-US" i="1" dirty="0" err="1" smtClean="0"/>
              <a:t>slashdotted</a:t>
            </a:r>
            <a:r>
              <a:rPr lang="en-US" i="1" dirty="0" smtClean="0"/>
              <a:t>, flash crowd, or flash event</a:t>
            </a:r>
            <a:r>
              <a:rPr lang="en-US" sz="1846" dirty="0">
                <a:effectLst>
                  <a:outerShdw blurRad="38100" dist="38100" dir="2700000" algn="tl">
                    <a:srgbClr val="0064E2"/>
                  </a:outerShdw>
                </a:effectLst>
              </a:rPr>
              <a:t>	</a:t>
            </a:r>
          </a:p>
          <a:p>
            <a:pPr lvl="1" eaLnBrk="1" hangingPunct="1">
              <a:lnSpc>
                <a:spcPct val="80000"/>
              </a:lnSpc>
              <a:buFont typeface="Wingdings" pitchFamily="-1" charset="2"/>
              <a:buChar char=""/>
              <a:defRPr/>
            </a:pPr>
            <a:endParaRPr lang="en-US" sz="1846" dirty="0">
              <a:effectLst>
                <a:outerShdw blurRad="38100" dist="38100" dir="2700000" algn="tl">
                  <a:srgbClr val="0064E2"/>
                </a:outerShdw>
              </a:effectLst>
            </a:endParaRPr>
          </a:p>
        </p:txBody>
      </p:sp>
      <p:graphicFrame>
        <p:nvGraphicFramePr>
          <p:cNvPr id="4" name="Diagram 3"/>
          <p:cNvGraphicFramePr/>
          <p:nvPr>
            <p:extLst/>
          </p:nvPr>
        </p:nvGraphicFramePr>
        <p:xfrm>
          <a:off x="3798277" y="2373923"/>
          <a:ext cx="5205046" cy="40796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3446585" y="1811215"/>
            <a:ext cx="5697415" cy="710194"/>
          </a:xfrm>
          <a:prstGeom prst="rect">
            <a:avLst/>
          </a:prstGeom>
          <a:noFill/>
        </p:spPr>
        <p:txBody>
          <a:bodyPr>
            <a:prstTxWarp prst="textNoShape">
              <a:avLst/>
            </a:prstTxWarp>
            <a:spAutoFit/>
          </a:bodyPr>
          <a:lstStyle/>
          <a:p>
            <a:r>
              <a:rPr lang="en-US" sz="2215" dirty="0">
                <a:effectLst>
                  <a:outerShdw blurRad="38100" dist="38100" dir="2700000" algn="tl">
                    <a:srgbClr val="0064E2"/>
                  </a:outerShdw>
                </a:effectLst>
                <a:latin typeface="+mn-lt"/>
                <a:ea typeface="ＭＳ Ｐゴシック" pitchFamily="1" charset="-128"/>
                <a:cs typeface="ＭＳ Ｐゴシック" pitchFamily="1" charset="-128"/>
              </a:rPr>
              <a:t>F</a:t>
            </a:r>
            <a:r>
              <a:rPr lang="en-US" sz="2215" dirty="0">
                <a:effectLst>
                  <a:outerShdw blurRad="38100" dist="38100" dir="2700000" algn="tl">
                    <a:srgbClr val="0064E2"/>
                  </a:outerShdw>
                </a:effectLst>
                <a:latin typeface="+mn-lt"/>
                <a:ea typeface="ＭＳ Ｐゴシック" pitchFamily="1" charset="-128"/>
                <a:cs typeface="ＭＳ Ｐゴシック" pitchFamily="1" charset="-128"/>
              </a:rPr>
              <a:t>our </a:t>
            </a:r>
            <a:r>
              <a:rPr lang="en-US" sz="2215" dirty="0">
                <a:effectLst>
                  <a:outerShdw blurRad="38100" dist="38100" dir="2700000" algn="tl">
                    <a:srgbClr val="0064E2"/>
                  </a:outerShdw>
                </a:effectLst>
                <a:latin typeface="+mn-lt"/>
                <a:ea typeface="ＭＳ Ｐゴシック" pitchFamily="1" charset="-128"/>
                <a:cs typeface="ＭＳ Ｐゴシック" pitchFamily="1" charset="-128"/>
              </a:rPr>
              <a:t>lines of defense against </a:t>
            </a:r>
            <a:r>
              <a:rPr lang="en-US" sz="2215" dirty="0" err="1">
                <a:effectLst>
                  <a:outerShdw blurRad="38100" dist="38100" dir="2700000" algn="tl">
                    <a:srgbClr val="0064E2"/>
                  </a:outerShdw>
                </a:effectLst>
                <a:latin typeface="+mn-lt"/>
                <a:ea typeface="ＭＳ Ｐゴシック" pitchFamily="1" charset="-128"/>
                <a:cs typeface="ＭＳ Ｐゴシック" pitchFamily="1" charset="-128"/>
              </a:rPr>
              <a:t>DDoS</a:t>
            </a:r>
            <a:r>
              <a:rPr lang="en-US" sz="2215" dirty="0">
                <a:effectLst>
                  <a:outerShdw blurRad="38100" dist="38100" dir="2700000" algn="tl">
                    <a:srgbClr val="0064E2"/>
                  </a:outerShdw>
                </a:effectLst>
                <a:latin typeface="+mn-lt"/>
                <a:ea typeface="ＭＳ Ｐゴシック" pitchFamily="1" charset="-128"/>
                <a:cs typeface="ＭＳ Ｐゴシック" pitchFamily="1" charset="-128"/>
              </a:rPr>
              <a:t> attacks</a:t>
            </a:r>
          </a:p>
          <a:p>
            <a:endParaRPr lang="en-US" dirty="0"/>
          </a:p>
        </p:txBody>
      </p:sp>
      <p:sp>
        <p:nvSpPr>
          <p:cNvPr id="2" name="灯片编号占位符 1"/>
          <p:cNvSpPr>
            <a:spLocks noGrp="1"/>
          </p:cNvSpPr>
          <p:nvPr>
            <p:ph type="sldNum" sz="quarter" idx="12"/>
          </p:nvPr>
        </p:nvSpPr>
        <p:spPr/>
        <p:txBody>
          <a:bodyPr/>
          <a:lstStyle/>
          <a:p>
            <a:fld id="{6D5DF91A-7C92-3743-8A2E-356816C55239}" type="slidenum">
              <a:rPr lang="en-US" smtClean="0"/>
              <a:pPr/>
              <a:t>74</a:t>
            </a:fld>
            <a:endParaRPr lang="en-US" dirty="0"/>
          </a:p>
        </p:txBody>
      </p:sp>
    </p:spTree>
    <p:extLst>
      <p:ext uri="{BB962C8B-B14F-4D97-AF65-F5344CB8AC3E}">
        <p14:creationId xmlns:p14="http://schemas.microsoft.com/office/powerpoint/2010/main" val="1860505133"/>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smtClean="0"/>
              <a:t>Chapter </a:t>
            </a:r>
            <a:r>
              <a:rPr lang="en-US" dirty="0"/>
              <a:t>8</a:t>
            </a:r>
          </a:p>
        </p:txBody>
      </p:sp>
      <p:sp>
        <p:nvSpPr>
          <p:cNvPr id="13" name="Subtitle 12"/>
          <p:cNvSpPr>
            <a:spLocks noGrp="1"/>
          </p:cNvSpPr>
          <p:nvPr>
            <p:ph type="subTitle" idx="1"/>
          </p:nvPr>
        </p:nvSpPr>
        <p:spPr/>
        <p:txBody>
          <a:bodyPr>
            <a:normAutofit/>
          </a:bodyPr>
          <a:lstStyle/>
          <a:p>
            <a:pPr algn="ctr"/>
            <a:r>
              <a:rPr lang="en-US" sz="3200" dirty="0" smtClean="0"/>
              <a:t>Intrusion Detection</a:t>
            </a:r>
          </a:p>
          <a:p>
            <a:endParaRPr lang="en-US" dirty="0"/>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solidFill>
                <a:prstClr val="white"/>
              </a:solidFill>
              <a:latin typeface="Arial" pitchFamily="1" charset="0"/>
            </a:endParaRPr>
          </a:p>
        </p:txBody>
      </p:sp>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r="-1190"/>
          <a:stretch/>
        </p:blipFill>
        <p:spPr>
          <a:xfrm>
            <a:off x="3275856" y="908720"/>
            <a:ext cx="2592288" cy="2221260"/>
          </a:xfrm>
          <a:prstGeom prst="round1Rect">
            <a:avLst/>
          </a:prstGeom>
          <a:effectLst>
            <a:softEdge rad="127000"/>
          </a:effectLst>
        </p:spPr>
      </p:pic>
      <p:sp>
        <p:nvSpPr>
          <p:cNvPr id="2" name="灯片编号占位符 1"/>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75</a:t>
            </a:fld>
            <a:endParaRPr lang="en-US" dirty="0">
              <a:solidFill>
                <a:prstClr val="white">
                  <a:lumMod val="65000"/>
                  <a:lumOff val="35000"/>
                </a:prstClr>
              </a:solidFill>
            </a:endParaRPr>
          </a:p>
        </p:txBody>
      </p:sp>
    </p:spTree>
    <p:extLst>
      <p:ext uri="{BB962C8B-B14F-4D97-AF65-F5344CB8AC3E}">
        <p14:creationId xmlns:p14="http://schemas.microsoft.com/office/powerpoint/2010/main" val="2991996318"/>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a:xfrm>
            <a:off x="304800" y="228600"/>
            <a:ext cx="4876800" cy="1524000"/>
          </a:xfrm>
        </p:spPr>
        <p:txBody>
          <a:bodyPr>
            <a:noAutofit/>
          </a:bodyPr>
          <a:lstStyle/>
          <a:p>
            <a:r>
              <a:rPr lang="en-US" sz="4000" dirty="0">
                <a:ln w="18415" cmpd="sng">
                  <a:solidFill>
                    <a:srgbClr val="FFFFFF"/>
                  </a:solidFill>
                  <a:prstDash val="solid"/>
                </a:ln>
                <a:solidFill>
                  <a:srgbClr val="FFFFFF"/>
                </a:solidFill>
                <a:effectLst>
                  <a:outerShdw blurRad="63500" dir="3600000" algn="tl" rotWithShape="0">
                    <a:srgbClr val="000000">
                      <a:alpha val="70000"/>
                    </a:srgbClr>
                  </a:outerShdw>
                </a:effectLst>
                <a:ea typeface="Times"/>
                <a:cs typeface="Times"/>
              </a:rPr>
              <a:t>Intrusion Detection System (IDS)</a:t>
            </a:r>
            <a:endPar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ea typeface="Times"/>
              <a:cs typeface="Times"/>
            </a:endParaRPr>
          </a:p>
        </p:txBody>
      </p:sp>
      <p:graphicFrame>
        <p:nvGraphicFramePr>
          <p:cNvPr id="6" name="Content Placeholder 5"/>
          <p:cNvGraphicFramePr>
            <a:graphicFrameLocks noGrp="1"/>
          </p:cNvGraphicFramePr>
          <p:nvPr>
            <p:ph idx="1"/>
            <p:extLst/>
          </p:nvPr>
        </p:nvGraphicFramePr>
        <p:xfrm>
          <a:off x="4495800" y="2895600"/>
          <a:ext cx="4206240" cy="3644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 Placeholder 6"/>
          <p:cNvSpPr>
            <a:spLocks noGrp="1"/>
          </p:cNvSpPr>
          <p:nvPr>
            <p:ph type="body" sz="half" idx="2"/>
          </p:nvPr>
        </p:nvSpPr>
        <p:spPr>
          <a:xfrm>
            <a:off x="323528" y="2060848"/>
            <a:ext cx="3744416" cy="4797152"/>
          </a:xfrm>
        </p:spPr>
        <p:txBody>
          <a:bodyPr>
            <a:normAutofit fontScale="55000" lnSpcReduction="20000"/>
          </a:bodyPr>
          <a:lstStyle/>
          <a:p>
            <a:pPr marL="342900" lvl="1" indent="-342900">
              <a:spcBef>
                <a:spcPts val="1200"/>
              </a:spcBef>
              <a:buClr>
                <a:schemeClr val="accent1"/>
              </a:buClr>
              <a:buSzPct val="80000"/>
              <a:buFont typeface="Wingdings" pitchFamily="2" charset="2"/>
              <a:buChar char=""/>
            </a:pPr>
            <a:r>
              <a:rPr lang="en-US" sz="3871" dirty="0"/>
              <a:t>H</a:t>
            </a:r>
            <a:r>
              <a:rPr lang="en-US" sz="3871" dirty="0" smtClean="0"/>
              <a:t>ost-based IDS (HIDS)</a:t>
            </a:r>
          </a:p>
          <a:p>
            <a:pPr marL="685800" lvl="1" indent="-336550">
              <a:spcBef>
                <a:spcPts val="1200"/>
              </a:spcBef>
              <a:buFont typeface="Wingdings" pitchFamily="2" charset="2"/>
              <a:buChar char=""/>
            </a:pPr>
            <a:r>
              <a:rPr lang="en-US" sz="2800" dirty="0"/>
              <a:t>M</a:t>
            </a:r>
            <a:r>
              <a:rPr lang="en-US" sz="2800" dirty="0" smtClean="0"/>
              <a:t>onitors the characteristics of a single host for suspicious activity</a:t>
            </a:r>
          </a:p>
          <a:p>
            <a:pPr marL="342900" lvl="1" indent="-342900">
              <a:spcBef>
                <a:spcPts val="1200"/>
              </a:spcBef>
              <a:buClr>
                <a:schemeClr val="accent1"/>
              </a:buClr>
              <a:buSzPct val="80000"/>
              <a:buFont typeface="Wingdings" pitchFamily="2" charset="2"/>
              <a:buChar char=""/>
            </a:pPr>
            <a:r>
              <a:rPr lang="en-US" sz="3800" dirty="0" smtClean="0"/>
              <a:t>Network</a:t>
            </a:r>
            <a:r>
              <a:rPr lang="en-US" sz="3800" dirty="0"/>
              <a:t>-based </a:t>
            </a:r>
            <a:r>
              <a:rPr lang="en-US" sz="3800" dirty="0" smtClean="0"/>
              <a:t>IDS (NIDS)</a:t>
            </a:r>
            <a:endParaRPr lang="en-US" sz="3800" dirty="0"/>
          </a:p>
          <a:p>
            <a:pPr marL="685800" lvl="1" indent="-336550">
              <a:spcBef>
                <a:spcPts val="1200"/>
              </a:spcBef>
              <a:buFont typeface="Wingdings" pitchFamily="2" charset="2"/>
              <a:buChar char=""/>
            </a:pPr>
            <a:r>
              <a:rPr lang="en-US" sz="2800" dirty="0"/>
              <a:t>M</a:t>
            </a:r>
            <a:r>
              <a:rPr lang="en-US" sz="2800" dirty="0" smtClean="0"/>
              <a:t>onitors network traffic and analyzes network, transport, and application protocols to identify suspicious activity</a:t>
            </a:r>
          </a:p>
          <a:p>
            <a:pPr marL="342900" lvl="1" indent="-342900">
              <a:spcBef>
                <a:spcPts val="1200"/>
              </a:spcBef>
              <a:buClr>
                <a:schemeClr val="accent1"/>
              </a:buClr>
              <a:buSzPct val="80000"/>
              <a:buFont typeface="Wingdings" pitchFamily="2" charset="2"/>
              <a:buChar char=""/>
            </a:pPr>
            <a:r>
              <a:rPr lang="en-US" sz="3800" dirty="0"/>
              <a:t>Distributed or hybrid </a:t>
            </a:r>
            <a:r>
              <a:rPr lang="en-US" sz="3800" dirty="0" smtClean="0"/>
              <a:t>IDS</a:t>
            </a:r>
          </a:p>
          <a:p>
            <a:pPr marL="685800" lvl="1" indent="-336550">
              <a:spcBef>
                <a:spcPts val="1200"/>
              </a:spcBef>
              <a:buSzPct val="80000"/>
              <a:buFont typeface="Wingdings" pitchFamily="2" charset="2"/>
              <a:buChar char=""/>
            </a:pPr>
            <a:r>
              <a:rPr lang="en-US" sz="2700" dirty="0"/>
              <a:t>Combines information from a number of sensors, often both host and network based, in a central analyzer that is able to better identify </a:t>
            </a:r>
            <a:r>
              <a:rPr lang="en-US" sz="2700" dirty="0" smtClean="0"/>
              <a:t>and </a:t>
            </a:r>
            <a:r>
              <a:rPr lang="en-US" sz="2700" dirty="0"/>
              <a:t>respond to intrusion activity</a:t>
            </a:r>
          </a:p>
          <a:p>
            <a:pPr marL="1143000" lvl="2" indent="-336550">
              <a:spcBef>
                <a:spcPts val="1872"/>
              </a:spcBef>
              <a:buFont typeface="Wingdings" pitchFamily="2" charset="2"/>
              <a:buChar char=""/>
            </a:pPr>
            <a:endParaRPr lang="en-US" sz="2600" dirty="0" smtClean="0"/>
          </a:p>
          <a:p>
            <a:endParaRPr lang="en-US" dirty="0"/>
          </a:p>
        </p:txBody>
      </p:sp>
      <p:pic>
        <p:nvPicPr>
          <p:cNvPr id="9" name="Picture 8"/>
          <p:cNvPicPr>
            <a:picLocks noChangeAspect="1"/>
          </p:cNvPicPr>
          <p:nvPr/>
        </p:nvPicPr>
        <p:blipFill>
          <a:blip r:embed="rId8"/>
          <a:stretch>
            <a:fillRect/>
          </a:stretch>
        </p:blipFill>
        <p:spPr>
          <a:xfrm>
            <a:off x="5638800" y="457200"/>
            <a:ext cx="2295970" cy="1861127"/>
          </a:xfrm>
          <a:prstGeom prst="rect">
            <a:avLst/>
          </a:prstGeom>
        </p:spPr>
      </p:pic>
      <p:sp>
        <p:nvSpPr>
          <p:cNvPr id="2" name="灯片编号占位符 1"/>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76</a:t>
            </a:fld>
            <a:endParaRPr lang="en-US" dirty="0">
              <a:solidFill>
                <a:prstClr val="white">
                  <a:lumMod val="65000"/>
                  <a:lumOff val="35000"/>
                </a:prstClr>
              </a:solidFill>
            </a:endParaRPr>
          </a:p>
        </p:txBody>
      </p:sp>
    </p:spTree>
    <p:extLst>
      <p:ext uri="{BB962C8B-B14F-4D97-AF65-F5344CB8AC3E}">
        <p14:creationId xmlns:p14="http://schemas.microsoft.com/office/powerpoint/2010/main" val="1870489450"/>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pdf"/>
          <p:cNvPicPr>
            <a:picLocks noChangeAspect="1"/>
          </p:cNvPicPr>
          <p:nvPr/>
        </p:nvPicPr>
        <p:blipFill rotWithShape="1">
          <a:blip r:embed="rId3">
            <a:extLst>
              <a:ext uri="{28A0092B-C50C-407E-A947-70E740481C1C}">
                <a14:useLocalDpi xmlns:a14="http://schemas.microsoft.com/office/drawing/2010/main" val="0"/>
              </a:ext>
            </a:extLst>
          </a:blip>
          <a:srcRect t="18070" b="18461"/>
          <a:stretch/>
        </p:blipFill>
        <p:spPr>
          <a:xfrm>
            <a:off x="408939" y="0"/>
            <a:ext cx="8349615" cy="6858000"/>
          </a:xfrm>
          <a:prstGeom prst="rect">
            <a:avLst/>
          </a:prstGeom>
          <a:solidFill>
            <a:schemeClr val="tx1"/>
          </a:solidFill>
        </p:spPr>
      </p:pic>
    </p:spTree>
    <p:extLst>
      <p:ext uri="{BB962C8B-B14F-4D97-AF65-F5344CB8AC3E}">
        <p14:creationId xmlns:p14="http://schemas.microsoft.com/office/powerpoint/2010/main" val="4189894398"/>
      </p:ext>
    </p:extLst>
  </p:cSld>
  <p:clrMapOvr>
    <a:masterClrMapping/>
  </p:clrMapOvr>
  <p:transition spd="slow">
    <p:strips/>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p:txBody>
          <a:bodyPr/>
          <a:lstStyle/>
          <a:p>
            <a:r>
              <a:rPr lang="en-US" dirty="0">
                <a:solidFill>
                  <a:srgbClr val="FFB91D"/>
                </a:solidFill>
              </a:rPr>
              <a:t>IDS Requirements</a:t>
            </a:r>
          </a:p>
        </p:txBody>
      </p:sp>
      <p:graphicFrame>
        <p:nvGraphicFramePr>
          <p:cNvPr id="4" name="Content Placeholder 3"/>
          <p:cNvGraphicFramePr>
            <a:graphicFrameLocks noGrp="1"/>
          </p:cNvGraphicFramePr>
          <p:nvPr>
            <p:ph idx="1"/>
            <p:extLst/>
          </p:nvPr>
        </p:nvGraphicFramePr>
        <p:xfrm>
          <a:off x="457200" y="1905000"/>
          <a:ext cx="82296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78</a:t>
            </a:fld>
            <a:endParaRPr lang="en-US" dirty="0">
              <a:solidFill>
                <a:prstClr val="white">
                  <a:lumMod val="65000"/>
                  <a:lumOff val="35000"/>
                </a:prstClr>
              </a:solidFill>
            </a:endParaRPr>
          </a:p>
        </p:txBody>
      </p:sp>
    </p:spTree>
    <p:extLst>
      <p:ext uri="{BB962C8B-B14F-4D97-AF65-F5344CB8AC3E}">
        <p14:creationId xmlns:p14="http://schemas.microsoft.com/office/powerpoint/2010/main" val="1719225792"/>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0"/>
            <a:ext cx="8229600" cy="1124744"/>
          </a:xfrm>
        </p:spPr>
        <p:txBody>
          <a:bodyPr>
            <a:normAutofit/>
          </a:bodyPr>
          <a:lstStyle/>
          <a:p>
            <a:r>
              <a:rPr lang="en-US" dirty="0" smtClean="0">
                <a:solidFill>
                  <a:srgbClr val="FFB91D"/>
                </a:solidFill>
              </a:rPr>
              <a:t>Analysis Approaches</a:t>
            </a:r>
            <a:endParaRPr lang="en-US" dirty="0">
              <a:solidFill>
                <a:srgbClr val="FFB91D"/>
              </a:solidFill>
            </a:endParaRPr>
          </a:p>
        </p:txBody>
      </p:sp>
      <p:sp>
        <p:nvSpPr>
          <p:cNvPr id="6" name="Text Placeholder 5"/>
          <p:cNvSpPr>
            <a:spLocks noGrp="1"/>
          </p:cNvSpPr>
          <p:nvPr>
            <p:ph type="body" idx="1"/>
          </p:nvPr>
        </p:nvSpPr>
        <p:spPr>
          <a:xfrm>
            <a:off x="467544" y="1700808"/>
            <a:ext cx="3931920" cy="573741"/>
          </a:xfrm>
          <a:solidFill>
            <a:schemeClr val="accent2"/>
          </a:solidFill>
          <a:ln>
            <a:solidFill>
              <a:schemeClr val="accent2"/>
            </a:solidFill>
          </a:ln>
        </p:spPr>
        <p:txBody>
          <a:bodyPr/>
          <a:lstStyle/>
          <a:p>
            <a:r>
              <a:rPr lang="en-US" sz="2800" dirty="0">
                <a:solidFill>
                  <a:srgbClr val="800000"/>
                </a:solidFill>
              </a:rPr>
              <a:t>A</a:t>
            </a:r>
            <a:r>
              <a:rPr lang="en-US" sz="2800" dirty="0" smtClean="0">
                <a:solidFill>
                  <a:srgbClr val="800000"/>
                </a:solidFill>
              </a:rPr>
              <a:t>nomaly detection</a:t>
            </a:r>
            <a:endParaRPr lang="en-US" sz="2800" dirty="0">
              <a:solidFill>
                <a:srgbClr val="800000"/>
              </a:solidFill>
            </a:endParaRPr>
          </a:p>
        </p:txBody>
      </p:sp>
      <p:sp>
        <p:nvSpPr>
          <p:cNvPr id="8" name="Text Placeholder 7"/>
          <p:cNvSpPr>
            <a:spLocks noGrp="1"/>
          </p:cNvSpPr>
          <p:nvPr>
            <p:ph type="body" sz="quarter" idx="3"/>
          </p:nvPr>
        </p:nvSpPr>
        <p:spPr>
          <a:xfrm>
            <a:off x="4716016" y="1484784"/>
            <a:ext cx="3931920" cy="947936"/>
          </a:xfrm>
          <a:solidFill>
            <a:schemeClr val="accent2"/>
          </a:solidFill>
        </p:spPr>
        <p:txBody>
          <a:bodyPr/>
          <a:lstStyle/>
          <a:p>
            <a:r>
              <a:rPr lang="en-US" sz="2800" dirty="0" smtClean="0">
                <a:solidFill>
                  <a:srgbClr val="800000"/>
                </a:solidFill>
              </a:rPr>
              <a:t>Signature/Heuristic detection</a:t>
            </a:r>
          </a:p>
        </p:txBody>
      </p:sp>
      <p:sp>
        <p:nvSpPr>
          <p:cNvPr id="7" name="Content Placeholder 6"/>
          <p:cNvSpPr>
            <a:spLocks noGrp="1"/>
          </p:cNvSpPr>
          <p:nvPr>
            <p:ph sz="quarter" idx="13"/>
          </p:nvPr>
        </p:nvSpPr>
        <p:spPr>
          <a:xfrm>
            <a:off x="467544" y="2708920"/>
            <a:ext cx="3931920" cy="3827929"/>
          </a:xfrm>
        </p:spPr>
        <p:txBody>
          <a:bodyPr>
            <a:normAutofit fontScale="92500" lnSpcReduction="10000"/>
          </a:bodyPr>
          <a:lstStyle/>
          <a:p>
            <a:pPr>
              <a:spcAft>
                <a:spcPts val="800"/>
              </a:spcAft>
              <a:buSzPct val="140000"/>
            </a:pPr>
            <a:r>
              <a:rPr lang="en-US" dirty="0" smtClean="0"/>
              <a:t>Involves the collection of data relating to the behavior of legitimate users over a period of time</a:t>
            </a:r>
          </a:p>
          <a:p>
            <a:pPr>
              <a:spcAft>
                <a:spcPts val="800"/>
              </a:spcAft>
              <a:buSzPct val="140000"/>
            </a:pPr>
            <a:r>
              <a:rPr lang="en-US" dirty="0" smtClean="0"/>
              <a:t>Current observed behavior is analyzed to determine whether this behavior is that of a legitimate user or that of an intruder</a:t>
            </a:r>
          </a:p>
        </p:txBody>
      </p:sp>
      <p:sp>
        <p:nvSpPr>
          <p:cNvPr id="9" name="Content Placeholder 8"/>
          <p:cNvSpPr>
            <a:spLocks noGrp="1"/>
          </p:cNvSpPr>
          <p:nvPr>
            <p:ph sz="quarter" idx="14"/>
          </p:nvPr>
        </p:nvSpPr>
        <p:spPr>
          <a:xfrm>
            <a:off x="4716016" y="2636912"/>
            <a:ext cx="3931920" cy="3446929"/>
          </a:xfrm>
        </p:spPr>
        <p:txBody>
          <a:bodyPr>
            <a:noAutofit/>
          </a:bodyPr>
          <a:lstStyle/>
          <a:p>
            <a:pPr>
              <a:spcAft>
                <a:spcPts val="800"/>
              </a:spcAft>
              <a:buSzPct val="140000"/>
            </a:pPr>
            <a:r>
              <a:rPr lang="en-US" sz="2200" dirty="0"/>
              <a:t>Uses a set of known malicious data patterns or attack rules that are compared with current behavior</a:t>
            </a:r>
          </a:p>
          <a:p>
            <a:pPr>
              <a:spcAft>
                <a:spcPts val="800"/>
              </a:spcAft>
              <a:buSzPct val="140000"/>
            </a:pPr>
            <a:r>
              <a:rPr lang="en-US" sz="2200" dirty="0"/>
              <a:t>Also known as misuse detection</a:t>
            </a:r>
          </a:p>
          <a:p>
            <a:pPr>
              <a:spcAft>
                <a:spcPts val="800"/>
              </a:spcAft>
              <a:buSzPct val="140000"/>
            </a:pPr>
            <a:r>
              <a:rPr lang="en-US" sz="2200" dirty="0"/>
              <a:t>Can only identify known attacks for which it has patterns or rules</a:t>
            </a:r>
          </a:p>
        </p:txBody>
      </p:sp>
      <p:sp>
        <p:nvSpPr>
          <p:cNvPr id="2" name="灯片编号占位符 1"/>
          <p:cNvSpPr>
            <a:spLocks noGrp="1"/>
          </p:cNvSpPr>
          <p:nvPr>
            <p:ph type="sldNum" sz="quarter" idx="12"/>
          </p:nvPr>
        </p:nvSpPr>
        <p:spPr/>
        <p:txBody>
          <a:bodyPr/>
          <a:lstStyle/>
          <a:p>
            <a:fld id="{C5B529B3-313B-4E43-B940-6E980F955EE2}" type="slidenum">
              <a:rPr lang="en-US" smtClean="0">
                <a:solidFill>
                  <a:prstClr val="white">
                    <a:lumMod val="65000"/>
                    <a:lumOff val="35000"/>
                  </a:prstClr>
                </a:solidFill>
              </a:rPr>
              <a:pPr/>
              <a:t>79</a:t>
            </a:fld>
            <a:endParaRPr lang="en-US" dirty="0">
              <a:solidFill>
                <a:prstClr val="white">
                  <a:lumMod val="65000"/>
                  <a:lumOff val="35000"/>
                </a:prstClr>
              </a:solidFill>
            </a:endParaRPr>
          </a:p>
        </p:txBody>
      </p:sp>
    </p:spTree>
    <p:extLst>
      <p:ext uri="{BB962C8B-B14F-4D97-AF65-F5344CB8AC3E}">
        <p14:creationId xmlns:p14="http://schemas.microsoft.com/office/powerpoint/2010/main" val="261222967"/>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467544" y="116632"/>
            <a:ext cx="8229600" cy="1052736"/>
          </a:xfrm>
        </p:spPr>
        <p:txBody>
          <a:bodyPr/>
          <a:lstStyle/>
          <a:p>
            <a:pPr eaLnBrk="1" fontAlgn="auto" hangingPunct="1">
              <a:spcAft>
                <a:spcPts val="0"/>
              </a:spcAft>
              <a:defRPr/>
            </a:pPr>
            <a:r>
              <a:rPr lang="en-GB" dirty="0" smtClean="0">
                <a:solidFill>
                  <a:schemeClr val="accent6">
                    <a:lumMod val="60000"/>
                    <a:lumOff val="40000"/>
                  </a:schemeClr>
                </a:solidFill>
                <a:ea typeface="+mj-ea"/>
                <a:cs typeface="+mj-cs"/>
              </a:rPr>
              <a:t>Symmetric Encryption</a:t>
            </a:r>
            <a:endParaRPr lang="en-AU" dirty="0">
              <a:solidFill>
                <a:schemeClr val="accent6">
                  <a:lumMod val="60000"/>
                  <a:lumOff val="40000"/>
                </a:schemeClr>
              </a:solidFill>
              <a:ea typeface="+mj-ea"/>
              <a:cs typeface="+mj-cs"/>
            </a:endParaRPr>
          </a:p>
        </p:txBody>
      </p:sp>
      <p:sp>
        <p:nvSpPr>
          <p:cNvPr id="200707" name="Rectangle 3"/>
          <p:cNvSpPr>
            <a:spLocks noGrp="1" noChangeArrowheads="1"/>
          </p:cNvSpPr>
          <p:nvPr>
            <p:ph idx="1"/>
          </p:nvPr>
        </p:nvSpPr>
        <p:spPr>
          <a:xfrm>
            <a:off x="457200" y="1600200"/>
            <a:ext cx="8229600" cy="2620888"/>
          </a:xfrm>
        </p:spPr>
        <p:txBody>
          <a:bodyPr>
            <a:normAutofit fontScale="77500" lnSpcReduction="20000"/>
          </a:bodyPr>
          <a:lstStyle/>
          <a:p>
            <a:pPr>
              <a:lnSpc>
                <a:spcPct val="120000"/>
              </a:lnSpc>
              <a:spcBef>
                <a:spcPts val="0"/>
              </a:spcBef>
              <a:buClr>
                <a:schemeClr val="accent6">
                  <a:lumMod val="60000"/>
                  <a:lumOff val="40000"/>
                </a:schemeClr>
              </a:buClr>
              <a:buSzPct val="125000"/>
              <a:buFont typeface="Arial"/>
              <a:buChar char="•"/>
              <a:defRPr/>
            </a:pPr>
            <a:r>
              <a:rPr lang="en-US" dirty="0"/>
              <a:t>The universal technique for providing confidentiality for transmitted or stored </a:t>
            </a:r>
            <a:r>
              <a:rPr lang="en-US" dirty="0" smtClean="0"/>
              <a:t>data</a:t>
            </a:r>
            <a:endParaRPr lang="en-US" sz="2000" dirty="0"/>
          </a:p>
          <a:p>
            <a:pPr eaLnBrk="1" fontAlgn="auto" hangingPunct="1">
              <a:lnSpc>
                <a:spcPct val="120000"/>
              </a:lnSpc>
              <a:spcBef>
                <a:spcPts val="0"/>
              </a:spcBef>
              <a:buClr>
                <a:schemeClr val="accent6">
                  <a:lumMod val="60000"/>
                  <a:lumOff val="40000"/>
                </a:schemeClr>
              </a:buClr>
              <a:buSzPct val="125000"/>
              <a:buFont typeface="Arial"/>
              <a:buChar char="•"/>
              <a:defRPr/>
            </a:pPr>
            <a:r>
              <a:rPr lang="en-US" dirty="0"/>
              <a:t>A</a:t>
            </a:r>
            <a:r>
              <a:rPr lang="en-US" dirty="0" smtClean="0"/>
              <a:t>lso referred to as secret-key encryption</a:t>
            </a:r>
            <a:endParaRPr lang="en-US" dirty="0" smtClean="0">
              <a:ea typeface="+mn-ea"/>
              <a:cs typeface="+mn-cs"/>
            </a:endParaRPr>
          </a:p>
          <a:p>
            <a:pPr>
              <a:lnSpc>
                <a:spcPct val="150000"/>
              </a:lnSpc>
              <a:spcAft>
                <a:spcPts val="0"/>
              </a:spcAft>
              <a:buClr>
                <a:schemeClr val="accent6">
                  <a:lumMod val="60000"/>
                  <a:lumOff val="40000"/>
                </a:schemeClr>
              </a:buClr>
              <a:buSzPct val="125000"/>
              <a:buFont typeface="Arial"/>
              <a:buChar char="•"/>
              <a:defRPr/>
            </a:pPr>
            <a:r>
              <a:rPr lang="en-US" dirty="0"/>
              <a:t>Two requirements for secure </a:t>
            </a:r>
            <a:r>
              <a:rPr lang="en-US" dirty="0" smtClean="0"/>
              <a:t>use:</a:t>
            </a:r>
          </a:p>
          <a:p>
            <a:pPr lvl="1">
              <a:lnSpc>
                <a:spcPct val="150000"/>
              </a:lnSpc>
              <a:spcBef>
                <a:spcPts val="0"/>
              </a:spcBef>
              <a:buClr>
                <a:schemeClr val="accent1"/>
              </a:buClr>
              <a:buSzPct val="125000"/>
              <a:buFont typeface="Arial"/>
              <a:buChar char="•"/>
              <a:defRPr/>
            </a:pPr>
            <a:r>
              <a:rPr lang="en-US" sz="2100" dirty="0"/>
              <a:t>Need a strong encryption algorithm</a:t>
            </a:r>
          </a:p>
          <a:p>
            <a:pPr lvl="1">
              <a:lnSpc>
                <a:spcPct val="120000"/>
              </a:lnSpc>
              <a:spcBef>
                <a:spcPts val="600"/>
              </a:spcBef>
              <a:spcAft>
                <a:spcPts val="600"/>
              </a:spcAft>
              <a:buClr>
                <a:schemeClr val="accent1"/>
              </a:buClr>
              <a:buSzPct val="125000"/>
              <a:buFont typeface="Arial"/>
              <a:buChar char="•"/>
              <a:defRPr/>
            </a:pPr>
            <a:r>
              <a:rPr lang="en-US" sz="2000" dirty="0" smtClean="0"/>
              <a:t>S</a:t>
            </a:r>
            <a:r>
              <a:rPr lang="en-US" sz="2000" dirty="0" smtClean="0">
                <a:ea typeface="+mn-ea"/>
              </a:rPr>
              <a:t>ender and receiver must have obtained copies                                           of the secret key in a secure fashion and must                                           keep the key secure</a:t>
            </a:r>
          </a:p>
          <a:p>
            <a:pPr eaLnBrk="1" fontAlgn="auto" hangingPunct="1">
              <a:lnSpc>
                <a:spcPct val="80000"/>
              </a:lnSpc>
              <a:spcBef>
                <a:spcPct val="20000"/>
              </a:spcBef>
              <a:spcAft>
                <a:spcPts val="0"/>
              </a:spcAft>
              <a:buFont typeface="Wingdings" pitchFamily="2" charset="2"/>
              <a:buChar char=""/>
              <a:defRPr/>
            </a:pPr>
            <a:endParaRPr lang="en-US" sz="1900" dirty="0" smtClean="0">
              <a:ea typeface="+mn-ea"/>
              <a:cs typeface="+mn-cs"/>
            </a:endParaRPr>
          </a:p>
          <a:p>
            <a:pPr eaLnBrk="1" fontAlgn="auto" hangingPunct="1">
              <a:lnSpc>
                <a:spcPct val="80000"/>
              </a:lnSpc>
              <a:spcBef>
                <a:spcPct val="20000"/>
              </a:spcBef>
              <a:spcAft>
                <a:spcPts val="0"/>
              </a:spcAft>
              <a:buFont typeface="Wingdings" pitchFamily="2" charset="2"/>
              <a:buChar char=""/>
              <a:defRPr/>
            </a:pPr>
            <a:endParaRPr lang="en-AU" sz="1900" dirty="0">
              <a:ea typeface="+mn-ea"/>
              <a:cs typeface="+mn-cs"/>
            </a:endParaRP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8</a:t>
            </a:fld>
            <a:endParaRPr lang="en-US" dirty="0">
              <a:solidFill>
                <a:prstClr val="white">
                  <a:lumMod val="65000"/>
                  <a:lumOff val="35000"/>
                </a:prstClr>
              </a:solidFill>
            </a:endParaRPr>
          </a:p>
        </p:txBody>
      </p:sp>
      <p:pic>
        <p:nvPicPr>
          <p:cNvPr id="3" name="图片 2"/>
          <p:cNvPicPr>
            <a:picLocks noChangeAspect="1"/>
          </p:cNvPicPr>
          <p:nvPr/>
        </p:nvPicPr>
        <p:blipFill>
          <a:blip r:embed="rId3"/>
          <a:stretch>
            <a:fillRect/>
          </a:stretch>
        </p:blipFill>
        <p:spPr>
          <a:xfrm>
            <a:off x="1259632" y="4105592"/>
            <a:ext cx="6953250" cy="2447925"/>
          </a:xfrm>
          <a:prstGeom prst="rect">
            <a:avLst/>
          </a:prstGeom>
        </p:spPr>
      </p:pic>
    </p:spTree>
    <p:extLst>
      <p:ext uri="{BB962C8B-B14F-4D97-AF65-F5344CB8AC3E}">
        <p14:creationId xmlns:p14="http://schemas.microsoft.com/office/powerpoint/2010/main" val="1234383085"/>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71400"/>
            <a:ext cx="8229600" cy="1600200"/>
          </a:xfrm>
        </p:spPr>
        <p:txBody>
          <a:bodyPr/>
          <a:lstStyle/>
          <a:p>
            <a:r>
              <a:rPr lang="en-US" dirty="0" smtClean="0"/>
              <a:t>Anomaly Detection</a:t>
            </a:r>
            <a:endParaRPr lang="en-US" dirty="0"/>
          </a:p>
        </p:txBody>
      </p:sp>
      <p:sp>
        <p:nvSpPr>
          <p:cNvPr id="3" name="Content Placeholder 2"/>
          <p:cNvSpPr>
            <a:spLocks noGrp="1"/>
          </p:cNvSpPr>
          <p:nvPr>
            <p:ph idx="1"/>
          </p:nvPr>
        </p:nvSpPr>
        <p:spPr>
          <a:xfrm>
            <a:off x="467544" y="1700808"/>
            <a:ext cx="8229600" cy="966192"/>
          </a:xfrm>
        </p:spPr>
        <p:txBody>
          <a:bodyPr>
            <a:normAutofit/>
          </a:bodyPr>
          <a:lstStyle/>
          <a:p>
            <a:pPr marL="0" indent="0">
              <a:buSzPct val="140000"/>
              <a:buNone/>
            </a:pPr>
            <a:r>
              <a:rPr lang="en-US" sz="2800" dirty="0" smtClean="0"/>
              <a:t>A variety of classification approaches are used:</a:t>
            </a:r>
          </a:p>
        </p:txBody>
      </p:sp>
      <p:graphicFrame>
        <p:nvGraphicFramePr>
          <p:cNvPr id="4" name="Diagram 3"/>
          <p:cNvGraphicFramePr/>
          <p:nvPr/>
        </p:nvGraphicFramePr>
        <p:xfrm>
          <a:off x="990600" y="2819400"/>
          <a:ext cx="7391400" cy="375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灯片编号占位符 4"/>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80</a:t>
            </a:fld>
            <a:endParaRPr lang="en-US" dirty="0">
              <a:solidFill>
                <a:prstClr val="white">
                  <a:lumMod val="65000"/>
                  <a:lumOff val="35000"/>
                </a:prstClr>
              </a:solidFill>
            </a:endParaRPr>
          </a:p>
        </p:txBody>
      </p:sp>
    </p:spTree>
    <p:extLst>
      <p:ext uri="{BB962C8B-B14F-4D97-AF65-F5344CB8AC3E}">
        <p14:creationId xmlns:p14="http://schemas.microsoft.com/office/powerpoint/2010/main" val="3158419451"/>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7424"/>
            <a:ext cx="9144000" cy="1340768"/>
          </a:xfrm>
        </p:spPr>
        <p:txBody>
          <a:bodyPr/>
          <a:lstStyle/>
          <a:p>
            <a:r>
              <a:rPr lang="en-US" sz="4800" dirty="0" smtClean="0"/>
              <a:t>Signature or Heuristic Detection</a:t>
            </a:r>
            <a:endParaRPr lang="en-US" sz="4800" dirty="0"/>
          </a:p>
        </p:txBody>
      </p:sp>
      <p:graphicFrame>
        <p:nvGraphicFramePr>
          <p:cNvPr id="10" name="Content Placeholder 9"/>
          <p:cNvGraphicFramePr>
            <a:graphicFrameLocks noGrp="1"/>
          </p:cNvGraphicFramePr>
          <p:nvPr>
            <p:ph idx="1"/>
            <p:extLst/>
          </p:nvPr>
        </p:nvGraphicFramePr>
        <p:xfrm>
          <a:off x="323528" y="1124744"/>
          <a:ext cx="8424936" cy="55446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81</a:t>
            </a:fld>
            <a:endParaRPr lang="en-US" dirty="0">
              <a:solidFill>
                <a:prstClr val="white">
                  <a:lumMod val="65000"/>
                  <a:lumOff val="35000"/>
                </a:prstClr>
              </a:solidFill>
            </a:endParaRPr>
          </a:p>
        </p:txBody>
      </p:sp>
    </p:spTree>
    <p:extLst>
      <p:ext uri="{BB962C8B-B14F-4D97-AF65-F5344CB8AC3E}">
        <p14:creationId xmlns:p14="http://schemas.microsoft.com/office/powerpoint/2010/main" val="2868659390"/>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4.pdf"/>
          <p:cNvPicPr>
            <a:picLocks noChangeAspect="1"/>
          </p:cNvPicPr>
          <p:nvPr/>
        </p:nvPicPr>
        <p:blipFill rotWithShape="1">
          <a:blip r:embed="rId3">
            <a:extLst>
              <a:ext uri="{28A0092B-C50C-407E-A947-70E740481C1C}">
                <a14:useLocalDpi xmlns:a14="http://schemas.microsoft.com/office/drawing/2010/main" val="0"/>
              </a:ext>
            </a:extLst>
          </a:blip>
          <a:srcRect l="7301" t="27030" r="3479" b="16670"/>
          <a:stretch/>
        </p:blipFill>
        <p:spPr>
          <a:xfrm>
            <a:off x="179512" y="6932"/>
            <a:ext cx="8280920" cy="6762326"/>
          </a:xfrm>
          <a:prstGeom prst="rect">
            <a:avLst/>
          </a:prstGeom>
          <a:solidFill>
            <a:schemeClr val="tx1"/>
          </a:solidFill>
        </p:spPr>
      </p:pic>
      <p:sp>
        <p:nvSpPr>
          <p:cNvPr id="2" name="灯片编号占位符 1"/>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82</a:t>
            </a:fld>
            <a:endParaRPr lang="en-US" dirty="0">
              <a:solidFill>
                <a:prstClr val="white">
                  <a:lumMod val="65000"/>
                  <a:lumOff val="35000"/>
                </a:prstClr>
              </a:solidFill>
            </a:endParaRPr>
          </a:p>
        </p:txBody>
      </p:sp>
      <p:sp>
        <p:nvSpPr>
          <p:cNvPr id="5" name="Rectangle 3"/>
          <p:cNvSpPr txBox="1">
            <a:spLocks noChangeArrowheads="1"/>
          </p:cNvSpPr>
          <p:nvPr/>
        </p:nvSpPr>
        <p:spPr>
          <a:xfrm>
            <a:off x="0" y="3407851"/>
            <a:ext cx="3767206" cy="3024336"/>
          </a:xfrm>
          <a:prstGeom prst="rect">
            <a:avLst/>
          </a:prstGeom>
        </p:spPr>
        <p:txBody>
          <a:bodyPr>
            <a:normAutofit fontScale="925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sz="2000" dirty="0">
                <a:solidFill>
                  <a:schemeClr val="bg1"/>
                </a:solidFill>
                <a:latin typeface="Arial" pitchFamily="-110" charset="0"/>
              </a:rPr>
              <a:t>Sensors can be deployed in one of two modes: inline and passive. </a:t>
            </a:r>
            <a:endParaRPr lang="en-US" altLang="zh-CN" sz="2000" dirty="0" smtClean="0">
              <a:solidFill>
                <a:schemeClr val="bg1"/>
              </a:solidFill>
              <a:latin typeface="Arial" pitchFamily="-110" charset="0"/>
            </a:endParaRPr>
          </a:p>
          <a:p>
            <a:pPr lvl="1"/>
            <a:r>
              <a:rPr lang="en-US" altLang="zh-CN" sz="2000" dirty="0" smtClean="0">
                <a:solidFill>
                  <a:schemeClr val="bg1"/>
                </a:solidFill>
                <a:latin typeface="Arial" pitchFamily="-110" charset="0"/>
              </a:rPr>
              <a:t>Inline sensors: the traffic being monitored must </a:t>
            </a:r>
            <a:r>
              <a:rPr lang="en-US" altLang="zh-CN" sz="2000" dirty="0">
                <a:solidFill>
                  <a:schemeClr val="bg1"/>
                </a:solidFill>
                <a:latin typeface="Arial" pitchFamily="-110" charset="0"/>
              </a:rPr>
              <a:t>pass through the </a:t>
            </a:r>
            <a:r>
              <a:rPr lang="en-US" altLang="zh-CN" sz="2000" dirty="0" smtClean="0">
                <a:solidFill>
                  <a:schemeClr val="bg1"/>
                </a:solidFill>
                <a:latin typeface="Arial" pitchFamily="-110" charset="0"/>
              </a:rPr>
              <a:t>sensor</a:t>
            </a:r>
          </a:p>
          <a:p>
            <a:pPr lvl="1"/>
            <a:r>
              <a:rPr lang="en-US" altLang="zh-CN" sz="2000" b="1" dirty="0">
                <a:solidFill>
                  <a:schemeClr val="bg1"/>
                </a:solidFill>
                <a:latin typeface="Arial" pitchFamily="-110" charset="0"/>
              </a:rPr>
              <a:t>Passive sensors</a:t>
            </a:r>
            <a:r>
              <a:rPr lang="en-US" altLang="zh-CN" sz="2000" dirty="0">
                <a:solidFill>
                  <a:schemeClr val="bg1"/>
                </a:solidFill>
                <a:latin typeface="Arial" pitchFamily="-110" charset="0"/>
              </a:rPr>
              <a:t>: monitors </a:t>
            </a:r>
            <a:r>
              <a:rPr lang="en-US" altLang="zh-CN" sz="2000" dirty="0" smtClean="0">
                <a:solidFill>
                  <a:schemeClr val="bg1"/>
                </a:solidFill>
                <a:latin typeface="Arial" pitchFamily="-110" charset="0"/>
              </a:rPr>
              <a:t>a copy </a:t>
            </a:r>
            <a:r>
              <a:rPr lang="en-US" altLang="zh-CN" sz="2000" dirty="0">
                <a:solidFill>
                  <a:schemeClr val="bg1"/>
                </a:solidFill>
                <a:latin typeface="Arial" pitchFamily="-110" charset="0"/>
              </a:rPr>
              <a:t>of network traffic; the actual traffic does not pass through </a:t>
            </a:r>
            <a:r>
              <a:rPr lang="en-US" altLang="zh-CN" sz="2000" dirty="0" smtClean="0">
                <a:solidFill>
                  <a:schemeClr val="bg1"/>
                </a:solidFill>
                <a:latin typeface="Arial" pitchFamily="-110" charset="0"/>
              </a:rPr>
              <a:t>it</a:t>
            </a:r>
            <a:endParaRPr lang="en-US" altLang="zh-CN" sz="2000" dirty="0">
              <a:solidFill>
                <a:schemeClr val="bg1"/>
              </a:solidFill>
              <a:latin typeface="Arial" pitchFamily="-110" charset="0"/>
            </a:endParaRPr>
          </a:p>
        </p:txBody>
      </p:sp>
    </p:spTree>
    <p:extLst>
      <p:ext uri="{BB962C8B-B14F-4D97-AF65-F5344CB8AC3E}">
        <p14:creationId xmlns:p14="http://schemas.microsoft.com/office/powerpoint/2010/main" val="786118208"/>
      </p:ext>
    </p:extLst>
  </p:cSld>
  <p:clrMapOvr>
    <a:masterClrMapping/>
  </p:clrMapOvr>
  <p:transition spd="slow">
    <p:dissolv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5.pdf"/>
          <p:cNvPicPr>
            <a:picLocks noChangeAspect="1"/>
          </p:cNvPicPr>
          <p:nvPr/>
        </p:nvPicPr>
        <p:blipFill rotWithShape="1">
          <a:blip r:embed="rId3">
            <a:extLst>
              <a:ext uri="{28A0092B-C50C-407E-A947-70E740481C1C}">
                <a14:useLocalDpi xmlns:a14="http://schemas.microsoft.com/office/drawing/2010/main" val="0"/>
              </a:ext>
            </a:extLst>
          </a:blip>
          <a:srcRect l="1916" t="4629" r="1731" b="7560"/>
          <a:stretch/>
        </p:blipFill>
        <p:spPr>
          <a:xfrm>
            <a:off x="297032" y="317488"/>
            <a:ext cx="8551389" cy="6022033"/>
          </a:xfrm>
          <a:prstGeom prst="rect">
            <a:avLst/>
          </a:prstGeom>
          <a:solidFill>
            <a:schemeClr val="accent4">
              <a:lumMod val="20000"/>
              <a:lumOff val="80000"/>
            </a:schemeClr>
          </a:solidFill>
        </p:spPr>
      </p:pic>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83</a:t>
            </a:fld>
            <a:endParaRPr lang="en-US" dirty="0">
              <a:solidFill>
                <a:prstClr val="white">
                  <a:lumMod val="65000"/>
                  <a:lumOff val="35000"/>
                </a:prstClr>
              </a:solidFill>
            </a:endParaRPr>
          </a:p>
        </p:txBody>
      </p:sp>
    </p:spTree>
    <p:extLst>
      <p:ext uri="{BB962C8B-B14F-4D97-AF65-F5344CB8AC3E}">
        <p14:creationId xmlns:p14="http://schemas.microsoft.com/office/powerpoint/2010/main" val="1887483865"/>
      </p:ext>
    </p:extLst>
  </p:cSld>
  <p:clrMapOvr>
    <a:masterClrMapping/>
  </p:clrMapOvr>
  <p:transition spd="slow">
    <p:wheel spokes="2"/>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8.pdf"/>
          <p:cNvPicPr>
            <a:picLocks noChangeAspect="1"/>
          </p:cNvPicPr>
          <p:nvPr/>
        </p:nvPicPr>
        <p:blipFill rotWithShape="1">
          <a:blip r:embed="rId3">
            <a:extLst>
              <a:ext uri="{28A0092B-C50C-407E-A947-70E740481C1C}">
                <a14:useLocalDpi xmlns:a14="http://schemas.microsoft.com/office/drawing/2010/main" val="0"/>
              </a:ext>
            </a:extLst>
          </a:blip>
          <a:srcRect t="6025" b="3436"/>
          <a:stretch/>
        </p:blipFill>
        <p:spPr>
          <a:xfrm>
            <a:off x="107504" y="163168"/>
            <a:ext cx="5597392" cy="6558309"/>
          </a:xfrm>
          <a:prstGeom prst="rect">
            <a:avLst/>
          </a:prstGeom>
          <a:solidFill>
            <a:schemeClr val="tx1"/>
          </a:solidFill>
        </p:spPr>
      </p:pic>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84</a:t>
            </a:fld>
            <a:endParaRPr lang="en-US" dirty="0">
              <a:solidFill>
                <a:prstClr val="white">
                  <a:lumMod val="65000"/>
                  <a:lumOff val="35000"/>
                </a:prstClr>
              </a:solidFill>
            </a:endParaRPr>
          </a:p>
        </p:txBody>
      </p:sp>
      <p:sp>
        <p:nvSpPr>
          <p:cNvPr id="4" name="Rectangle 3"/>
          <p:cNvSpPr>
            <a:spLocks noGrp="1" noChangeArrowheads="1"/>
          </p:cNvSpPr>
          <p:nvPr>
            <p:ph idx="1"/>
          </p:nvPr>
        </p:nvSpPr>
        <p:spPr>
          <a:xfrm>
            <a:off x="5704896" y="163168"/>
            <a:ext cx="3439104" cy="6578200"/>
          </a:xfrm>
        </p:spPr>
        <p:txBody>
          <a:bodyPr>
            <a:normAutofit fontScale="92500" lnSpcReduction="10000"/>
          </a:bodyPr>
          <a:lstStyle/>
          <a:p>
            <a:pPr>
              <a:buClr>
                <a:schemeClr val="accent1"/>
              </a:buClr>
            </a:pPr>
            <a:r>
              <a:rPr lang="en-US" altLang="zh-CN" dirty="0" smtClean="0">
                <a:solidFill>
                  <a:schemeClr val="tx1"/>
                </a:solidFill>
                <a:latin typeface="Arial" pitchFamily="-110" charset="0"/>
              </a:rPr>
              <a:t>Outside </a:t>
            </a:r>
            <a:r>
              <a:rPr lang="en-US" altLang="zh-CN" dirty="0">
                <a:solidFill>
                  <a:schemeClr val="tx1"/>
                </a:solidFill>
                <a:latin typeface="Arial" pitchFamily="-110" charset="0"/>
              </a:rPr>
              <a:t>the external firewall </a:t>
            </a:r>
            <a:r>
              <a:rPr lang="en-US" altLang="zh-CN" dirty="0" smtClean="0">
                <a:solidFill>
                  <a:schemeClr val="tx1"/>
                </a:solidFill>
                <a:latin typeface="Arial" pitchFamily="-110" charset="0"/>
              </a:rPr>
              <a:t>(Location 1)</a:t>
            </a:r>
          </a:p>
          <a:p>
            <a:pPr lvl="1">
              <a:buClr>
                <a:schemeClr val="accent1"/>
              </a:buClr>
            </a:pPr>
            <a:r>
              <a:rPr lang="en-US" altLang="zh-CN" sz="1800" dirty="0">
                <a:solidFill>
                  <a:schemeClr val="tx1"/>
                </a:solidFill>
                <a:latin typeface="Arial" pitchFamily="-110" charset="0"/>
              </a:rPr>
              <a:t>does not increase the risk for the internal network</a:t>
            </a:r>
            <a:r>
              <a:rPr lang="en-US" altLang="zh-CN" sz="1800" dirty="0" smtClean="0">
                <a:solidFill>
                  <a:schemeClr val="tx1"/>
                </a:solidFill>
                <a:latin typeface="Arial" pitchFamily="-110" charset="0"/>
              </a:rPr>
              <a:t> </a:t>
            </a:r>
          </a:p>
          <a:p>
            <a:pPr lvl="1">
              <a:buClr>
                <a:schemeClr val="accent1"/>
              </a:buClr>
            </a:pPr>
            <a:r>
              <a:rPr lang="en-US" sz="1800" dirty="0" smtClean="0">
                <a:solidFill>
                  <a:schemeClr val="tx1"/>
                </a:solidFill>
                <a:latin typeface="Arial" pitchFamily="-110" charset="0"/>
              </a:rPr>
              <a:t>Cannot detect internal attacks</a:t>
            </a:r>
          </a:p>
          <a:p>
            <a:r>
              <a:rPr lang="en-US" dirty="0" smtClean="0">
                <a:solidFill>
                  <a:schemeClr val="tx1"/>
                </a:solidFill>
                <a:latin typeface="Arial" pitchFamily="-110" charset="0"/>
              </a:rPr>
              <a:t>Within the </a:t>
            </a:r>
            <a:r>
              <a:rPr lang="en-US" altLang="zh-CN" dirty="0">
                <a:solidFill>
                  <a:schemeClr val="tx1"/>
                </a:solidFill>
                <a:latin typeface="Arial" pitchFamily="-110" charset="0"/>
              </a:rPr>
              <a:t>externally available services, such as Web and mail, </a:t>
            </a:r>
            <a:r>
              <a:rPr lang="en-US" altLang="zh-CN" dirty="0" smtClean="0">
                <a:solidFill>
                  <a:schemeClr val="tx1"/>
                </a:solidFill>
                <a:latin typeface="Arial" pitchFamily="-110" charset="0"/>
              </a:rPr>
              <a:t>called </a:t>
            </a:r>
            <a:r>
              <a:rPr lang="en-US" altLang="zh-CN" dirty="0">
                <a:solidFill>
                  <a:schemeClr val="tx1"/>
                </a:solidFill>
                <a:latin typeface="Arial" pitchFamily="-110" charset="0"/>
              </a:rPr>
              <a:t>the DMZ (demilitarized zone</a:t>
            </a:r>
            <a:r>
              <a:rPr lang="en-US" altLang="zh-CN" dirty="0" smtClean="0">
                <a:solidFill>
                  <a:schemeClr val="tx1"/>
                </a:solidFill>
                <a:latin typeface="Arial" pitchFamily="-110" charset="0"/>
              </a:rPr>
              <a:t>) (Location 2)</a:t>
            </a:r>
          </a:p>
          <a:p>
            <a:pPr lvl="1">
              <a:buClr>
                <a:schemeClr val="accent1"/>
              </a:buClr>
            </a:pPr>
            <a:r>
              <a:rPr lang="en-US" altLang="zh-CN" sz="1700" dirty="0">
                <a:solidFill>
                  <a:schemeClr val="tx1"/>
                </a:solidFill>
                <a:latin typeface="Arial" pitchFamily="-110" charset="0"/>
              </a:rPr>
              <a:t>must assure that the other systems in </a:t>
            </a:r>
            <a:r>
              <a:rPr lang="en-US" altLang="zh-CN" sz="1700" dirty="0" smtClean="0">
                <a:solidFill>
                  <a:schemeClr val="tx1"/>
                </a:solidFill>
                <a:latin typeface="Arial" pitchFamily="-110" charset="0"/>
              </a:rPr>
              <a:t>the DMZ </a:t>
            </a:r>
            <a:r>
              <a:rPr lang="en-US" altLang="zh-CN" sz="1700" dirty="0">
                <a:solidFill>
                  <a:schemeClr val="tx1"/>
                </a:solidFill>
                <a:latin typeface="Arial" pitchFamily="-110" charset="0"/>
              </a:rPr>
              <a:t>are secure against any activity generated by the </a:t>
            </a:r>
            <a:r>
              <a:rPr lang="en-US" altLang="zh-CN" sz="1700" dirty="0" smtClean="0">
                <a:solidFill>
                  <a:schemeClr val="tx1"/>
                </a:solidFill>
                <a:latin typeface="Arial" pitchFamily="-110" charset="0"/>
              </a:rPr>
              <a:t>honeypot</a:t>
            </a:r>
          </a:p>
          <a:p>
            <a:pPr>
              <a:buClr>
                <a:schemeClr val="accent1"/>
              </a:buClr>
            </a:pPr>
            <a:r>
              <a:rPr lang="en-US" altLang="zh-CN" dirty="0" smtClean="0">
                <a:solidFill>
                  <a:schemeClr val="tx1"/>
                </a:solidFill>
                <a:latin typeface="Arial" pitchFamily="-110" charset="0"/>
              </a:rPr>
              <a:t>Within </a:t>
            </a:r>
            <a:r>
              <a:rPr lang="en-US" altLang="zh-CN" dirty="0">
                <a:solidFill>
                  <a:schemeClr val="tx1"/>
                </a:solidFill>
                <a:latin typeface="Arial" pitchFamily="-110" charset="0"/>
              </a:rPr>
              <a:t>the LAN (Location 3)</a:t>
            </a:r>
          </a:p>
          <a:p>
            <a:pPr lvl="1">
              <a:buClr>
                <a:schemeClr val="accent1"/>
              </a:buClr>
            </a:pPr>
            <a:r>
              <a:rPr lang="en-US" altLang="zh-CN" sz="1700" dirty="0" smtClean="0">
                <a:solidFill>
                  <a:schemeClr val="tx1"/>
                </a:solidFill>
                <a:latin typeface="Arial" pitchFamily="-110" charset="0"/>
              </a:rPr>
              <a:t>can detect internal attacks</a:t>
            </a:r>
          </a:p>
          <a:p>
            <a:pPr lvl="1">
              <a:buClr>
                <a:schemeClr val="accent1"/>
              </a:buClr>
            </a:pPr>
            <a:r>
              <a:rPr lang="en-US" altLang="zh-CN" sz="1700" dirty="0">
                <a:solidFill>
                  <a:schemeClr val="tx1"/>
                </a:solidFill>
                <a:latin typeface="Arial" pitchFamily="-110" charset="0"/>
              </a:rPr>
              <a:t>if the honeypot is </a:t>
            </a:r>
            <a:r>
              <a:rPr lang="en-US" altLang="zh-CN" sz="1700" dirty="0" smtClean="0">
                <a:solidFill>
                  <a:schemeClr val="tx1"/>
                </a:solidFill>
                <a:latin typeface="Arial" pitchFamily="-110" charset="0"/>
              </a:rPr>
              <a:t>compromised, it </a:t>
            </a:r>
            <a:r>
              <a:rPr lang="en-US" altLang="zh-CN" sz="1700" dirty="0">
                <a:solidFill>
                  <a:schemeClr val="tx1"/>
                </a:solidFill>
                <a:latin typeface="Arial" pitchFamily="-110" charset="0"/>
              </a:rPr>
              <a:t>can attack other </a:t>
            </a:r>
            <a:r>
              <a:rPr lang="en-US" altLang="zh-CN" sz="1700" dirty="0" smtClean="0">
                <a:solidFill>
                  <a:schemeClr val="tx1"/>
                </a:solidFill>
                <a:latin typeface="Arial" pitchFamily="-110" charset="0"/>
              </a:rPr>
              <a:t>internal systems</a:t>
            </a:r>
            <a:endParaRPr lang="en-US" altLang="zh-CN" sz="1700" dirty="0">
              <a:solidFill>
                <a:schemeClr val="tx1"/>
              </a:solidFill>
              <a:latin typeface="Arial" pitchFamily="-110" charset="0"/>
            </a:endParaRPr>
          </a:p>
          <a:p>
            <a:pPr lvl="1"/>
            <a:endParaRPr lang="en-US" dirty="0">
              <a:solidFill>
                <a:schemeClr val="tx1"/>
              </a:solidFill>
              <a:latin typeface="Arial" pitchFamily="-110" charset="0"/>
            </a:endParaRPr>
          </a:p>
        </p:txBody>
      </p:sp>
    </p:spTree>
    <p:extLst>
      <p:ext uri="{BB962C8B-B14F-4D97-AF65-F5344CB8AC3E}">
        <p14:creationId xmlns:p14="http://schemas.microsoft.com/office/powerpoint/2010/main" val="251964666"/>
      </p:ext>
    </p:extLst>
  </p:cSld>
  <p:clrMapOvr>
    <a:masterClrMapping/>
  </p:clrMapOvr>
  <p:transition spd="slow">
    <p:wipe dir="d"/>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9.pdf"/>
          <p:cNvPicPr>
            <a:picLocks noChangeAspect="1"/>
          </p:cNvPicPr>
          <p:nvPr/>
        </p:nvPicPr>
        <p:blipFill rotWithShape="1">
          <a:blip r:embed="rId3">
            <a:extLst>
              <a:ext uri="{28A0092B-C50C-407E-A947-70E740481C1C}">
                <a14:useLocalDpi xmlns:a14="http://schemas.microsoft.com/office/drawing/2010/main" val="0"/>
              </a:ext>
            </a:extLst>
          </a:blip>
          <a:srcRect l="6292" t="8525" r="5697" b="32390"/>
          <a:stretch/>
        </p:blipFill>
        <p:spPr>
          <a:xfrm>
            <a:off x="1361430" y="952273"/>
            <a:ext cx="6189292" cy="3210741"/>
          </a:xfrm>
          <a:prstGeom prst="rect">
            <a:avLst/>
          </a:prstGeom>
          <a:solidFill>
            <a:schemeClr val="tx1"/>
          </a:solidFill>
        </p:spPr>
      </p:pic>
      <p:sp>
        <p:nvSpPr>
          <p:cNvPr id="2" name="灯片编号占位符 1"/>
          <p:cNvSpPr>
            <a:spLocks noGrp="1"/>
          </p:cNvSpPr>
          <p:nvPr>
            <p:ph type="sldNum" sz="quarter" idx="12"/>
          </p:nvPr>
        </p:nvSpPr>
        <p:spPr>
          <a:xfrm>
            <a:off x="13511832" y="6156987"/>
            <a:ext cx="561975" cy="365125"/>
          </a:xfrm>
        </p:spPr>
        <p:txBody>
          <a:bodyPr/>
          <a:lstStyle/>
          <a:p>
            <a:fld id="{5F36C9FC-DA22-1F47-8722-58727A1D436E}" type="slidenum">
              <a:rPr lang="en-US" smtClean="0">
                <a:solidFill>
                  <a:prstClr val="white">
                    <a:lumMod val="65000"/>
                    <a:lumOff val="35000"/>
                  </a:prstClr>
                </a:solidFill>
              </a:rPr>
              <a:pPr/>
              <a:t>85</a:t>
            </a:fld>
            <a:endParaRPr lang="en-US" dirty="0">
              <a:solidFill>
                <a:prstClr val="white">
                  <a:lumMod val="65000"/>
                  <a:lumOff val="35000"/>
                </a:prstClr>
              </a:solidFill>
            </a:endParaRPr>
          </a:p>
        </p:txBody>
      </p:sp>
      <p:sp>
        <p:nvSpPr>
          <p:cNvPr id="5" name="Rectangle 2"/>
          <p:cNvSpPr>
            <a:spLocks noGrp="1" noChangeArrowheads="1"/>
          </p:cNvSpPr>
          <p:nvPr>
            <p:ph type="title"/>
          </p:nvPr>
        </p:nvSpPr>
        <p:spPr>
          <a:xfrm>
            <a:off x="827584" y="-675456"/>
            <a:ext cx="7256984" cy="1600200"/>
          </a:xfrm>
        </p:spPr>
        <p:txBody>
          <a:bodyPr/>
          <a:lstStyle/>
          <a:p>
            <a:r>
              <a:rPr lang="en-US" dirty="0" smtClean="0">
                <a:solidFill>
                  <a:srgbClr val="FFB91D"/>
                </a:solidFill>
              </a:rPr>
              <a:t>Snort IDS</a:t>
            </a:r>
            <a:endParaRPr lang="en-US" dirty="0">
              <a:solidFill>
                <a:srgbClr val="FFB91D"/>
              </a:solidFill>
            </a:endParaRPr>
          </a:p>
        </p:txBody>
      </p:sp>
      <p:sp>
        <p:nvSpPr>
          <p:cNvPr id="6" name="Rectangle 3"/>
          <p:cNvSpPr>
            <a:spLocks noGrp="1" noChangeArrowheads="1"/>
          </p:cNvSpPr>
          <p:nvPr>
            <p:ph idx="1"/>
          </p:nvPr>
        </p:nvSpPr>
        <p:spPr>
          <a:xfrm>
            <a:off x="107504" y="4151315"/>
            <a:ext cx="8892480" cy="2706685"/>
          </a:xfrm>
        </p:spPr>
        <p:txBody>
          <a:bodyPr>
            <a:normAutofit/>
          </a:bodyPr>
          <a:lstStyle/>
          <a:p>
            <a:r>
              <a:rPr lang="en-US" altLang="zh-CN" dirty="0"/>
              <a:t>Snort is an open source, highly configurable and portable host-based or network-based lightweight IDS. </a:t>
            </a:r>
            <a:endParaRPr lang="en-US" altLang="zh-CN" dirty="0" smtClean="0"/>
          </a:p>
          <a:p>
            <a:pPr lvl="1"/>
            <a:r>
              <a:rPr lang="en-US" altLang="zh-CN" b="1" dirty="0"/>
              <a:t>Packet decoder</a:t>
            </a:r>
            <a:r>
              <a:rPr lang="en-US" altLang="zh-CN" dirty="0"/>
              <a:t>: </a:t>
            </a:r>
            <a:r>
              <a:rPr lang="en-US" altLang="zh-CN" dirty="0" smtClean="0"/>
              <a:t>processes </a:t>
            </a:r>
            <a:r>
              <a:rPr lang="en-US" altLang="zh-CN" dirty="0"/>
              <a:t>each captured packet </a:t>
            </a:r>
            <a:r>
              <a:rPr lang="en-US" altLang="zh-CN" dirty="0" smtClean="0"/>
              <a:t>to identify </a:t>
            </a:r>
            <a:r>
              <a:rPr lang="en-US" altLang="zh-CN" dirty="0"/>
              <a:t>and isolate protocol headers </a:t>
            </a:r>
            <a:endParaRPr lang="en-US" altLang="zh-CN" dirty="0" smtClean="0"/>
          </a:p>
          <a:p>
            <a:pPr lvl="1"/>
            <a:r>
              <a:rPr lang="en-US" altLang="zh-CN" b="1" dirty="0"/>
              <a:t>Logger</a:t>
            </a:r>
            <a:r>
              <a:rPr lang="en-US" altLang="zh-CN" dirty="0"/>
              <a:t>: For each packet that matches a rule, the rule specifies what </a:t>
            </a:r>
            <a:r>
              <a:rPr lang="en-US" altLang="zh-CN" dirty="0" smtClean="0"/>
              <a:t>logging and </a:t>
            </a:r>
            <a:r>
              <a:rPr lang="en-US" altLang="zh-CN" dirty="0"/>
              <a:t>alerting options are to be taken. </a:t>
            </a:r>
            <a:endParaRPr lang="en-US" altLang="zh-CN" dirty="0" smtClean="0"/>
          </a:p>
          <a:p>
            <a:pPr lvl="1"/>
            <a:r>
              <a:rPr lang="en-US" altLang="zh-CN" b="1" dirty="0" smtClean="0"/>
              <a:t>Alert</a:t>
            </a:r>
            <a:r>
              <a:rPr lang="en-US" altLang="zh-CN" dirty="0" smtClean="0"/>
              <a:t>: </a:t>
            </a:r>
            <a:r>
              <a:rPr lang="en-US" altLang="zh-CN" dirty="0"/>
              <a:t>For each detected packet, an alert can be sent. The alert option in </a:t>
            </a:r>
            <a:r>
              <a:rPr lang="en-US" altLang="zh-CN" dirty="0" smtClean="0"/>
              <a:t>the matching </a:t>
            </a:r>
            <a:r>
              <a:rPr lang="en-US" altLang="zh-CN" dirty="0"/>
              <a:t>rule determines what information is included in the event </a:t>
            </a:r>
            <a:r>
              <a:rPr lang="en-US" altLang="zh-CN" dirty="0" smtClean="0"/>
              <a:t>notification,  and where to send it to.</a:t>
            </a:r>
            <a:endParaRPr lang="zh-CN" altLang="en-US" dirty="0"/>
          </a:p>
        </p:txBody>
      </p:sp>
    </p:spTree>
    <p:extLst>
      <p:ext uri="{BB962C8B-B14F-4D97-AF65-F5344CB8AC3E}">
        <p14:creationId xmlns:p14="http://schemas.microsoft.com/office/powerpoint/2010/main" val="371575525"/>
      </p:ext>
    </p:extLst>
  </p:cSld>
  <p:clrMapOvr>
    <a:masterClrMapping/>
  </p:clrMapOvr>
  <p:transition spd="slow">
    <p:wip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smtClean="0"/>
              <a:t>Chapter 9</a:t>
            </a:r>
            <a:endParaRPr lang="en-US" dirty="0"/>
          </a:p>
        </p:txBody>
      </p:sp>
      <p:sp>
        <p:nvSpPr>
          <p:cNvPr id="13" name="Subtitle 12"/>
          <p:cNvSpPr>
            <a:spLocks noGrp="1"/>
          </p:cNvSpPr>
          <p:nvPr>
            <p:ph type="subTitle" idx="1"/>
          </p:nvPr>
        </p:nvSpPr>
        <p:spPr/>
        <p:txBody>
          <a:bodyPr>
            <a:normAutofit/>
          </a:bodyPr>
          <a:lstStyle/>
          <a:p>
            <a:pPr algn="ctr"/>
            <a:r>
              <a:rPr lang="en-US" sz="3200" dirty="0" smtClean="0"/>
              <a:t>Firewalls and Intrusion Prevention Systems</a:t>
            </a:r>
          </a:p>
          <a:p>
            <a:endParaRPr lang="en-US" dirty="0"/>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solidFill>
                <a:prstClr val="white"/>
              </a:solidFill>
              <a:latin typeface="Arial" pitchFamily="-107" charset="0"/>
            </a:endParaRPr>
          </a:p>
        </p:txBody>
      </p:sp>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r="-1190"/>
          <a:stretch/>
        </p:blipFill>
        <p:spPr>
          <a:xfrm>
            <a:off x="3275856" y="908720"/>
            <a:ext cx="2592288" cy="2221260"/>
          </a:xfrm>
          <a:prstGeom prst="round1Rect">
            <a:avLst/>
          </a:prstGeom>
          <a:effectLst>
            <a:softEdge rad="127000"/>
          </a:effectLst>
        </p:spPr>
      </p:pic>
      <p:sp>
        <p:nvSpPr>
          <p:cNvPr id="2" name="灯片编号占位符 1"/>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86</a:t>
            </a:fld>
            <a:endParaRPr lang="en-US" dirty="0">
              <a:solidFill>
                <a:prstClr val="white">
                  <a:lumMod val="65000"/>
                  <a:lumOff val="35000"/>
                </a:prstClr>
              </a:solidFill>
            </a:endParaRPr>
          </a:p>
        </p:txBody>
      </p:sp>
    </p:spTree>
    <p:extLst>
      <p:ext uri="{BB962C8B-B14F-4D97-AF65-F5344CB8AC3E}">
        <p14:creationId xmlns:p14="http://schemas.microsoft.com/office/powerpoint/2010/main" val="3731284922"/>
      </p:ext>
    </p:extLst>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7700" y="0"/>
            <a:ext cx="5299364" cy="6858000"/>
          </a:xfrm>
          <a:prstGeom prst="rect">
            <a:avLst/>
          </a:prstGeom>
          <a:solidFill>
            <a:schemeClr val="tx1"/>
          </a:solidFill>
        </p:spPr>
      </p:pic>
      <p:sp>
        <p:nvSpPr>
          <p:cNvPr id="2" name="灯片编号占位符 1"/>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87</a:t>
            </a:fld>
            <a:endParaRPr lang="en-US" dirty="0">
              <a:solidFill>
                <a:prstClr val="white">
                  <a:lumMod val="65000"/>
                  <a:lumOff val="35000"/>
                </a:prstClr>
              </a:solidFill>
            </a:endParaRPr>
          </a:p>
        </p:txBody>
      </p:sp>
    </p:spTree>
    <p:extLst>
      <p:ext uri="{BB962C8B-B14F-4D97-AF65-F5344CB8AC3E}">
        <p14:creationId xmlns:p14="http://schemas.microsoft.com/office/powerpoint/2010/main" val="43301685"/>
      </p:ext>
    </p:extLst>
  </p:cSld>
  <p:clrMapOvr>
    <a:masterClrMapping/>
  </p:clrMapOvr>
  <p:transition spd="slow">
    <p:wipe dir="d"/>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a:xfrm>
            <a:off x="467544" y="-387424"/>
            <a:ext cx="8229600" cy="1600200"/>
          </a:xfrm>
        </p:spPr>
        <p:txBody>
          <a:bodyPr/>
          <a:lstStyle/>
          <a:p>
            <a:pPr eaLnBrk="1" fontAlgn="auto" hangingPunct="1">
              <a:spcAft>
                <a:spcPts val="0"/>
              </a:spcAft>
              <a:defRPr/>
            </a:pPr>
            <a:r>
              <a:rPr lang="en-US" dirty="0">
                <a:solidFill>
                  <a:srgbClr val="FFB91D"/>
                </a:solidFill>
                <a:ea typeface="+mj-ea"/>
                <a:cs typeface="+mj-cs"/>
              </a:rPr>
              <a:t>Packet Filtering Firewall</a:t>
            </a:r>
            <a:endParaRPr lang="en-US" dirty="0">
              <a:solidFill>
                <a:srgbClr val="FFB91D"/>
              </a:solidFill>
              <a:latin typeface="Times New Roman" pitchFamily="-110" charset="0"/>
              <a:ea typeface="+mj-ea"/>
              <a:cs typeface="+mj-cs"/>
            </a:endParaRPr>
          </a:p>
        </p:txBody>
      </p:sp>
      <p:sp>
        <p:nvSpPr>
          <p:cNvPr id="212995" name="Rectangle 3"/>
          <p:cNvSpPr>
            <a:spLocks noGrp="1" noChangeArrowheads="1"/>
          </p:cNvSpPr>
          <p:nvPr>
            <p:ph idx="1"/>
          </p:nvPr>
        </p:nvSpPr>
        <p:spPr>
          <a:xfrm>
            <a:off x="457200" y="1340768"/>
            <a:ext cx="4944328" cy="5976664"/>
          </a:xfrm>
        </p:spPr>
        <p:txBody>
          <a:bodyPr wrap="square" numCol="1" anchor="t" anchorCtr="0" compatLnSpc="1">
            <a:prstTxWarp prst="textNoShape">
              <a:avLst/>
            </a:prstTxWarp>
            <a:normAutofit lnSpcReduction="10000"/>
          </a:bodyPr>
          <a:lstStyle/>
          <a:p>
            <a:pPr eaLnBrk="1" hangingPunct="1">
              <a:lnSpc>
                <a:spcPct val="60000"/>
              </a:lnSpc>
              <a:spcAft>
                <a:spcPts val="600"/>
              </a:spcAft>
            </a:pPr>
            <a:r>
              <a:rPr lang="en-US" sz="2200" dirty="0">
                <a:effectLst>
                  <a:outerShdw blurRad="38100" dist="38100" dir="2700000" algn="tl">
                    <a:srgbClr val="0064E2"/>
                  </a:outerShdw>
                </a:effectLst>
                <a:ea typeface="ＭＳ Ｐゴシック" pitchFamily="-110" charset="-128"/>
                <a:cs typeface="ＭＳ Ｐゴシック" pitchFamily="-110" charset="-128"/>
              </a:rPr>
              <a:t>A</a:t>
            </a:r>
            <a:r>
              <a:rPr lang="en-US" sz="2200" dirty="0" smtClean="0">
                <a:effectLst>
                  <a:outerShdw blurRad="38100" dist="38100" dir="2700000" algn="tl">
                    <a:srgbClr val="0064E2"/>
                  </a:outerShdw>
                </a:effectLst>
                <a:ea typeface="ＭＳ Ｐゴシック" pitchFamily="-110" charset="-128"/>
                <a:cs typeface="ＭＳ Ｐゴシック" pitchFamily="-110" charset="-128"/>
              </a:rPr>
              <a:t>pplies </a:t>
            </a:r>
            <a:r>
              <a:rPr lang="en-US" sz="2200" dirty="0">
                <a:effectLst>
                  <a:outerShdw blurRad="38100" dist="38100" dir="2700000" algn="tl">
                    <a:srgbClr val="0064E2"/>
                  </a:outerShdw>
                </a:effectLst>
                <a:ea typeface="ＭＳ Ｐゴシック" pitchFamily="-110" charset="-128"/>
                <a:cs typeface="ＭＳ Ｐゴシック" pitchFamily="-110" charset="-128"/>
              </a:rPr>
              <a:t>rules to each incoming and outgoing IP packet </a:t>
            </a:r>
          </a:p>
          <a:p>
            <a:pPr lvl="1" eaLnBrk="1" hangingPunct="1">
              <a:lnSpc>
                <a:spcPct val="60000"/>
              </a:lnSpc>
              <a:spcAft>
                <a:spcPts val="600"/>
              </a:spcAft>
            </a:pPr>
            <a:r>
              <a:rPr lang="en-US" sz="2000" dirty="0">
                <a:effectLst>
                  <a:outerShdw blurRad="38100" dist="38100" dir="2700000" algn="tl">
                    <a:srgbClr val="0064E2"/>
                  </a:outerShdw>
                </a:effectLst>
              </a:rPr>
              <a:t>T</a:t>
            </a:r>
            <a:r>
              <a:rPr lang="en-US" sz="2000" dirty="0" smtClean="0">
                <a:effectLst>
                  <a:outerShdw blurRad="38100" dist="38100" dir="2700000" algn="tl">
                    <a:srgbClr val="0064E2"/>
                  </a:outerShdw>
                </a:effectLst>
              </a:rPr>
              <a:t>ypically </a:t>
            </a:r>
            <a:r>
              <a:rPr lang="en-US" sz="2000" dirty="0">
                <a:effectLst>
                  <a:outerShdw blurRad="38100" dist="38100" dir="2700000" algn="tl">
                    <a:srgbClr val="0064E2"/>
                  </a:outerShdw>
                </a:effectLst>
              </a:rPr>
              <a:t>a list of rules based on matches in the IP or TCP header</a:t>
            </a:r>
          </a:p>
          <a:p>
            <a:pPr lvl="1" eaLnBrk="1" hangingPunct="1">
              <a:lnSpc>
                <a:spcPct val="60000"/>
              </a:lnSpc>
              <a:spcAft>
                <a:spcPts val="600"/>
              </a:spcAft>
            </a:pPr>
            <a:r>
              <a:rPr lang="en-US" sz="2000" dirty="0">
                <a:effectLst>
                  <a:outerShdw blurRad="38100" dist="38100" dir="2700000" algn="tl">
                    <a:srgbClr val="0064E2"/>
                  </a:outerShdw>
                </a:effectLst>
              </a:rPr>
              <a:t>F</a:t>
            </a:r>
            <a:r>
              <a:rPr lang="en-US" sz="2000" dirty="0" smtClean="0">
                <a:effectLst>
                  <a:outerShdw blurRad="38100" dist="38100" dir="2700000" algn="tl">
                    <a:srgbClr val="0064E2"/>
                  </a:outerShdw>
                </a:effectLst>
              </a:rPr>
              <a:t>orwards </a:t>
            </a:r>
            <a:r>
              <a:rPr lang="en-US" sz="2000" dirty="0">
                <a:effectLst>
                  <a:outerShdw blurRad="38100" dist="38100" dir="2700000" algn="tl">
                    <a:srgbClr val="0064E2"/>
                  </a:outerShdw>
                </a:effectLst>
              </a:rPr>
              <a:t>or discards the packet based on rules match</a:t>
            </a:r>
          </a:p>
          <a:p>
            <a:pPr eaLnBrk="1" hangingPunct="1">
              <a:lnSpc>
                <a:spcPct val="60000"/>
              </a:lnSpc>
            </a:pPr>
            <a:endParaRPr lang="en-US" sz="2200" dirty="0">
              <a:effectLst>
                <a:outerShdw blurRad="38100" dist="38100" dir="2700000" algn="tl">
                  <a:srgbClr val="0064E2"/>
                </a:outerShdw>
              </a:effectLst>
              <a:ea typeface="ＭＳ Ｐゴシック" pitchFamily="-110" charset="-128"/>
              <a:cs typeface="ＭＳ Ｐゴシック" pitchFamily="-110" charset="-128"/>
            </a:endParaRPr>
          </a:p>
          <a:p>
            <a:pPr eaLnBrk="1" hangingPunct="1">
              <a:lnSpc>
                <a:spcPct val="60000"/>
              </a:lnSpc>
            </a:pPr>
            <a:endParaRPr lang="en-US" sz="2200" dirty="0">
              <a:effectLst>
                <a:outerShdw blurRad="38100" dist="38100" dir="2700000" algn="tl">
                  <a:srgbClr val="0064E2"/>
                </a:outerShdw>
              </a:effectLst>
              <a:ea typeface="ＭＳ Ｐゴシック" pitchFamily="-110" charset="-128"/>
              <a:cs typeface="ＭＳ Ｐゴシック" pitchFamily="-110" charset="-128"/>
            </a:endParaRPr>
          </a:p>
          <a:p>
            <a:pPr eaLnBrk="1" hangingPunct="1">
              <a:lnSpc>
                <a:spcPct val="60000"/>
              </a:lnSpc>
            </a:pPr>
            <a:endParaRPr lang="en-US" sz="2200" dirty="0">
              <a:effectLst>
                <a:outerShdw blurRad="38100" dist="38100" dir="2700000" algn="tl">
                  <a:srgbClr val="0064E2"/>
                </a:outerShdw>
              </a:effectLst>
              <a:ea typeface="ＭＳ Ｐゴシック" pitchFamily="-110" charset="-128"/>
              <a:cs typeface="ＭＳ Ｐゴシック" pitchFamily="-110" charset="-128"/>
            </a:endParaRPr>
          </a:p>
          <a:p>
            <a:pPr marL="0" indent="0" eaLnBrk="1" hangingPunct="1">
              <a:lnSpc>
                <a:spcPct val="60000"/>
              </a:lnSpc>
              <a:buNone/>
            </a:pPr>
            <a:endParaRPr lang="en-US" sz="2200" dirty="0" smtClean="0">
              <a:effectLst>
                <a:outerShdw blurRad="38100" dist="38100" dir="2700000" algn="tl">
                  <a:srgbClr val="0064E2"/>
                </a:outerShdw>
              </a:effectLst>
              <a:ea typeface="ＭＳ Ｐゴシック" pitchFamily="-110" charset="-128"/>
              <a:cs typeface="ＭＳ Ｐゴシック" pitchFamily="-110" charset="-128"/>
            </a:endParaRPr>
          </a:p>
          <a:p>
            <a:pPr marL="0" indent="0" eaLnBrk="1" hangingPunct="1">
              <a:lnSpc>
                <a:spcPct val="60000"/>
              </a:lnSpc>
              <a:buNone/>
            </a:pPr>
            <a:endParaRPr lang="en-US" sz="2200" dirty="0">
              <a:effectLst>
                <a:outerShdw blurRad="38100" dist="38100" dir="2700000" algn="tl">
                  <a:srgbClr val="0064E2"/>
                </a:outerShdw>
              </a:effectLst>
              <a:ea typeface="ＭＳ Ｐゴシック" pitchFamily="-110" charset="-128"/>
              <a:cs typeface="ＭＳ Ｐゴシック" pitchFamily="-110" charset="-128"/>
            </a:endParaRPr>
          </a:p>
          <a:p>
            <a:pPr marL="0" indent="0" eaLnBrk="1" hangingPunct="1">
              <a:lnSpc>
                <a:spcPct val="60000"/>
              </a:lnSpc>
              <a:buNone/>
            </a:pPr>
            <a:endParaRPr lang="en-US" sz="2200" dirty="0" smtClean="0">
              <a:effectLst>
                <a:outerShdw blurRad="38100" dist="38100" dir="2700000" algn="tl">
                  <a:srgbClr val="0064E2"/>
                </a:outerShdw>
              </a:effectLst>
              <a:ea typeface="ＭＳ Ｐゴシック" pitchFamily="-110" charset="-128"/>
              <a:cs typeface="ＭＳ Ｐゴシック" pitchFamily="-110" charset="-128"/>
            </a:endParaRPr>
          </a:p>
          <a:p>
            <a:pPr marL="0" indent="0" eaLnBrk="1" hangingPunct="1">
              <a:lnSpc>
                <a:spcPct val="60000"/>
              </a:lnSpc>
              <a:buNone/>
            </a:pPr>
            <a:endParaRPr lang="en-US" sz="2200" dirty="0">
              <a:effectLst>
                <a:outerShdw blurRad="38100" dist="38100" dir="2700000" algn="tl">
                  <a:srgbClr val="0064E2"/>
                </a:outerShdw>
              </a:effectLst>
              <a:ea typeface="ＭＳ Ｐゴシック" pitchFamily="-110" charset="-128"/>
              <a:cs typeface="ＭＳ Ｐゴシック" pitchFamily="-110" charset="-128"/>
            </a:endParaRPr>
          </a:p>
          <a:p>
            <a:pPr marL="0" indent="0" eaLnBrk="1" hangingPunct="1">
              <a:lnSpc>
                <a:spcPct val="60000"/>
              </a:lnSpc>
              <a:buNone/>
            </a:pPr>
            <a:endParaRPr lang="en-US" sz="2200" dirty="0">
              <a:effectLst>
                <a:outerShdw blurRad="38100" dist="38100" dir="2700000" algn="tl">
                  <a:srgbClr val="0064E2"/>
                </a:outerShdw>
              </a:effectLst>
              <a:ea typeface="ＭＳ Ｐゴシック" pitchFamily="-110" charset="-128"/>
              <a:cs typeface="ＭＳ Ｐゴシック" pitchFamily="-110" charset="-128"/>
            </a:endParaRPr>
          </a:p>
          <a:p>
            <a:pPr eaLnBrk="1" hangingPunct="1">
              <a:lnSpc>
                <a:spcPct val="60000"/>
              </a:lnSpc>
            </a:pPr>
            <a:endParaRPr lang="en-US" sz="2200" dirty="0">
              <a:effectLst>
                <a:outerShdw blurRad="38100" dist="38100" dir="2700000" algn="tl">
                  <a:srgbClr val="0064E2"/>
                </a:outerShdw>
              </a:effectLst>
              <a:ea typeface="ＭＳ Ｐゴシック" pitchFamily="-110" charset="-128"/>
              <a:cs typeface="ＭＳ Ｐゴシック" pitchFamily="-110" charset="-128"/>
            </a:endParaRPr>
          </a:p>
          <a:p>
            <a:pPr eaLnBrk="1" hangingPunct="1">
              <a:lnSpc>
                <a:spcPct val="60000"/>
              </a:lnSpc>
              <a:spcAft>
                <a:spcPts val="600"/>
              </a:spcAft>
            </a:pPr>
            <a:r>
              <a:rPr lang="en-US" sz="2200" dirty="0">
                <a:effectLst>
                  <a:outerShdw blurRad="38100" dist="38100" dir="2700000" algn="tl">
                    <a:srgbClr val="0064E2"/>
                  </a:outerShdw>
                </a:effectLst>
                <a:ea typeface="ＭＳ Ｐゴシック" pitchFamily="-110" charset="-128"/>
                <a:cs typeface="ＭＳ Ｐゴシック" pitchFamily="-110" charset="-128"/>
              </a:rPr>
              <a:t>T</a:t>
            </a:r>
            <a:r>
              <a:rPr lang="en-US" sz="2200" dirty="0" smtClean="0">
                <a:effectLst>
                  <a:outerShdw blurRad="38100" dist="38100" dir="2700000" algn="tl">
                    <a:srgbClr val="0064E2"/>
                  </a:outerShdw>
                </a:effectLst>
                <a:ea typeface="ＭＳ Ｐゴシック" pitchFamily="-110" charset="-128"/>
                <a:cs typeface="ＭＳ Ｐゴシック" pitchFamily="-110" charset="-128"/>
              </a:rPr>
              <a:t>wo </a:t>
            </a:r>
            <a:r>
              <a:rPr lang="en-US" sz="2200" dirty="0">
                <a:effectLst>
                  <a:outerShdw blurRad="38100" dist="38100" dir="2700000" algn="tl">
                    <a:srgbClr val="0064E2"/>
                  </a:outerShdw>
                </a:effectLst>
                <a:ea typeface="ＭＳ Ｐゴシック" pitchFamily="-110" charset="-128"/>
                <a:cs typeface="ＭＳ Ｐゴシック" pitchFamily="-110" charset="-128"/>
              </a:rPr>
              <a:t>default policies:</a:t>
            </a:r>
          </a:p>
          <a:p>
            <a:pPr lvl="1" eaLnBrk="1" hangingPunct="1">
              <a:lnSpc>
                <a:spcPct val="60000"/>
              </a:lnSpc>
              <a:spcAft>
                <a:spcPts val="600"/>
              </a:spcAft>
            </a:pPr>
            <a:r>
              <a:rPr lang="en-US" sz="2000" dirty="0">
                <a:effectLst>
                  <a:outerShdw blurRad="38100" dist="38100" dir="2700000" algn="tl">
                    <a:srgbClr val="0064E2"/>
                  </a:outerShdw>
                </a:effectLst>
              </a:rPr>
              <a:t>D</a:t>
            </a:r>
            <a:r>
              <a:rPr lang="en-US" sz="2000" dirty="0" smtClean="0">
                <a:effectLst>
                  <a:outerShdw blurRad="38100" dist="38100" dir="2700000" algn="tl">
                    <a:srgbClr val="0064E2"/>
                  </a:outerShdw>
                </a:effectLst>
              </a:rPr>
              <a:t>iscard </a:t>
            </a:r>
            <a:r>
              <a:rPr lang="en-US" sz="2000" dirty="0">
                <a:effectLst>
                  <a:outerShdw blurRad="38100" dist="38100" dir="2700000" algn="tl">
                    <a:srgbClr val="0064E2"/>
                  </a:outerShdw>
                </a:effectLst>
              </a:rPr>
              <a:t>- prohibit unless expressly permitted</a:t>
            </a:r>
          </a:p>
          <a:p>
            <a:pPr lvl="2" eaLnBrk="1" hangingPunct="1">
              <a:lnSpc>
                <a:spcPct val="60000"/>
              </a:lnSpc>
              <a:spcAft>
                <a:spcPts val="600"/>
              </a:spcAft>
            </a:pPr>
            <a:r>
              <a:rPr lang="en-US" sz="1900" dirty="0">
                <a:effectLst>
                  <a:outerShdw blurRad="38100" dist="38100" dir="2700000" algn="tl">
                    <a:srgbClr val="0064E2"/>
                  </a:outerShdw>
                </a:effectLst>
                <a:ea typeface="ＭＳ Ｐゴシック" pitchFamily="-110" charset="-128"/>
              </a:rPr>
              <a:t>M</a:t>
            </a:r>
            <a:r>
              <a:rPr lang="en-US" sz="1900" dirty="0" smtClean="0">
                <a:effectLst>
                  <a:outerShdw blurRad="38100" dist="38100" dir="2700000" algn="tl">
                    <a:srgbClr val="0064E2"/>
                  </a:outerShdw>
                </a:effectLst>
                <a:ea typeface="ＭＳ Ｐゴシック" pitchFamily="-110" charset="-128"/>
              </a:rPr>
              <a:t>ore </a:t>
            </a:r>
            <a:r>
              <a:rPr lang="en-US" sz="1900" dirty="0">
                <a:effectLst>
                  <a:outerShdw blurRad="38100" dist="38100" dir="2700000" algn="tl">
                    <a:srgbClr val="0064E2"/>
                  </a:outerShdw>
                </a:effectLst>
                <a:ea typeface="ＭＳ Ｐゴシック" pitchFamily="-110" charset="-128"/>
              </a:rPr>
              <a:t>conservative, controlled, visible to users</a:t>
            </a:r>
          </a:p>
          <a:p>
            <a:pPr lvl="1" eaLnBrk="1" hangingPunct="1">
              <a:lnSpc>
                <a:spcPct val="60000"/>
              </a:lnSpc>
              <a:spcAft>
                <a:spcPts val="600"/>
              </a:spcAft>
            </a:pPr>
            <a:r>
              <a:rPr lang="en-US" sz="2000" dirty="0">
                <a:effectLst>
                  <a:outerShdw blurRad="38100" dist="38100" dir="2700000" algn="tl">
                    <a:srgbClr val="0064E2"/>
                  </a:outerShdw>
                </a:effectLst>
              </a:rPr>
              <a:t>F</a:t>
            </a:r>
            <a:r>
              <a:rPr lang="en-US" sz="2000" dirty="0" smtClean="0">
                <a:effectLst>
                  <a:outerShdw blurRad="38100" dist="38100" dir="2700000" algn="tl">
                    <a:srgbClr val="0064E2"/>
                  </a:outerShdw>
                </a:effectLst>
              </a:rPr>
              <a:t>orward </a:t>
            </a:r>
            <a:r>
              <a:rPr lang="en-US" sz="2000" dirty="0">
                <a:effectLst>
                  <a:outerShdw blurRad="38100" dist="38100" dir="2700000" algn="tl">
                    <a:srgbClr val="0064E2"/>
                  </a:outerShdw>
                </a:effectLst>
              </a:rPr>
              <a:t>- permit unless expressly prohibited</a:t>
            </a:r>
          </a:p>
          <a:p>
            <a:pPr lvl="2" eaLnBrk="1" hangingPunct="1">
              <a:lnSpc>
                <a:spcPct val="60000"/>
              </a:lnSpc>
              <a:spcAft>
                <a:spcPts val="600"/>
              </a:spcAft>
            </a:pPr>
            <a:r>
              <a:rPr lang="en-US" sz="1900" dirty="0">
                <a:effectLst>
                  <a:outerShdw blurRad="38100" dist="38100" dir="2700000" algn="tl">
                    <a:srgbClr val="0064E2"/>
                  </a:outerShdw>
                </a:effectLst>
                <a:ea typeface="ＭＳ Ｐゴシック" pitchFamily="-110" charset="-128"/>
              </a:rPr>
              <a:t>E</a:t>
            </a:r>
            <a:r>
              <a:rPr lang="en-US" sz="1900" dirty="0" smtClean="0">
                <a:effectLst>
                  <a:outerShdw blurRad="38100" dist="38100" dir="2700000" algn="tl">
                    <a:srgbClr val="0064E2"/>
                  </a:outerShdw>
                </a:effectLst>
                <a:ea typeface="ＭＳ Ｐゴシック" pitchFamily="-110" charset="-128"/>
              </a:rPr>
              <a:t>asier </a:t>
            </a:r>
            <a:r>
              <a:rPr lang="en-US" sz="1900" dirty="0">
                <a:effectLst>
                  <a:outerShdw blurRad="38100" dist="38100" dir="2700000" algn="tl">
                    <a:srgbClr val="0064E2"/>
                  </a:outerShdw>
                </a:effectLst>
                <a:ea typeface="ＭＳ Ｐゴシック" pitchFamily="-110" charset="-128"/>
              </a:rPr>
              <a:t>to manage and use but less secure</a:t>
            </a:r>
          </a:p>
        </p:txBody>
      </p:sp>
      <p:graphicFrame>
        <p:nvGraphicFramePr>
          <p:cNvPr id="4" name="Diagram 3"/>
          <p:cNvGraphicFramePr/>
          <p:nvPr>
            <p:extLst/>
          </p:nvPr>
        </p:nvGraphicFramePr>
        <p:xfrm>
          <a:off x="903638" y="2636448"/>
          <a:ext cx="4316434" cy="210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88</a:t>
            </a:fld>
            <a:endParaRPr lang="en-US" dirty="0">
              <a:solidFill>
                <a:prstClr val="white">
                  <a:lumMod val="65000"/>
                  <a:lumOff val="35000"/>
                </a:prstClr>
              </a:solidFill>
            </a:endParaRPr>
          </a:p>
        </p:txBody>
      </p:sp>
      <p:pic>
        <p:nvPicPr>
          <p:cNvPr id="3" name="图片 2"/>
          <p:cNvPicPr>
            <a:picLocks noChangeAspect="1"/>
          </p:cNvPicPr>
          <p:nvPr/>
        </p:nvPicPr>
        <p:blipFill>
          <a:blip r:embed="rId8"/>
          <a:stretch>
            <a:fillRect/>
          </a:stretch>
        </p:blipFill>
        <p:spPr>
          <a:xfrm>
            <a:off x="5401528" y="3551400"/>
            <a:ext cx="3703725" cy="3278000"/>
          </a:xfrm>
          <a:prstGeom prst="rect">
            <a:avLst/>
          </a:prstGeom>
        </p:spPr>
      </p:pic>
    </p:spTree>
    <p:extLst>
      <p:ext uri="{BB962C8B-B14F-4D97-AF65-F5344CB8AC3E}">
        <p14:creationId xmlns:p14="http://schemas.microsoft.com/office/powerpoint/2010/main" val="1868455154"/>
      </p:ext>
    </p:extLst>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p:txBody>
          <a:bodyPr/>
          <a:lstStyle/>
          <a:p>
            <a:pPr fontAlgn="auto">
              <a:spcAft>
                <a:spcPts val="0"/>
              </a:spcAft>
              <a:defRPr/>
            </a:pPr>
            <a:r>
              <a:rPr lang="en-US" dirty="0" err="1">
                <a:solidFill>
                  <a:srgbClr val="FFB91D"/>
                </a:solidFill>
                <a:ea typeface="+mj-ea"/>
                <a:cs typeface="+mj-cs"/>
              </a:rPr>
              <a:t>Stateful</a:t>
            </a:r>
            <a:r>
              <a:rPr lang="en-US" dirty="0">
                <a:solidFill>
                  <a:srgbClr val="FFB91D"/>
                </a:solidFill>
                <a:ea typeface="+mj-ea"/>
                <a:cs typeface="+mj-cs"/>
              </a:rPr>
              <a:t> Inspection Firewall</a:t>
            </a:r>
          </a:p>
        </p:txBody>
      </p:sp>
      <p:graphicFrame>
        <p:nvGraphicFramePr>
          <p:cNvPr id="6" name="Content Placeholder 5"/>
          <p:cNvGraphicFramePr>
            <a:graphicFrameLocks noGrp="1"/>
          </p:cNvGraphicFramePr>
          <p:nvPr>
            <p:ph idx="1"/>
            <p:extLst/>
          </p:nvPr>
        </p:nvGraphicFramePr>
        <p:xfrm>
          <a:off x="0" y="1171774"/>
          <a:ext cx="6696744"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89</a:t>
            </a:fld>
            <a:endParaRPr lang="en-US" dirty="0">
              <a:solidFill>
                <a:prstClr val="white">
                  <a:lumMod val="65000"/>
                  <a:lumOff val="35000"/>
                </a:prstClr>
              </a:solidFill>
            </a:endParaRPr>
          </a:p>
        </p:txBody>
      </p:sp>
      <p:pic>
        <p:nvPicPr>
          <p:cNvPr id="3" name="图片 2"/>
          <p:cNvPicPr>
            <a:picLocks noChangeAspect="1"/>
          </p:cNvPicPr>
          <p:nvPr/>
        </p:nvPicPr>
        <p:blipFill>
          <a:blip r:embed="rId8"/>
          <a:stretch>
            <a:fillRect/>
          </a:stretch>
        </p:blipFill>
        <p:spPr>
          <a:xfrm>
            <a:off x="6019671" y="4077072"/>
            <a:ext cx="3085581" cy="2672980"/>
          </a:xfrm>
          <a:prstGeom prst="rect">
            <a:avLst/>
          </a:prstGeom>
        </p:spPr>
      </p:pic>
    </p:spTree>
    <p:extLst>
      <p:ext uri="{BB962C8B-B14F-4D97-AF65-F5344CB8AC3E}">
        <p14:creationId xmlns:p14="http://schemas.microsoft.com/office/powerpoint/2010/main" val="2564208291"/>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a:xfrm>
            <a:off x="457200" y="0"/>
            <a:ext cx="8229600" cy="1524000"/>
          </a:xfrm>
        </p:spPr>
        <p:txBody>
          <a:bodyPr>
            <a:noAutofit/>
          </a:bodyPr>
          <a:lstStyle/>
          <a:p>
            <a:pPr fontAlgn="auto">
              <a:spcAft>
                <a:spcPts val="0"/>
              </a:spcAft>
              <a:defRPr/>
            </a:pPr>
            <a:r>
              <a:rPr lang="en-US" sz="4400" dirty="0">
                <a:solidFill>
                  <a:schemeClr val="accent6">
                    <a:lumMod val="40000"/>
                    <a:lumOff val="60000"/>
                  </a:schemeClr>
                </a:solidFill>
              </a:rPr>
              <a:t>Attacking Symmetric Encryption</a:t>
            </a:r>
          </a:p>
        </p:txBody>
      </p:sp>
      <p:sp>
        <p:nvSpPr>
          <p:cNvPr id="6" name="Text Placeholder 5"/>
          <p:cNvSpPr>
            <a:spLocks noGrp="1"/>
          </p:cNvSpPr>
          <p:nvPr>
            <p:ph type="body" idx="1"/>
          </p:nvPr>
        </p:nvSpPr>
        <p:spPr/>
        <p:txBody>
          <a:bodyPr/>
          <a:lstStyle/>
          <a:p>
            <a:pPr eaLnBrk="1" fontAlgn="auto" hangingPunct="1">
              <a:spcAft>
                <a:spcPts val="0"/>
              </a:spcAft>
              <a:buFont typeface="Wingdings" pitchFamily="2" charset="2"/>
              <a:buNone/>
              <a:defRPr/>
            </a:pPr>
            <a:r>
              <a:rPr lang="en-US" u="sng" dirty="0" smtClean="0">
                <a:ea typeface="+mn-ea"/>
                <a:cs typeface="+mn-cs"/>
              </a:rPr>
              <a:t>Cryptanalytic Attacks</a:t>
            </a:r>
            <a:endParaRPr lang="en-US" u="sng" dirty="0">
              <a:ea typeface="+mn-ea"/>
              <a:cs typeface="+mn-cs"/>
            </a:endParaRPr>
          </a:p>
        </p:txBody>
      </p:sp>
      <p:sp>
        <p:nvSpPr>
          <p:cNvPr id="7" name="Text Placeholder 6"/>
          <p:cNvSpPr>
            <a:spLocks noGrp="1"/>
          </p:cNvSpPr>
          <p:nvPr>
            <p:ph type="body" sz="quarter" idx="3"/>
          </p:nvPr>
        </p:nvSpPr>
        <p:spPr/>
        <p:txBody>
          <a:bodyPr/>
          <a:lstStyle/>
          <a:p>
            <a:pPr eaLnBrk="1" fontAlgn="auto" hangingPunct="1">
              <a:spcAft>
                <a:spcPts val="0"/>
              </a:spcAft>
              <a:buFont typeface="Wingdings" pitchFamily="2" charset="2"/>
              <a:buNone/>
              <a:defRPr/>
            </a:pPr>
            <a:r>
              <a:rPr lang="en-US" u="sng" dirty="0" smtClean="0">
                <a:ea typeface="+mn-ea"/>
                <a:cs typeface="+mn-cs"/>
              </a:rPr>
              <a:t>Brute-Force Attack</a:t>
            </a:r>
            <a:endParaRPr lang="en-US" u="sng" dirty="0">
              <a:ea typeface="+mn-ea"/>
              <a:cs typeface="+mn-cs"/>
            </a:endParaRPr>
          </a:p>
        </p:txBody>
      </p:sp>
      <p:sp>
        <p:nvSpPr>
          <p:cNvPr id="221187" name="Rectangle 3"/>
          <p:cNvSpPr>
            <a:spLocks noGrp="1" noChangeArrowheads="1"/>
          </p:cNvSpPr>
          <p:nvPr>
            <p:ph sz="quarter" idx="13"/>
          </p:nvPr>
        </p:nvSpPr>
        <p:spPr>
          <a:xfrm>
            <a:off x="395536" y="2348880"/>
            <a:ext cx="3932238" cy="4343400"/>
          </a:xfrm>
        </p:spPr>
        <p:txBody>
          <a:bodyPr wrap="square" numCol="1" anchor="t" anchorCtr="0" compatLnSpc="1">
            <a:prstTxWarp prst="textNoShape">
              <a:avLst/>
            </a:prstTxWarp>
            <a:normAutofit/>
          </a:bodyPr>
          <a:lstStyle/>
          <a:p>
            <a:pPr marL="342900" lvl="1" indent="-342900" eaLnBrk="1" hangingPunct="1">
              <a:lnSpc>
                <a:spcPct val="120000"/>
              </a:lnSpc>
              <a:spcBef>
                <a:spcPts val="432"/>
              </a:spcBef>
              <a:buClr>
                <a:schemeClr val="accent1"/>
              </a:buClr>
              <a:buFont typeface="Wingdings" pitchFamily="33" charset="2"/>
              <a:buChar char=""/>
              <a:defRPr/>
            </a:pPr>
            <a:r>
              <a:rPr lang="en-US" sz="1800" dirty="0" smtClean="0"/>
              <a:t>Rely </a:t>
            </a:r>
            <a:r>
              <a:rPr lang="en-US" sz="1800" dirty="0"/>
              <a:t>on:</a:t>
            </a:r>
          </a:p>
          <a:p>
            <a:pPr marL="692150" lvl="2" indent="-342900" eaLnBrk="1" hangingPunct="1">
              <a:lnSpc>
                <a:spcPct val="120000"/>
              </a:lnSpc>
              <a:spcBef>
                <a:spcPts val="432"/>
              </a:spcBef>
              <a:buClr>
                <a:schemeClr val="accent4">
                  <a:lumMod val="60000"/>
                  <a:lumOff val="40000"/>
                </a:schemeClr>
              </a:buClr>
              <a:buSzPct val="80000"/>
              <a:buFont typeface="Wingdings" pitchFamily="33" charset="2"/>
              <a:buChar char=""/>
              <a:defRPr/>
            </a:pPr>
            <a:r>
              <a:rPr lang="en-US" dirty="0" smtClean="0"/>
              <a:t>Nature </a:t>
            </a:r>
            <a:r>
              <a:rPr lang="en-US" dirty="0"/>
              <a:t>of the algorithm</a:t>
            </a:r>
          </a:p>
          <a:p>
            <a:pPr marL="692150" lvl="2" indent="-342900" eaLnBrk="1" hangingPunct="1">
              <a:lnSpc>
                <a:spcPct val="120000"/>
              </a:lnSpc>
              <a:spcBef>
                <a:spcPts val="432"/>
              </a:spcBef>
              <a:buClr>
                <a:schemeClr val="accent4">
                  <a:lumMod val="60000"/>
                  <a:lumOff val="40000"/>
                </a:schemeClr>
              </a:buClr>
              <a:buSzPct val="80000"/>
              <a:buFont typeface="Wingdings" pitchFamily="33" charset="2"/>
              <a:buChar char=""/>
              <a:defRPr/>
            </a:pPr>
            <a:r>
              <a:rPr lang="en-US" dirty="0" smtClean="0"/>
              <a:t>Some </a:t>
            </a:r>
            <a:r>
              <a:rPr lang="en-US" dirty="0"/>
              <a:t>knowledge of the general characteristics of the plaintext</a:t>
            </a:r>
          </a:p>
          <a:p>
            <a:pPr marL="692150" lvl="2" indent="-342900" eaLnBrk="1" hangingPunct="1">
              <a:lnSpc>
                <a:spcPct val="120000"/>
              </a:lnSpc>
              <a:spcBef>
                <a:spcPts val="432"/>
              </a:spcBef>
              <a:buClr>
                <a:schemeClr val="accent4">
                  <a:lumMod val="60000"/>
                  <a:lumOff val="40000"/>
                </a:schemeClr>
              </a:buClr>
              <a:buSzPct val="80000"/>
              <a:buFont typeface="Wingdings" pitchFamily="33" charset="2"/>
              <a:buChar char=""/>
              <a:defRPr/>
            </a:pPr>
            <a:r>
              <a:rPr lang="en-US" dirty="0" smtClean="0"/>
              <a:t>Some </a:t>
            </a:r>
            <a:r>
              <a:rPr lang="en-US" dirty="0"/>
              <a:t>sample plaintext-</a:t>
            </a:r>
            <a:r>
              <a:rPr lang="en-US" dirty="0" err="1"/>
              <a:t>ciphertext</a:t>
            </a:r>
            <a:r>
              <a:rPr lang="en-US" dirty="0"/>
              <a:t> pairs</a:t>
            </a:r>
          </a:p>
          <a:p>
            <a:pPr marL="342900" lvl="1" indent="-342900" eaLnBrk="1" hangingPunct="1">
              <a:lnSpc>
                <a:spcPct val="120000"/>
              </a:lnSpc>
              <a:spcBef>
                <a:spcPts val="432"/>
              </a:spcBef>
              <a:buClr>
                <a:schemeClr val="accent1"/>
              </a:buClr>
              <a:buFont typeface="Wingdings" pitchFamily="33" charset="2"/>
              <a:buChar char=""/>
              <a:defRPr/>
            </a:pPr>
            <a:r>
              <a:rPr lang="en-US" sz="1800" dirty="0" smtClean="0"/>
              <a:t>Exploits </a:t>
            </a:r>
            <a:r>
              <a:rPr lang="en-US" sz="1800" dirty="0"/>
              <a:t>the characteristics of the algorithm to attempt to deduce a specific plaintext or the key being </a:t>
            </a:r>
            <a:r>
              <a:rPr lang="en-US" sz="1800" dirty="0" smtClean="0"/>
              <a:t>used</a:t>
            </a:r>
            <a:endParaRPr lang="en-US" sz="1800" dirty="0"/>
          </a:p>
        </p:txBody>
      </p:sp>
      <p:sp>
        <p:nvSpPr>
          <p:cNvPr id="8" name="Content Placeholder 7"/>
          <p:cNvSpPr>
            <a:spLocks noGrp="1"/>
          </p:cNvSpPr>
          <p:nvPr>
            <p:ph sz="quarter" idx="14"/>
          </p:nvPr>
        </p:nvSpPr>
        <p:spPr>
          <a:xfrm>
            <a:off x="4754563" y="2514600"/>
            <a:ext cx="3932237" cy="4343400"/>
          </a:xfrm>
        </p:spPr>
        <p:txBody>
          <a:bodyPr>
            <a:normAutofit/>
          </a:bodyPr>
          <a:lstStyle/>
          <a:p>
            <a:pPr marL="342900" lvl="1" indent="-342900" fontAlgn="auto">
              <a:spcAft>
                <a:spcPts val="0"/>
              </a:spcAft>
              <a:buClr>
                <a:schemeClr val="accent1"/>
              </a:buClr>
              <a:buFont typeface="Wingdings" pitchFamily="33" charset="2"/>
              <a:buChar char=""/>
              <a:defRPr/>
            </a:pPr>
            <a:r>
              <a:rPr lang="en-US" sz="1800" dirty="0" smtClean="0"/>
              <a:t>Try </a:t>
            </a:r>
            <a:r>
              <a:rPr lang="en-US" sz="1800" dirty="0"/>
              <a:t>all possible keys on some </a:t>
            </a:r>
            <a:r>
              <a:rPr lang="en-US" sz="1800" dirty="0" err="1"/>
              <a:t>ciphertext</a:t>
            </a:r>
            <a:r>
              <a:rPr lang="en-US" sz="1800" dirty="0"/>
              <a:t> until an intelligible translation into plaintext is </a:t>
            </a:r>
            <a:r>
              <a:rPr lang="en-US" sz="1800" dirty="0" smtClean="0"/>
              <a:t>obtained</a:t>
            </a:r>
            <a:endParaRPr lang="en-US" sz="1800" dirty="0"/>
          </a:p>
        </p:txBody>
      </p:sp>
      <p:pic>
        <p:nvPicPr>
          <p:cNvPr id="10" name="Picture 9"/>
          <p:cNvPicPr>
            <a:picLocks noChangeAspect="1"/>
          </p:cNvPicPr>
          <p:nvPr/>
        </p:nvPicPr>
        <p:blipFill>
          <a:blip r:embed="rId3"/>
          <a:stretch>
            <a:fillRect/>
          </a:stretch>
        </p:blipFill>
        <p:spPr>
          <a:xfrm rot="571915">
            <a:off x="7122897" y="4342773"/>
            <a:ext cx="1657008" cy="2247273"/>
          </a:xfrm>
          <a:prstGeom prst="rect">
            <a:avLst/>
          </a:prstGeom>
          <a:scene3d>
            <a:camera prst="orthographicFront">
              <a:rot lat="0" lon="10499978" rev="0"/>
            </a:camera>
            <a:lightRig rig="threePt" dir="t"/>
          </a:scene3d>
        </p:spPr>
      </p:pic>
      <p:sp>
        <p:nvSpPr>
          <p:cNvPr id="2" name="灯片编号占位符 1"/>
          <p:cNvSpPr>
            <a:spLocks noGrp="1"/>
          </p:cNvSpPr>
          <p:nvPr>
            <p:ph type="sldNum" sz="quarter" idx="12"/>
          </p:nvPr>
        </p:nvSpPr>
        <p:spPr/>
        <p:txBody>
          <a:bodyPr/>
          <a:lstStyle/>
          <a:p>
            <a:fld id="{C5B529B3-313B-4E43-B940-6E980F955EE2}" type="slidenum">
              <a:rPr lang="en-US" smtClean="0">
                <a:solidFill>
                  <a:prstClr val="white">
                    <a:lumMod val="65000"/>
                    <a:lumOff val="35000"/>
                  </a:prstClr>
                </a:solidFill>
              </a:rPr>
              <a:pPr/>
              <a:t>9</a:t>
            </a:fld>
            <a:endParaRPr lang="en-US" dirty="0">
              <a:solidFill>
                <a:prstClr val="white">
                  <a:lumMod val="65000"/>
                  <a:lumOff val="35000"/>
                </a:prstClr>
              </a:solidFill>
            </a:endParaRPr>
          </a:p>
        </p:txBody>
      </p:sp>
    </p:spTree>
    <p:extLst>
      <p:ext uri="{BB962C8B-B14F-4D97-AF65-F5344CB8AC3E}">
        <p14:creationId xmlns:p14="http://schemas.microsoft.com/office/powerpoint/2010/main" val="792345841"/>
      </p:ext>
    </p:extLst>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7700" y="0"/>
            <a:ext cx="5299364" cy="6858000"/>
          </a:xfrm>
          <a:prstGeom prst="rect">
            <a:avLst/>
          </a:prstGeom>
          <a:solidFill>
            <a:schemeClr val="tx1"/>
          </a:solidFill>
        </p:spPr>
      </p:pic>
      <p:sp>
        <p:nvSpPr>
          <p:cNvPr id="2" name="灯片编号占位符 1"/>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90</a:t>
            </a:fld>
            <a:endParaRPr lang="en-US" dirty="0">
              <a:solidFill>
                <a:prstClr val="white">
                  <a:lumMod val="65000"/>
                  <a:lumOff val="35000"/>
                </a:prstClr>
              </a:solidFill>
            </a:endParaRPr>
          </a:p>
        </p:txBody>
      </p:sp>
      <p:sp>
        <p:nvSpPr>
          <p:cNvPr id="4" name="矩形 3"/>
          <p:cNvSpPr/>
          <p:nvPr/>
        </p:nvSpPr>
        <p:spPr>
          <a:xfrm>
            <a:off x="5220072" y="1916832"/>
            <a:ext cx="1368152" cy="648072"/>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6" name="矩形 5"/>
          <p:cNvSpPr/>
          <p:nvPr/>
        </p:nvSpPr>
        <p:spPr>
          <a:xfrm>
            <a:off x="5220072" y="3573016"/>
            <a:ext cx="1368152" cy="648072"/>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 name="矩形标注 2"/>
          <p:cNvSpPr/>
          <p:nvPr/>
        </p:nvSpPr>
        <p:spPr>
          <a:xfrm>
            <a:off x="-17673" y="0"/>
            <a:ext cx="5165737" cy="1916832"/>
          </a:xfrm>
          <a:prstGeom prst="wedgeRectCallout">
            <a:avLst>
              <a:gd name="adj1" fmla="val 21096"/>
              <a:gd name="adj2" fmla="val 476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2000" dirty="0"/>
              <a:t> DMZ or demilitarized zone (sometimes referred to as a perimeter network) is a physical or logical </a:t>
            </a:r>
            <a:r>
              <a:rPr lang="en-US" altLang="zh-CN" sz="2000" dirty="0" err="1"/>
              <a:t>subnetwork</a:t>
            </a:r>
            <a:r>
              <a:rPr lang="en-US" altLang="zh-CN" sz="2000" dirty="0"/>
              <a:t> that contains and exposes an organization's external-facing services to a larger and untrusted </a:t>
            </a:r>
            <a:r>
              <a:rPr lang="en-US" altLang="zh-CN" sz="2000" dirty="0" smtClean="0"/>
              <a:t>network</a:t>
            </a:r>
            <a:endParaRPr lang="zh-CN" altLang="en-US" sz="2000" dirty="0"/>
          </a:p>
        </p:txBody>
      </p:sp>
    </p:spTree>
    <p:extLst>
      <p:ext uri="{BB962C8B-B14F-4D97-AF65-F5344CB8AC3E}">
        <p14:creationId xmlns:p14="http://schemas.microsoft.com/office/powerpoint/2010/main" val="4293012884"/>
      </p:ext>
    </p:extLst>
  </p:cSld>
  <p:clrMapOvr>
    <a:masterClrMapping/>
  </p:clrMapOvr>
  <p:transition spd="slow">
    <p:split orient="vert" dir="in"/>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External &amp; Internal Firewalls</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smtClean="0">
                <a:ea typeface="ＭＳ Ｐゴシック" pitchFamily="-110" charset="-128"/>
                <a:cs typeface="ＭＳ Ｐゴシック" pitchFamily="-110" charset="-128"/>
              </a:rPr>
              <a:t>The </a:t>
            </a:r>
            <a:r>
              <a:rPr lang="en-US" altLang="zh-CN" dirty="0">
                <a:ea typeface="ＭＳ Ｐゴシック" pitchFamily="-110" charset="-128"/>
                <a:cs typeface="ＭＳ Ｐゴシック" pitchFamily="-110" charset="-128"/>
              </a:rPr>
              <a:t>external firewall provides a measure of access control and protection </a:t>
            </a:r>
            <a:r>
              <a:rPr lang="en-US" altLang="zh-CN" dirty="0" smtClean="0">
                <a:ea typeface="ＭＳ Ｐゴシック" pitchFamily="-110" charset="-128"/>
                <a:cs typeface="ＭＳ Ｐゴシック" pitchFamily="-110" charset="-128"/>
              </a:rPr>
              <a:t>for the DMZ </a:t>
            </a:r>
            <a:r>
              <a:rPr lang="en-US" altLang="zh-CN" dirty="0">
                <a:ea typeface="ＭＳ Ｐゴシック" pitchFamily="-110" charset="-128"/>
                <a:cs typeface="ＭＳ Ｐゴシック" pitchFamily="-110" charset="-128"/>
              </a:rPr>
              <a:t>systems consistent with their need for external </a:t>
            </a:r>
            <a:r>
              <a:rPr lang="en-US" altLang="zh-CN" dirty="0" smtClean="0">
                <a:ea typeface="ＭＳ Ｐゴシック" pitchFamily="-110" charset="-128"/>
                <a:cs typeface="ＭＳ Ｐゴシック" pitchFamily="-110" charset="-128"/>
              </a:rPr>
              <a:t>connectivity, and provides </a:t>
            </a:r>
            <a:r>
              <a:rPr lang="en-US" altLang="zh-CN" dirty="0">
                <a:ea typeface="ＭＳ Ｐゴシック" pitchFamily="-110" charset="-128"/>
                <a:cs typeface="ＭＳ Ｐゴシック" pitchFamily="-110" charset="-128"/>
              </a:rPr>
              <a:t>a basic level of protection for the remainder of the </a:t>
            </a:r>
            <a:r>
              <a:rPr lang="en-US" altLang="zh-CN" dirty="0" smtClean="0">
                <a:ea typeface="ＭＳ Ｐゴシック" pitchFamily="-110" charset="-128"/>
                <a:cs typeface="ＭＳ Ｐゴシック" pitchFamily="-110" charset="-128"/>
              </a:rPr>
              <a:t>enterprise network</a:t>
            </a:r>
            <a:r>
              <a:rPr lang="en-US" altLang="zh-CN" dirty="0">
                <a:ea typeface="ＭＳ Ｐゴシック" pitchFamily="-110" charset="-128"/>
                <a:cs typeface="ＭＳ Ｐゴシック" pitchFamily="-110" charset="-128"/>
              </a:rPr>
              <a:t>. </a:t>
            </a:r>
            <a:endParaRPr lang="en-US" altLang="zh-CN" dirty="0" smtClean="0">
              <a:ea typeface="ＭＳ Ｐゴシック" pitchFamily="-110" charset="-128"/>
              <a:cs typeface="ＭＳ Ｐゴシック" pitchFamily="-110" charset="-128"/>
            </a:endParaRPr>
          </a:p>
          <a:p>
            <a:r>
              <a:rPr lang="en-US" altLang="zh-CN" dirty="0" smtClean="0">
                <a:ea typeface="ＭＳ Ｐゴシック" pitchFamily="-110" charset="-128"/>
                <a:cs typeface="ＭＳ Ｐゴシック" pitchFamily="-110" charset="-128"/>
              </a:rPr>
              <a:t>Internal </a:t>
            </a:r>
            <a:r>
              <a:rPr lang="en-US" altLang="zh-CN" dirty="0">
                <a:ea typeface="ＭＳ Ｐゴシック" pitchFamily="-110" charset="-128"/>
                <a:cs typeface="ＭＳ Ｐゴシック" pitchFamily="-110" charset="-128"/>
              </a:rPr>
              <a:t>firewalls serve three purposes:</a:t>
            </a:r>
          </a:p>
          <a:p>
            <a:pPr lvl="1"/>
            <a:r>
              <a:rPr lang="en-US" altLang="zh-CN" dirty="0" smtClean="0">
                <a:ea typeface="ＭＳ Ｐゴシック" pitchFamily="-110" charset="-128"/>
                <a:cs typeface="ＭＳ Ｐゴシック" pitchFamily="-110" charset="-128"/>
              </a:rPr>
              <a:t>1</a:t>
            </a:r>
            <a:r>
              <a:rPr lang="en-US" altLang="zh-CN" dirty="0">
                <a:ea typeface="ＭＳ Ｐゴシック" pitchFamily="-110" charset="-128"/>
                <a:cs typeface="ＭＳ Ｐゴシック" pitchFamily="-110" charset="-128"/>
              </a:rPr>
              <a:t>. </a:t>
            </a:r>
            <a:r>
              <a:rPr lang="en-US" altLang="zh-CN" dirty="0" smtClean="0">
                <a:ea typeface="ＭＳ Ｐゴシック" pitchFamily="-110" charset="-128"/>
                <a:cs typeface="ＭＳ Ｐゴシック" pitchFamily="-110" charset="-128"/>
              </a:rPr>
              <a:t>adds </a:t>
            </a:r>
            <a:r>
              <a:rPr lang="en-US" altLang="zh-CN" dirty="0">
                <a:ea typeface="ＭＳ Ｐゴシック" pitchFamily="-110" charset="-128"/>
                <a:cs typeface="ＭＳ Ｐゴシック" pitchFamily="-110" charset="-128"/>
              </a:rPr>
              <a:t>more stringent filtering capability, compared to </a:t>
            </a:r>
            <a:r>
              <a:rPr lang="en-US" altLang="zh-CN" dirty="0" smtClean="0">
                <a:ea typeface="ＭＳ Ｐゴシック" pitchFamily="-110" charset="-128"/>
                <a:cs typeface="ＭＳ Ｐゴシック" pitchFamily="-110" charset="-128"/>
              </a:rPr>
              <a:t>the external </a:t>
            </a:r>
            <a:r>
              <a:rPr lang="en-US" altLang="zh-CN" dirty="0">
                <a:ea typeface="ＭＳ Ｐゴシック" pitchFamily="-110" charset="-128"/>
                <a:cs typeface="ＭＳ Ｐゴシック" pitchFamily="-110" charset="-128"/>
              </a:rPr>
              <a:t>firewall, in order to protect enterprise servers and workstations </a:t>
            </a:r>
            <a:r>
              <a:rPr lang="en-US" altLang="zh-CN" dirty="0" smtClean="0">
                <a:ea typeface="ＭＳ Ｐゴシック" pitchFamily="-110" charset="-128"/>
                <a:cs typeface="ＭＳ Ｐゴシック" pitchFamily="-110" charset="-128"/>
              </a:rPr>
              <a:t>from external </a:t>
            </a:r>
            <a:r>
              <a:rPr lang="en-US" altLang="zh-CN" dirty="0">
                <a:ea typeface="ＭＳ Ｐゴシック" pitchFamily="-110" charset="-128"/>
                <a:cs typeface="ＭＳ Ｐゴシック" pitchFamily="-110" charset="-128"/>
              </a:rPr>
              <a:t>attack.</a:t>
            </a:r>
          </a:p>
          <a:p>
            <a:pPr lvl="1"/>
            <a:r>
              <a:rPr lang="en-US" altLang="zh-CN" dirty="0" smtClean="0">
                <a:ea typeface="ＭＳ Ｐゴシック" pitchFamily="-110" charset="-128"/>
                <a:cs typeface="ＭＳ Ｐゴシック" pitchFamily="-110" charset="-128"/>
              </a:rPr>
              <a:t>2</a:t>
            </a:r>
            <a:r>
              <a:rPr lang="en-US" altLang="zh-CN" dirty="0">
                <a:ea typeface="ＭＳ Ｐゴシック" pitchFamily="-110" charset="-128"/>
                <a:cs typeface="ＭＳ Ｐゴシック" pitchFamily="-110" charset="-128"/>
              </a:rPr>
              <a:t>. </a:t>
            </a:r>
            <a:r>
              <a:rPr lang="en-US" altLang="zh-CN" dirty="0" smtClean="0">
                <a:ea typeface="ＭＳ Ｐゴシック" pitchFamily="-110" charset="-128"/>
                <a:cs typeface="ＭＳ Ｐゴシック" pitchFamily="-110" charset="-128"/>
              </a:rPr>
              <a:t>Provides </a:t>
            </a:r>
            <a:r>
              <a:rPr lang="en-US" altLang="zh-CN" dirty="0">
                <a:ea typeface="ＭＳ Ｐゴシック" pitchFamily="-110" charset="-128"/>
                <a:cs typeface="ＭＳ Ｐゴシック" pitchFamily="-110" charset="-128"/>
              </a:rPr>
              <a:t>two-way protection with respect to the DMZ</a:t>
            </a:r>
            <a:r>
              <a:rPr lang="en-US" altLang="zh-CN" dirty="0" smtClean="0">
                <a:ea typeface="ＭＳ Ｐゴシック" pitchFamily="-110" charset="-128"/>
                <a:cs typeface="ＭＳ Ｐゴシック" pitchFamily="-110" charset="-128"/>
              </a:rPr>
              <a:t>. First, it protects </a:t>
            </a:r>
            <a:r>
              <a:rPr lang="en-US" altLang="zh-CN" dirty="0">
                <a:ea typeface="ＭＳ Ｐゴシック" pitchFamily="-110" charset="-128"/>
                <a:cs typeface="ＭＳ Ｐゴシック" pitchFamily="-110" charset="-128"/>
              </a:rPr>
              <a:t>the remainder of the network from </a:t>
            </a:r>
            <a:r>
              <a:rPr lang="en-US" altLang="zh-CN" dirty="0" smtClean="0">
                <a:ea typeface="ＭＳ Ｐゴシック" pitchFamily="-110" charset="-128"/>
                <a:cs typeface="ＭＳ Ｐゴシック" pitchFamily="-110" charset="-128"/>
              </a:rPr>
              <a:t>attacks launched </a:t>
            </a:r>
            <a:r>
              <a:rPr lang="en-US" altLang="zh-CN" dirty="0">
                <a:ea typeface="ＭＳ Ｐゴシック" pitchFamily="-110" charset="-128"/>
                <a:cs typeface="ＭＳ Ｐゴシック" pitchFamily="-110" charset="-128"/>
              </a:rPr>
              <a:t>from DMZ systems. Such attacks might originate from worms, </a:t>
            </a:r>
            <a:r>
              <a:rPr lang="en-US" altLang="zh-CN" dirty="0" smtClean="0">
                <a:ea typeface="ＭＳ Ｐゴシック" pitchFamily="-110" charset="-128"/>
                <a:cs typeface="ＭＳ Ｐゴシック" pitchFamily="-110" charset="-128"/>
              </a:rPr>
              <a:t>rootkits, bots</a:t>
            </a:r>
            <a:r>
              <a:rPr lang="en-US" altLang="zh-CN" dirty="0">
                <a:ea typeface="ＭＳ Ｐゴシック" pitchFamily="-110" charset="-128"/>
                <a:cs typeface="ＭＳ Ｐゴシック" pitchFamily="-110" charset="-128"/>
              </a:rPr>
              <a:t>, or other malware lodged in a DMZ system. Second, </a:t>
            </a:r>
            <a:r>
              <a:rPr lang="en-US" altLang="zh-CN" dirty="0" smtClean="0">
                <a:ea typeface="ＭＳ Ｐゴシック" pitchFamily="-110" charset="-128"/>
                <a:cs typeface="ＭＳ Ｐゴシック" pitchFamily="-110" charset="-128"/>
              </a:rPr>
              <a:t>it protects </a:t>
            </a:r>
            <a:r>
              <a:rPr lang="en-US" altLang="zh-CN" dirty="0">
                <a:ea typeface="ＭＳ Ｐゴシック" pitchFamily="-110" charset="-128"/>
                <a:cs typeface="ＭＳ Ｐゴシック" pitchFamily="-110" charset="-128"/>
              </a:rPr>
              <a:t>the DMZ systems from attack from the internal protected network.</a:t>
            </a:r>
          </a:p>
          <a:p>
            <a:pPr lvl="1"/>
            <a:r>
              <a:rPr lang="en-US" altLang="zh-CN" dirty="0" smtClean="0">
                <a:ea typeface="ＭＳ Ｐゴシック" pitchFamily="-110" charset="-128"/>
                <a:cs typeface="ＭＳ Ｐゴシック" pitchFamily="-110" charset="-128"/>
              </a:rPr>
              <a:t>3</a:t>
            </a:r>
            <a:r>
              <a:rPr lang="en-US" altLang="zh-CN" dirty="0">
                <a:ea typeface="ＭＳ Ｐゴシック" pitchFamily="-110" charset="-128"/>
                <a:cs typeface="ＭＳ Ｐゴシック" pitchFamily="-110" charset="-128"/>
              </a:rPr>
              <a:t>. Multiple internal firewalls can be used to protect portions of the </a:t>
            </a:r>
            <a:r>
              <a:rPr lang="en-US" altLang="zh-CN" dirty="0" smtClean="0">
                <a:ea typeface="ＭＳ Ｐゴシック" pitchFamily="-110" charset="-128"/>
                <a:cs typeface="ＭＳ Ｐゴシック" pitchFamily="-110" charset="-128"/>
              </a:rPr>
              <a:t>internal network </a:t>
            </a:r>
            <a:r>
              <a:rPr lang="en-US" altLang="zh-CN" dirty="0">
                <a:ea typeface="ＭＳ Ｐゴシック" pitchFamily="-110" charset="-128"/>
                <a:cs typeface="ＭＳ Ｐゴシック" pitchFamily="-110" charset="-128"/>
              </a:rPr>
              <a:t>from each other. </a:t>
            </a:r>
            <a:endParaRPr lang="zh-CN" altLang="en-US" dirty="0"/>
          </a:p>
        </p:txBody>
      </p:sp>
      <p:sp>
        <p:nvSpPr>
          <p:cNvPr id="4" name="灯片编号占位符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91</a:t>
            </a:fld>
            <a:endParaRPr lang="en-US" dirty="0">
              <a:solidFill>
                <a:prstClr val="white">
                  <a:lumMod val="65000"/>
                  <a:lumOff val="35000"/>
                </a:prstClr>
              </a:solidFill>
            </a:endParaRPr>
          </a:p>
        </p:txBody>
      </p:sp>
    </p:spTree>
    <p:extLst>
      <p:ext uri="{BB962C8B-B14F-4D97-AF65-F5344CB8AC3E}">
        <p14:creationId xmlns:p14="http://schemas.microsoft.com/office/powerpoint/2010/main" val="2937744900"/>
      </p:ext>
    </p:extLst>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3.pdf"/>
          <p:cNvPicPr>
            <a:picLocks noChangeAspect="1"/>
          </p:cNvPicPr>
          <p:nvPr/>
        </p:nvPicPr>
        <p:blipFill rotWithShape="1">
          <a:blip r:embed="rId3">
            <a:extLst>
              <a:ext uri="{28A0092B-C50C-407E-A947-70E740481C1C}">
                <a14:useLocalDpi xmlns:a14="http://schemas.microsoft.com/office/drawing/2010/main" val="0"/>
              </a:ext>
            </a:extLst>
          </a:blip>
          <a:srcRect t="17418" b="13064"/>
          <a:stretch/>
        </p:blipFill>
        <p:spPr>
          <a:xfrm>
            <a:off x="899592" y="0"/>
            <a:ext cx="7596911" cy="6858000"/>
          </a:xfrm>
          <a:prstGeom prst="rect">
            <a:avLst/>
          </a:prstGeom>
          <a:solidFill>
            <a:schemeClr val="tx1"/>
          </a:solidFill>
        </p:spPr>
      </p:pic>
      <p:sp>
        <p:nvSpPr>
          <p:cNvPr id="2" name="灯片编号占位符 1"/>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92</a:t>
            </a:fld>
            <a:endParaRPr lang="en-US" dirty="0">
              <a:solidFill>
                <a:prstClr val="white">
                  <a:lumMod val="65000"/>
                  <a:lumOff val="35000"/>
                </a:prstClr>
              </a:solidFill>
            </a:endParaRPr>
          </a:p>
        </p:txBody>
      </p:sp>
      <p:sp>
        <p:nvSpPr>
          <p:cNvPr id="3" name="圆角矩形 2"/>
          <p:cNvSpPr/>
          <p:nvPr/>
        </p:nvSpPr>
        <p:spPr>
          <a:xfrm>
            <a:off x="-4700" y="5085184"/>
            <a:ext cx="9148700"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600" dirty="0" err="1" smtClean="0">
                <a:solidFill>
                  <a:schemeClr val="tx1"/>
                </a:solidFill>
                <a:latin typeface="Arial" pitchFamily="-110" charset="0"/>
                <a:ea typeface="ＭＳ Ｐゴシック" pitchFamily="-1" charset="-128"/>
                <a:cs typeface="ＭＳ Ｐゴシック" pitchFamily="-1" charset="-128"/>
              </a:rPr>
              <a:t>IPSec</a:t>
            </a:r>
            <a:r>
              <a:rPr lang="en-US" altLang="zh-CN" sz="1600" dirty="0" smtClean="0">
                <a:solidFill>
                  <a:schemeClr val="tx1"/>
                </a:solidFill>
                <a:latin typeface="Arial" pitchFamily="-110" charset="0"/>
                <a:ea typeface="ＭＳ Ｐゴシック" pitchFamily="-1" charset="-128"/>
                <a:cs typeface="ＭＳ Ｐゴシック" pitchFamily="-1" charset="-128"/>
              </a:rPr>
              <a:t> should be implemented within the firewall. </a:t>
            </a:r>
            <a:r>
              <a:rPr lang="en-US" altLang="zh-CN" sz="1600" dirty="0">
                <a:solidFill>
                  <a:schemeClr val="tx1"/>
                </a:solidFill>
                <a:latin typeface="Arial" pitchFamily="-110" charset="0"/>
                <a:ea typeface="ＭＳ Ｐゴシック" pitchFamily="-1" charset="-128"/>
                <a:cs typeface="ＭＳ Ｐゴシック" pitchFamily="-1" charset="-128"/>
              </a:rPr>
              <a:t>If </a:t>
            </a:r>
            <a:r>
              <a:rPr lang="en-US" altLang="zh-CN" sz="1600" dirty="0" err="1">
                <a:solidFill>
                  <a:schemeClr val="tx1"/>
                </a:solidFill>
                <a:latin typeface="Arial" pitchFamily="-110" charset="0"/>
                <a:ea typeface="ＭＳ Ｐゴシック" pitchFamily="-1" charset="-128"/>
                <a:cs typeface="ＭＳ Ｐゴシック" pitchFamily="-1" charset="-128"/>
              </a:rPr>
              <a:t>IPSec</a:t>
            </a:r>
            <a:r>
              <a:rPr lang="en-US" altLang="zh-CN" sz="1600" dirty="0">
                <a:solidFill>
                  <a:schemeClr val="tx1"/>
                </a:solidFill>
                <a:latin typeface="Arial" pitchFamily="-110" charset="0"/>
                <a:ea typeface="ＭＳ Ｐゴシック" pitchFamily="-1" charset="-128"/>
                <a:cs typeface="ＭＳ Ｐゴシック" pitchFamily="-1" charset="-128"/>
              </a:rPr>
              <a:t> is implemented in a separate box </a:t>
            </a:r>
            <a:r>
              <a:rPr lang="en-US" altLang="zh-CN" sz="1600" dirty="0" smtClean="0">
                <a:solidFill>
                  <a:schemeClr val="tx1"/>
                </a:solidFill>
                <a:latin typeface="Arial" pitchFamily="-110" charset="0"/>
                <a:ea typeface="ＭＳ Ｐゴシック" pitchFamily="-1" charset="-128"/>
                <a:cs typeface="ＭＳ Ｐゴシック" pitchFamily="-1" charset="-128"/>
              </a:rPr>
              <a:t>different from the firewall, then </a:t>
            </a:r>
            <a:r>
              <a:rPr lang="en-US" altLang="zh-CN" sz="1600" dirty="0">
                <a:solidFill>
                  <a:schemeClr val="tx1"/>
                </a:solidFill>
                <a:latin typeface="Arial" pitchFamily="-110" charset="0"/>
                <a:ea typeface="ＭＳ Ｐゴシック" pitchFamily="-1" charset="-128"/>
                <a:cs typeface="ＭＳ Ｐゴシック" pitchFamily="-1" charset="-128"/>
              </a:rPr>
              <a:t>VPN traffic passing through the firewall in both directions is </a:t>
            </a:r>
            <a:r>
              <a:rPr lang="en-US" altLang="zh-CN" sz="1600" dirty="0" smtClean="0">
                <a:solidFill>
                  <a:schemeClr val="tx1"/>
                </a:solidFill>
                <a:latin typeface="Arial" pitchFamily="-110" charset="0"/>
                <a:ea typeface="ＭＳ Ｐゴシック" pitchFamily="-1" charset="-128"/>
                <a:cs typeface="ＭＳ Ｐゴシック" pitchFamily="-1" charset="-128"/>
              </a:rPr>
              <a:t>encrypted. In </a:t>
            </a:r>
            <a:r>
              <a:rPr lang="en-US" altLang="zh-CN" sz="1600" dirty="0">
                <a:solidFill>
                  <a:schemeClr val="tx1"/>
                </a:solidFill>
                <a:latin typeface="Arial" pitchFamily="-110" charset="0"/>
                <a:ea typeface="ＭＳ Ｐゴシック" pitchFamily="-1" charset="-128"/>
                <a:cs typeface="ＭＳ Ｐゴシック" pitchFamily="-1" charset="-128"/>
              </a:rPr>
              <a:t>this case, the firewall is unable to perform its filtering function or other </a:t>
            </a:r>
            <a:r>
              <a:rPr lang="en-US" altLang="zh-CN" sz="1600" dirty="0" smtClean="0">
                <a:solidFill>
                  <a:schemeClr val="tx1"/>
                </a:solidFill>
                <a:latin typeface="Arial" pitchFamily="-110" charset="0"/>
                <a:ea typeface="ＭＳ Ｐゴシック" pitchFamily="-1" charset="-128"/>
                <a:cs typeface="ＭＳ Ｐゴシック" pitchFamily="-1" charset="-128"/>
              </a:rPr>
              <a:t>security functions</a:t>
            </a:r>
            <a:r>
              <a:rPr lang="en-US" altLang="zh-CN" sz="1600" dirty="0">
                <a:solidFill>
                  <a:schemeClr val="tx1"/>
                </a:solidFill>
                <a:latin typeface="Arial" pitchFamily="-110" charset="0"/>
                <a:ea typeface="ＭＳ Ｐゴシック" pitchFamily="-1" charset="-128"/>
                <a:cs typeface="ＭＳ Ｐゴシック" pitchFamily="-1" charset="-128"/>
              </a:rPr>
              <a:t>, such as access control, logging, or scanning for viruses. </a:t>
            </a:r>
            <a:endParaRPr lang="en-US" altLang="zh-CN" sz="1600" dirty="0">
              <a:latin typeface="Times New Roman" pitchFamily="-110" charset="0"/>
              <a:ea typeface="ＭＳ Ｐゴシック" pitchFamily="-110" charset="-128"/>
              <a:cs typeface="ＭＳ Ｐゴシック" pitchFamily="-110" charset="-128"/>
            </a:endParaRPr>
          </a:p>
        </p:txBody>
      </p:sp>
      <p:sp>
        <p:nvSpPr>
          <p:cNvPr id="6" name="矩形 5"/>
          <p:cNvSpPr/>
          <p:nvPr/>
        </p:nvSpPr>
        <p:spPr>
          <a:xfrm>
            <a:off x="3491880" y="3104964"/>
            <a:ext cx="1134159" cy="972108"/>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 name="矩形 6"/>
          <p:cNvSpPr/>
          <p:nvPr/>
        </p:nvSpPr>
        <p:spPr>
          <a:xfrm>
            <a:off x="7119013" y="3122966"/>
            <a:ext cx="1134159" cy="972108"/>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449313276"/>
      </p:ext>
    </p:extLst>
  </p:cSld>
  <p:clrMapOvr>
    <a:masterClrMapping/>
  </p:clrMapOvr>
  <p:transition spd="slow">
    <p:dissolv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4.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7700" y="0"/>
            <a:ext cx="5299364" cy="6858000"/>
          </a:xfrm>
          <a:prstGeom prst="rect">
            <a:avLst/>
          </a:prstGeom>
          <a:solidFill>
            <a:schemeClr val="tx1"/>
          </a:solidFill>
        </p:spPr>
      </p:pic>
      <p:sp>
        <p:nvSpPr>
          <p:cNvPr id="2" name="灯片编号占位符 1"/>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93</a:t>
            </a:fld>
            <a:endParaRPr lang="en-US" dirty="0">
              <a:solidFill>
                <a:prstClr val="white">
                  <a:lumMod val="65000"/>
                  <a:lumOff val="35000"/>
                </a:prstClr>
              </a:solidFill>
            </a:endParaRPr>
          </a:p>
        </p:txBody>
      </p:sp>
      <p:sp>
        <p:nvSpPr>
          <p:cNvPr id="5" name="矩形 4"/>
          <p:cNvSpPr/>
          <p:nvPr/>
        </p:nvSpPr>
        <p:spPr>
          <a:xfrm>
            <a:off x="5220072" y="1916832"/>
            <a:ext cx="1368152" cy="648072"/>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6" name="矩形 5"/>
          <p:cNvSpPr/>
          <p:nvPr/>
        </p:nvSpPr>
        <p:spPr>
          <a:xfrm>
            <a:off x="5220072" y="3573016"/>
            <a:ext cx="1368152" cy="648072"/>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 name="矩形 6"/>
          <p:cNvSpPr/>
          <p:nvPr/>
        </p:nvSpPr>
        <p:spPr>
          <a:xfrm>
            <a:off x="2411760" y="2348880"/>
            <a:ext cx="2304256" cy="1512168"/>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 name="矩形 7"/>
          <p:cNvSpPr/>
          <p:nvPr/>
        </p:nvSpPr>
        <p:spPr>
          <a:xfrm>
            <a:off x="2427367" y="4869160"/>
            <a:ext cx="2304256" cy="490364"/>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9" name="矩形 8"/>
          <p:cNvSpPr/>
          <p:nvPr/>
        </p:nvSpPr>
        <p:spPr>
          <a:xfrm>
            <a:off x="2699792" y="5805264"/>
            <a:ext cx="2304256" cy="490364"/>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0" name="矩形 9"/>
          <p:cNvSpPr/>
          <p:nvPr/>
        </p:nvSpPr>
        <p:spPr>
          <a:xfrm>
            <a:off x="2987824" y="1052736"/>
            <a:ext cx="2058162" cy="1224136"/>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249597238"/>
      </p:ext>
    </p:extLst>
  </p:cSld>
  <p:clrMapOvr>
    <a:masterClrMapping/>
  </p:clrMapOvr>
  <p:transition spd="slow">
    <p:strips/>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600200"/>
          </a:xfrm>
        </p:spPr>
        <p:txBody>
          <a:bodyPr/>
          <a:lstStyle/>
          <a:p>
            <a:pPr eaLnBrk="1" fontAlgn="auto" hangingPunct="1">
              <a:spcAft>
                <a:spcPts val="0"/>
              </a:spcAft>
              <a:defRPr/>
            </a:pPr>
            <a:r>
              <a:rPr lang="en-US" dirty="0" smtClean="0">
                <a:solidFill>
                  <a:srgbClr val="FFB91D"/>
                </a:solidFill>
                <a:ea typeface="+mj-ea"/>
                <a:cs typeface="+mj-cs"/>
              </a:rPr>
              <a:t>Snort Inline</a:t>
            </a:r>
            <a:endParaRPr lang="en-US" dirty="0">
              <a:solidFill>
                <a:srgbClr val="FFB91D"/>
              </a:solidFill>
              <a:ea typeface="+mj-ea"/>
              <a:cs typeface="+mj-cs"/>
            </a:endParaRPr>
          </a:p>
        </p:txBody>
      </p:sp>
      <p:sp>
        <p:nvSpPr>
          <p:cNvPr id="3" name="Content Placeholder 2"/>
          <p:cNvSpPr>
            <a:spLocks noGrp="1"/>
          </p:cNvSpPr>
          <p:nvPr>
            <p:ph sz="half" idx="2"/>
          </p:nvPr>
        </p:nvSpPr>
        <p:spPr>
          <a:xfrm>
            <a:off x="31723" y="1219200"/>
            <a:ext cx="9245610" cy="4419600"/>
          </a:xfrm>
        </p:spPr>
        <p:txBody>
          <a:bodyPr>
            <a:normAutofit/>
          </a:bodyPr>
          <a:lstStyle/>
          <a:p>
            <a:pPr eaLnBrk="1" fontAlgn="auto" hangingPunct="1">
              <a:spcAft>
                <a:spcPts val="0"/>
              </a:spcAft>
              <a:buSzPct val="80000"/>
              <a:buFont typeface="Wingdings" pitchFamily="2" charset="2"/>
              <a:buChar char=""/>
              <a:defRPr/>
            </a:pPr>
            <a:r>
              <a:rPr lang="en-US" sz="2378" dirty="0"/>
              <a:t>E</a:t>
            </a:r>
            <a:r>
              <a:rPr lang="en-US" sz="2378" dirty="0" smtClean="0">
                <a:ea typeface="+mn-ea"/>
                <a:cs typeface="+mn-cs"/>
              </a:rPr>
              <a:t>nables Snort to function as an intrusion prevention </a:t>
            </a:r>
            <a:r>
              <a:rPr lang="en-US" sz="2378" dirty="0" smtClean="0"/>
              <a:t>system</a:t>
            </a:r>
            <a:endParaRPr lang="en-US" sz="2378" dirty="0" smtClean="0">
              <a:ea typeface="+mn-ea"/>
              <a:cs typeface="+mn-cs"/>
            </a:endParaRPr>
          </a:p>
        </p:txBody>
      </p:sp>
      <p:graphicFrame>
        <p:nvGraphicFramePr>
          <p:cNvPr id="5" name="Content Placeholder 4"/>
          <p:cNvGraphicFramePr>
            <a:graphicFrameLocks noGrp="1"/>
          </p:cNvGraphicFramePr>
          <p:nvPr>
            <p:ph sz="quarter" idx="13"/>
            <p:extLst/>
          </p:nvPr>
        </p:nvGraphicFramePr>
        <p:xfrm>
          <a:off x="611560" y="1916832"/>
          <a:ext cx="8227640" cy="44395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灯片编号占位符 3"/>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94</a:t>
            </a:fld>
            <a:endParaRPr lang="en-US" dirty="0">
              <a:solidFill>
                <a:prstClr val="white">
                  <a:lumMod val="65000"/>
                  <a:lumOff val="35000"/>
                </a:prstClr>
              </a:solidFill>
            </a:endParaRPr>
          </a:p>
        </p:txBody>
      </p:sp>
    </p:spTree>
    <p:extLst>
      <p:ext uri="{BB962C8B-B14F-4D97-AF65-F5344CB8AC3E}">
        <p14:creationId xmlns:p14="http://schemas.microsoft.com/office/powerpoint/2010/main" val="4125117648"/>
      </p:ext>
    </p:extLst>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smtClean="0"/>
              <a:t>Chapter 10</a:t>
            </a:r>
            <a:endParaRPr lang="en-US" dirty="0"/>
          </a:p>
        </p:txBody>
      </p:sp>
      <p:sp>
        <p:nvSpPr>
          <p:cNvPr id="13" name="Subtitle 12"/>
          <p:cNvSpPr>
            <a:spLocks noGrp="1"/>
          </p:cNvSpPr>
          <p:nvPr>
            <p:ph type="subTitle" idx="1"/>
          </p:nvPr>
        </p:nvSpPr>
        <p:spPr/>
        <p:txBody>
          <a:bodyPr>
            <a:normAutofit/>
          </a:bodyPr>
          <a:lstStyle/>
          <a:p>
            <a:pPr algn="ctr"/>
            <a:r>
              <a:rPr lang="en-US" sz="3200" dirty="0" smtClean="0"/>
              <a:t>Buffer Overflow</a:t>
            </a:r>
          </a:p>
          <a:p>
            <a:endParaRPr lang="en-US" dirty="0"/>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solidFill>
                <a:prstClr val="white"/>
              </a:solidFill>
              <a:latin typeface="Arial" pitchFamily="-107" charset="0"/>
            </a:endParaRPr>
          </a:p>
        </p:txBody>
      </p:sp>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r="-1190"/>
          <a:stretch/>
        </p:blipFill>
        <p:spPr>
          <a:xfrm>
            <a:off x="3275856" y="908720"/>
            <a:ext cx="2592288" cy="2221260"/>
          </a:xfrm>
          <a:prstGeom prst="round1Rect">
            <a:avLst/>
          </a:prstGeom>
          <a:effectLst>
            <a:softEdge rad="127000"/>
          </a:effectLst>
        </p:spPr>
      </p:pic>
      <p:sp>
        <p:nvSpPr>
          <p:cNvPr id="2" name="灯片编号占位符 1"/>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95</a:t>
            </a:fld>
            <a:endParaRPr lang="en-US" dirty="0">
              <a:solidFill>
                <a:prstClr val="white">
                  <a:lumMod val="65000"/>
                  <a:lumOff val="35000"/>
                </a:prstClr>
              </a:solidFill>
            </a:endParaRPr>
          </a:p>
        </p:txBody>
      </p:sp>
    </p:spTree>
    <p:extLst>
      <p:ext uri="{BB962C8B-B14F-4D97-AF65-F5344CB8AC3E}">
        <p14:creationId xmlns:p14="http://schemas.microsoft.com/office/powerpoint/2010/main" val="3858635482"/>
      </p:ext>
    </p:extLst>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457200" y="44624"/>
            <a:ext cx="8229600" cy="1267544"/>
          </a:xfrm>
        </p:spPr>
        <p:txBody>
          <a:bodyPr/>
          <a:lstStyle/>
          <a:p>
            <a:r>
              <a:rPr lang="en-GB" dirty="0">
                <a:solidFill>
                  <a:srgbClr val="FFB91D"/>
                </a:solidFill>
              </a:rPr>
              <a:t>Buffer Overflow</a:t>
            </a:r>
            <a:endParaRPr lang="en-AU" dirty="0">
              <a:solidFill>
                <a:srgbClr val="FFB91D"/>
              </a:solidFill>
            </a:endParaRPr>
          </a:p>
        </p:txBody>
      </p:sp>
      <p:sp>
        <p:nvSpPr>
          <p:cNvPr id="200707" name="Rectangle 3"/>
          <p:cNvSpPr>
            <a:spLocks noGrp="1" noChangeArrowheads="1"/>
          </p:cNvSpPr>
          <p:nvPr>
            <p:ph idx="1"/>
          </p:nvPr>
        </p:nvSpPr>
        <p:spPr>
          <a:xfrm>
            <a:off x="395536" y="1412776"/>
            <a:ext cx="8568952" cy="5174035"/>
          </a:xfrm>
        </p:spPr>
        <p:txBody>
          <a:bodyPr>
            <a:normAutofit/>
          </a:bodyPr>
          <a:lstStyle/>
          <a:p>
            <a:pPr>
              <a:spcAft>
                <a:spcPts val="600"/>
              </a:spcAft>
            </a:pPr>
            <a:r>
              <a:rPr lang="en-AU" sz="3600" dirty="0"/>
              <a:t>A</a:t>
            </a:r>
            <a:r>
              <a:rPr lang="en-AU" sz="3600" dirty="0" smtClean="0"/>
              <a:t> </a:t>
            </a:r>
            <a:r>
              <a:rPr lang="en-AU" sz="3600" dirty="0"/>
              <a:t>very common attack mechanism</a:t>
            </a:r>
            <a:endParaRPr lang="en-AU" sz="3600" dirty="0" smtClean="0"/>
          </a:p>
          <a:p>
            <a:pPr lvl="1">
              <a:spcAft>
                <a:spcPts val="600"/>
              </a:spcAft>
            </a:pPr>
            <a:r>
              <a:rPr lang="en-AU" sz="2400" dirty="0"/>
              <a:t>F</a:t>
            </a:r>
            <a:r>
              <a:rPr lang="en-AU" sz="2400" dirty="0" smtClean="0"/>
              <a:t>irst used by the Morris </a:t>
            </a:r>
            <a:r>
              <a:rPr lang="en-AU" sz="2400" dirty="0"/>
              <a:t>Worm</a:t>
            </a:r>
            <a:r>
              <a:rPr lang="en-AU" sz="2400" dirty="0" smtClean="0"/>
              <a:t> in 1988</a:t>
            </a:r>
          </a:p>
          <a:p>
            <a:pPr>
              <a:spcAft>
                <a:spcPts val="600"/>
              </a:spcAft>
            </a:pPr>
            <a:r>
              <a:rPr lang="en-AU" sz="3600" dirty="0" smtClean="0"/>
              <a:t>Still </a:t>
            </a:r>
            <a:r>
              <a:rPr lang="en-AU" sz="3600" dirty="0"/>
              <a:t>of major </a:t>
            </a:r>
            <a:r>
              <a:rPr lang="en-AU" sz="3600" dirty="0" smtClean="0"/>
              <a:t>concern</a:t>
            </a:r>
          </a:p>
          <a:p>
            <a:pPr lvl="1">
              <a:spcAft>
                <a:spcPts val="600"/>
              </a:spcAft>
            </a:pPr>
            <a:r>
              <a:rPr lang="en-AU" sz="2400" dirty="0"/>
              <a:t>L</a:t>
            </a:r>
            <a:r>
              <a:rPr lang="en-AU" sz="2400" dirty="0" smtClean="0"/>
              <a:t>egacy of buggy code in widely deployed operating systems and applications</a:t>
            </a:r>
          </a:p>
          <a:p>
            <a:pPr lvl="1">
              <a:spcAft>
                <a:spcPts val="600"/>
              </a:spcAft>
            </a:pPr>
            <a:r>
              <a:rPr lang="en-AU" sz="2400" dirty="0"/>
              <a:t>C</a:t>
            </a:r>
            <a:r>
              <a:rPr lang="en-AU" sz="2400" dirty="0" smtClean="0"/>
              <a:t>ontinued </a:t>
            </a:r>
            <a:r>
              <a:rPr lang="en-AU" sz="2400" dirty="0"/>
              <a:t>careless programming</a:t>
            </a:r>
            <a:r>
              <a:rPr lang="en-AU" sz="2400" dirty="0" smtClean="0"/>
              <a:t> practices by programmers</a:t>
            </a:r>
          </a:p>
          <a:p>
            <a:pPr lvl="1"/>
            <a:endParaRPr lang="en-US" altLang="zh-CN" dirty="0"/>
          </a:p>
          <a:p>
            <a:endParaRPr lang="en-US" altLang="zh-CN" dirty="0"/>
          </a:p>
          <a:p>
            <a:pPr>
              <a:spcAft>
                <a:spcPts val="600"/>
              </a:spcAft>
            </a:pPr>
            <a:endParaRPr lang="en-AU" sz="3200" dirty="0" smtClean="0"/>
          </a:p>
          <a:p>
            <a:pPr>
              <a:buFont typeface="Wingdings" pitchFamily="-110" charset="2"/>
              <a:buNone/>
            </a:pPr>
            <a:endParaRPr lang="en-AU" dirty="0">
              <a:effectLst/>
              <a:latin typeface="Times" pitchFamily="-110" charset="0"/>
            </a:endParaRP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96</a:t>
            </a:fld>
            <a:endParaRPr lang="en-US" dirty="0">
              <a:solidFill>
                <a:prstClr val="white">
                  <a:lumMod val="65000"/>
                  <a:lumOff val="35000"/>
                </a:prstClr>
              </a:solidFill>
            </a:endParaRPr>
          </a:p>
        </p:txBody>
      </p:sp>
    </p:spTree>
    <p:extLst>
      <p:ext uri="{BB962C8B-B14F-4D97-AF65-F5344CB8AC3E}">
        <p14:creationId xmlns:p14="http://schemas.microsoft.com/office/powerpoint/2010/main" val="2508883723"/>
      </p:ext>
    </p:extLst>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8640"/>
            <a:ext cx="9144000" cy="1600200"/>
          </a:xfrm>
        </p:spPr>
        <p:txBody>
          <a:bodyPr>
            <a:normAutofit/>
          </a:bodyPr>
          <a:lstStyle/>
          <a:p>
            <a:r>
              <a:rPr lang="en-US" dirty="0" smtClean="0">
                <a:solidFill>
                  <a:srgbClr val="FFB91D"/>
                </a:solidFill>
              </a:rPr>
              <a:t>Buffer Overflow/Buffer Overrun</a:t>
            </a:r>
            <a:endParaRPr lang="en-US" dirty="0">
              <a:solidFill>
                <a:srgbClr val="FFB91D"/>
              </a:solidFill>
            </a:endParaRPr>
          </a:p>
        </p:txBody>
      </p:sp>
      <p:sp>
        <p:nvSpPr>
          <p:cNvPr id="4" name="Rectangle 3"/>
          <p:cNvSpPr/>
          <p:nvPr/>
        </p:nvSpPr>
        <p:spPr>
          <a:xfrm>
            <a:off x="611560" y="1916832"/>
            <a:ext cx="8001000" cy="1292662"/>
          </a:xfrm>
          <a:prstGeom prst="rect">
            <a:avLst/>
          </a:prstGeom>
        </p:spPr>
        <p:txBody>
          <a:bodyPr wrap="square">
            <a:spAutoFit/>
          </a:bodyPr>
          <a:lstStyle/>
          <a:p>
            <a:r>
              <a:rPr lang="en-US" sz="2600" dirty="0">
                <a:effectLst>
                  <a:outerShdw blurRad="38100" dist="38100" dir="2700000" algn="tl">
                    <a:srgbClr val="000000">
                      <a:alpha val="43137"/>
                    </a:srgbClr>
                  </a:outerShdw>
                </a:effectLst>
                <a:latin typeface="+mj-lt"/>
              </a:rPr>
              <a:t>A buffer </a:t>
            </a:r>
            <a:r>
              <a:rPr lang="en-US" sz="2600" dirty="0" smtClean="0">
                <a:effectLst>
                  <a:outerShdw blurRad="38100" dist="38100" dir="2700000" algn="tl">
                    <a:srgbClr val="000000">
                      <a:alpha val="43137"/>
                    </a:srgbClr>
                  </a:outerShdw>
                </a:effectLst>
                <a:latin typeface="+mj-lt"/>
              </a:rPr>
              <a:t>overflow, </a:t>
            </a:r>
            <a:r>
              <a:rPr lang="en-US" sz="2600" dirty="0">
                <a:effectLst>
                  <a:outerShdw blurRad="38100" dist="38100" dir="2700000" algn="tl">
                    <a:srgbClr val="000000">
                      <a:alpha val="43137"/>
                    </a:srgbClr>
                  </a:outerShdw>
                </a:effectLst>
                <a:latin typeface="+mj-lt"/>
              </a:rPr>
              <a:t>also known as a buffer </a:t>
            </a:r>
            <a:r>
              <a:rPr lang="en-US" sz="2600" dirty="0" smtClean="0">
                <a:effectLst>
                  <a:outerShdw blurRad="38100" dist="38100" dir="2700000" algn="tl">
                    <a:srgbClr val="000000">
                      <a:alpha val="43137"/>
                    </a:srgbClr>
                  </a:outerShdw>
                </a:effectLst>
                <a:latin typeface="+mj-lt"/>
              </a:rPr>
              <a:t>overrun, </a:t>
            </a:r>
            <a:r>
              <a:rPr lang="en-US" sz="2600" dirty="0">
                <a:effectLst>
                  <a:outerShdw blurRad="38100" dist="38100" dir="2700000" algn="tl">
                    <a:srgbClr val="000000">
                      <a:alpha val="43137"/>
                    </a:srgbClr>
                  </a:outerShdw>
                </a:effectLst>
                <a:latin typeface="+mj-lt"/>
              </a:rPr>
              <a:t>is defined in the NIST </a:t>
            </a:r>
            <a:r>
              <a:rPr lang="en-US" sz="2600" i="1" dirty="0">
                <a:effectLst>
                  <a:outerShdw blurRad="38100" dist="38100" dir="2700000" algn="tl">
                    <a:srgbClr val="000000">
                      <a:alpha val="43137"/>
                    </a:srgbClr>
                  </a:outerShdw>
                </a:effectLst>
                <a:latin typeface="+mj-lt"/>
              </a:rPr>
              <a:t>Glossary of Key Information Security Terms</a:t>
            </a:r>
            <a:r>
              <a:rPr lang="en-US" sz="2600" dirty="0">
                <a:effectLst>
                  <a:outerShdw blurRad="38100" dist="38100" dir="2700000" algn="tl">
                    <a:srgbClr val="000000">
                      <a:alpha val="43137"/>
                    </a:srgbClr>
                  </a:outerShdw>
                </a:effectLst>
                <a:latin typeface="+mj-lt"/>
              </a:rPr>
              <a:t> as follows:</a:t>
            </a:r>
          </a:p>
        </p:txBody>
      </p:sp>
      <p:sp>
        <p:nvSpPr>
          <p:cNvPr id="6" name="Rectangle 5"/>
          <p:cNvSpPr/>
          <p:nvPr/>
        </p:nvSpPr>
        <p:spPr>
          <a:xfrm>
            <a:off x="611560" y="3645024"/>
            <a:ext cx="7772400" cy="2893100"/>
          </a:xfrm>
          <a:prstGeom prst="rect">
            <a:avLst/>
          </a:prstGeom>
        </p:spPr>
        <p:txBody>
          <a:bodyPr wrap="square">
            <a:spAutoFit/>
          </a:bodyPr>
          <a:lstStyle/>
          <a:p>
            <a:r>
              <a:rPr lang="en-US" sz="2600" dirty="0">
                <a:effectLst>
                  <a:outerShdw blurRad="38100" dist="38100" dir="2700000" algn="tl">
                    <a:srgbClr val="000000">
                      <a:alpha val="43137"/>
                    </a:srgbClr>
                  </a:outerShdw>
                </a:effectLst>
                <a:latin typeface="+mj-lt"/>
              </a:rPr>
              <a:t>“A condition at an interface under which more input can be placed into a buffer or data holding area than the capacity allocated, overwriting other information. Attackers exploit such </a:t>
            </a:r>
            <a:r>
              <a:rPr lang="en-US" sz="2600" dirty="0" smtClean="0">
                <a:effectLst>
                  <a:outerShdw blurRad="38100" dist="38100" dir="2700000" algn="tl">
                    <a:srgbClr val="000000">
                      <a:alpha val="43137"/>
                    </a:srgbClr>
                  </a:outerShdw>
                </a:effectLst>
                <a:latin typeface="+mj-lt"/>
              </a:rPr>
              <a:t>a</a:t>
            </a:r>
            <a:r>
              <a:rPr lang="en-US" sz="2600" dirty="0">
                <a:effectLst>
                  <a:outerShdw blurRad="38100" dist="38100" dir="2700000" algn="tl">
                    <a:srgbClr val="000000">
                      <a:alpha val="43137"/>
                    </a:srgbClr>
                  </a:outerShdw>
                </a:effectLst>
                <a:latin typeface="+mj-lt"/>
              </a:rPr>
              <a:t> </a:t>
            </a:r>
            <a:r>
              <a:rPr lang="en-US" sz="2600" dirty="0" smtClean="0">
                <a:effectLst>
                  <a:outerShdw blurRad="38100" dist="38100" dir="2700000" algn="tl">
                    <a:srgbClr val="000000">
                      <a:alpha val="43137"/>
                    </a:srgbClr>
                  </a:outerShdw>
                </a:effectLst>
                <a:latin typeface="+mj-lt"/>
              </a:rPr>
              <a:t>condition </a:t>
            </a:r>
            <a:r>
              <a:rPr lang="en-US" sz="2600" dirty="0">
                <a:effectLst>
                  <a:outerShdw blurRad="38100" dist="38100" dir="2700000" algn="tl">
                    <a:srgbClr val="000000">
                      <a:alpha val="43137"/>
                    </a:srgbClr>
                  </a:outerShdw>
                </a:effectLst>
                <a:latin typeface="+mj-lt"/>
              </a:rPr>
              <a:t>to crash a system or to insert</a:t>
            </a:r>
            <a:r>
              <a:rPr lang="en-US" sz="2600" dirty="0" smtClean="0">
                <a:effectLst>
                  <a:outerShdw blurRad="38100" dist="38100" dir="2700000" algn="tl">
                    <a:srgbClr val="000000">
                      <a:alpha val="43137"/>
                    </a:srgbClr>
                  </a:outerShdw>
                </a:effectLst>
                <a:latin typeface="+mj-lt"/>
              </a:rPr>
              <a:t> </a:t>
            </a:r>
          </a:p>
          <a:p>
            <a:r>
              <a:rPr lang="en-US" sz="2600" dirty="0" smtClean="0">
                <a:effectLst>
                  <a:outerShdw blurRad="38100" dist="38100" dir="2700000" algn="tl">
                    <a:srgbClr val="000000">
                      <a:alpha val="43137"/>
                    </a:srgbClr>
                  </a:outerShdw>
                </a:effectLst>
                <a:latin typeface="+mj-lt"/>
              </a:rPr>
              <a:t>specially </a:t>
            </a:r>
            <a:r>
              <a:rPr lang="en-US" sz="2600" dirty="0">
                <a:effectLst>
                  <a:outerShdw blurRad="38100" dist="38100" dir="2700000" algn="tl">
                    <a:srgbClr val="000000">
                      <a:alpha val="43137"/>
                    </a:srgbClr>
                  </a:outerShdw>
                </a:effectLst>
                <a:latin typeface="+mj-lt"/>
              </a:rPr>
              <a:t>crafted code that allows</a:t>
            </a:r>
            <a:r>
              <a:rPr lang="en-US" sz="2600" dirty="0" smtClean="0">
                <a:effectLst>
                  <a:outerShdw blurRad="38100" dist="38100" dir="2700000" algn="tl">
                    <a:srgbClr val="000000">
                      <a:alpha val="43137"/>
                    </a:srgbClr>
                  </a:outerShdw>
                </a:effectLst>
                <a:latin typeface="+mj-lt"/>
              </a:rPr>
              <a:t> </a:t>
            </a:r>
          </a:p>
          <a:p>
            <a:r>
              <a:rPr lang="en-US" sz="2600" dirty="0" smtClean="0">
                <a:effectLst>
                  <a:outerShdw blurRad="38100" dist="38100" dir="2700000" algn="tl">
                    <a:srgbClr val="000000">
                      <a:alpha val="43137"/>
                    </a:srgbClr>
                  </a:outerShdw>
                </a:effectLst>
                <a:latin typeface="+mj-lt"/>
              </a:rPr>
              <a:t>them </a:t>
            </a:r>
            <a:r>
              <a:rPr lang="en-US" sz="2600" dirty="0">
                <a:effectLst>
                  <a:outerShdw blurRad="38100" dist="38100" dir="2700000" algn="tl">
                    <a:srgbClr val="000000">
                      <a:alpha val="43137"/>
                    </a:srgbClr>
                  </a:outerShdw>
                </a:effectLst>
                <a:latin typeface="+mj-lt"/>
              </a:rPr>
              <a:t>to gain control of the system.”</a:t>
            </a:r>
          </a:p>
        </p:txBody>
      </p:sp>
      <p:sp>
        <p:nvSpPr>
          <p:cNvPr id="3" name="灯片编号占位符 2"/>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97</a:t>
            </a:fld>
            <a:endParaRPr lang="en-US" dirty="0">
              <a:solidFill>
                <a:prstClr val="white">
                  <a:lumMod val="65000"/>
                  <a:lumOff val="35000"/>
                </a:prstClr>
              </a:solidFill>
            </a:endParaRPr>
          </a:p>
        </p:txBody>
      </p:sp>
    </p:spTree>
    <p:extLst>
      <p:ext uri="{BB962C8B-B14F-4D97-AF65-F5344CB8AC3E}">
        <p14:creationId xmlns:p14="http://schemas.microsoft.com/office/powerpoint/2010/main" val="1657079448"/>
      </p:ext>
    </p:extLst>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1026"/>
          <p:cNvSpPr>
            <a:spLocks noGrp="1" noChangeArrowheads="1"/>
          </p:cNvSpPr>
          <p:nvPr>
            <p:ph type="title"/>
          </p:nvPr>
        </p:nvSpPr>
        <p:spPr>
          <a:xfrm>
            <a:off x="457200" y="0"/>
            <a:ext cx="8229600" cy="1412776"/>
          </a:xfrm>
        </p:spPr>
        <p:txBody>
          <a:bodyPr/>
          <a:lstStyle/>
          <a:p>
            <a:r>
              <a:rPr lang="en-GB" dirty="0">
                <a:solidFill>
                  <a:srgbClr val="FFB91D"/>
                </a:solidFill>
              </a:rPr>
              <a:t>Buffer Overflow Basics</a:t>
            </a:r>
            <a:endParaRPr lang="en-US" dirty="0">
              <a:solidFill>
                <a:srgbClr val="FFB91D"/>
              </a:solidFill>
            </a:endParaRPr>
          </a:p>
        </p:txBody>
      </p:sp>
      <p:sp>
        <p:nvSpPr>
          <p:cNvPr id="210947" name="Rectangle 1027"/>
          <p:cNvSpPr>
            <a:spLocks noGrp="1" noChangeArrowheads="1"/>
          </p:cNvSpPr>
          <p:nvPr>
            <p:ph sz="half" idx="2"/>
          </p:nvPr>
        </p:nvSpPr>
        <p:spPr>
          <a:xfrm>
            <a:off x="0" y="1844824"/>
            <a:ext cx="4788024" cy="4760168"/>
          </a:xfrm>
        </p:spPr>
        <p:txBody>
          <a:bodyPr>
            <a:normAutofit fontScale="77500" lnSpcReduction="20000"/>
          </a:bodyPr>
          <a:lstStyle/>
          <a:p>
            <a:pPr>
              <a:lnSpc>
                <a:spcPct val="90000"/>
              </a:lnSpc>
              <a:spcBef>
                <a:spcPts val="1200"/>
              </a:spcBef>
            </a:pPr>
            <a:r>
              <a:rPr lang="en-US" dirty="0"/>
              <a:t>P</a:t>
            </a:r>
            <a:r>
              <a:rPr lang="en-US" sz="2400" dirty="0" smtClean="0"/>
              <a:t>rogramming error when a process attempts to store data beyond the limits of a fixed-sized buffer</a:t>
            </a:r>
          </a:p>
          <a:p>
            <a:pPr>
              <a:lnSpc>
                <a:spcPct val="90000"/>
              </a:lnSpc>
              <a:spcBef>
                <a:spcPts val="1200"/>
              </a:spcBef>
            </a:pPr>
            <a:r>
              <a:rPr lang="en-US" dirty="0"/>
              <a:t>O</a:t>
            </a:r>
            <a:r>
              <a:rPr lang="en-US" sz="2400" dirty="0" smtClean="0"/>
              <a:t>verwrites </a:t>
            </a:r>
            <a:r>
              <a:rPr lang="en-US" sz="2400" dirty="0"/>
              <a:t>adjacent memory </a:t>
            </a:r>
            <a:r>
              <a:rPr lang="en-US" sz="2400" dirty="0" smtClean="0"/>
              <a:t>locations</a:t>
            </a:r>
          </a:p>
          <a:p>
            <a:pPr lvl="1">
              <a:lnSpc>
                <a:spcPct val="90000"/>
              </a:lnSpc>
            </a:pPr>
            <a:r>
              <a:rPr lang="en-US" sz="1700" dirty="0"/>
              <a:t>L</a:t>
            </a:r>
            <a:r>
              <a:rPr lang="en-US" sz="1700" dirty="0" smtClean="0"/>
              <a:t>ocations could hold other program variables, parameters, or program control flow data</a:t>
            </a:r>
          </a:p>
          <a:p>
            <a:pPr marL="342900" lvl="1" indent="-342900">
              <a:lnSpc>
                <a:spcPct val="90000"/>
              </a:lnSpc>
              <a:spcBef>
                <a:spcPts val="1200"/>
              </a:spcBef>
              <a:buFont typeface="Arial" pitchFamily="34" charset="0"/>
              <a:buChar char="•"/>
            </a:pPr>
            <a:r>
              <a:rPr lang="en-US" sz="2400" dirty="0"/>
              <a:t>Buffer could be located on the stack, in the heap, or in the data section of the </a:t>
            </a:r>
            <a:r>
              <a:rPr lang="en-US" sz="2400" dirty="0" smtClean="0"/>
              <a:t>process</a:t>
            </a:r>
          </a:p>
          <a:p>
            <a:pPr marL="342900" lvl="1" indent="-342900">
              <a:lnSpc>
                <a:spcPct val="90000"/>
              </a:lnSpc>
              <a:spcBef>
                <a:spcPts val="1200"/>
              </a:spcBef>
              <a:buFont typeface="Arial" pitchFamily="34" charset="0"/>
              <a:buChar char="•"/>
            </a:pPr>
            <a:r>
              <a:rPr lang="en-US" sz="2400" dirty="0" smtClean="0"/>
              <a:t>Stack overflow:</a:t>
            </a:r>
          </a:p>
          <a:p>
            <a:pPr marL="742950" lvl="2" indent="-342900">
              <a:lnSpc>
                <a:spcPct val="90000"/>
              </a:lnSpc>
              <a:spcBef>
                <a:spcPts val="1200"/>
              </a:spcBef>
            </a:pPr>
            <a:r>
              <a:rPr lang="en-US" sz="2400" dirty="0" smtClean="0"/>
              <a:t>writing </a:t>
            </a:r>
            <a:r>
              <a:rPr lang="en-US" sz="2400" dirty="0"/>
              <a:t>past the end of a buffer on the stack, and modify the stack </a:t>
            </a:r>
            <a:r>
              <a:rPr lang="en-US" sz="2400" dirty="0" smtClean="0"/>
              <a:t>to </a:t>
            </a:r>
          </a:p>
          <a:p>
            <a:pPr marL="742950" lvl="2" indent="-342900">
              <a:lnSpc>
                <a:spcPct val="90000"/>
              </a:lnSpc>
              <a:spcBef>
                <a:spcPts val="1200"/>
              </a:spcBef>
            </a:pPr>
            <a:r>
              <a:rPr lang="en-US" sz="2400" dirty="0" smtClean="0"/>
              <a:t>Return </a:t>
            </a:r>
            <a:r>
              <a:rPr lang="en-US" sz="2400" dirty="0"/>
              <a:t>to a different address than that </a:t>
            </a:r>
            <a:r>
              <a:rPr lang="en-US" sz="2400" dirty="0" smtClean="0"/>
              <a:t>intended</a:t>
            </a:r>
          </a:p>
          <a:p>
            <a:pPr marL="742950" lvl="2" indent="-342900">
              <a:lnSpc>
                <a:spcPct val="90000"/>
              </a:lnSpc>
              <a:spcBef>
                <a:spcPts val="1200"/>
              </a:spcBef>
            </a:pPr>
            <a:r>
              <a:rPr lang="en-US" sz="2400" dirty="0" smtClean="0"/>
              <a:t>Include </a:t>
            </a:r>
            <a:r>
              <a:rPr lang="en-US" sz="2400" dirty="0"/>
              <a:t>code that does something malicious</a:t>
            </a:r>
          </a:p>
          <a:p>
            <a:pPr marL="342900" lvl="1" indent="-342900">
              <a:lnSpc>
                <a:spcPct val="90000"/>
              </a:lnSpc>
              <a:spcBef>
                <a:spcPts val="1200"/>
              </a:spcBef>
              <a:buFont typeface="Arial" pitchFamily="34" charset="0"/>
              <a:buChar char="•"/>
            </a:pPr>
            <a:endParaRPr lang="en-US" sz="2400" dirty="0" smtClean="0"/>
          </a:p>
          <a:p>
            <a:pPr>
              <a:lnSpc>
                <a:spcPct val="90000"/>
              </a:lnSpc>
            </a:pPr>
            <a:endParaRPr lang="en-US" dirty="0"/>
          </a:p>
        </p:txBody>
      </p:sp>
      <p:graphicFrame>
        <p:nvGraphicFramePr>
          <p:cNvPr id="5" name="Content Placeholder 4"/>
          <p:cNvGraphicFramePr>
            <a:graphicFrameLocks noGrp="1"/>
          </p:cNvGraphicFramePr>
          <p:nvPr>
            <p:ph sz="quarter" idx="13"/>
            <p:extLst/>
          </p:nvPr>
        </p:nvGraphicFramePr>
        <p:xfrm>
          <a:off x="4572001" y="1905000"/>
          <a:ext cx="45720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98</a:t>
            </a:fld>
            <a:endParaRPr lang="en-US" dirty="0">
              <a:solidFill>
                <a:prstClr val="white">
                  <a:lumMod val="65000"/>
                  <a:lumOff val="35000"/>
                </a:prstClr>
              </a:solidFill>
            </a:endParaRPr>
          </a:p>
        </p:txBody>
      </p:sp>
    </p:spTree>
    <p:extLst>
      <p:ext uri="{BB962C8B-B14F-4D97-AF65-F5344CB8AC3E}">
        <p14:creationId xmlns:p14="http://schemas.microsoft.com/office/powerpoint/2010/main" val="2799003646"/>
      </p:ext>
    </p:extLst>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2"/>
          </p:nvPr>
        </p:nvSpPr>
        <p:spPr/>
        <p:txBody>
          <a:bodyPr/>
          <a:lstStyle/>
          <a:p>
            <a:endParaRPr lang="zh-CN" altLang="en-US"/>
          </a:p>
        </p:txBody>
      </p:sp>
      <p:sp>
        <p:nvSpPr>
          <p:cNvPr id="4" name="灯片编号占位符 3"/>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99</a:t>
            </a:fld>
            <a:endParaRPr lang="en-US" dirty="0">
              <a:solidFill>
                <a:prstClr val="white">
                  <a:lumMod val="65000"/>
                  <a:lumOff val="35000"/>
                </a:prstClr>
              </a:solidFill>
            </a:endParaRPr>
          </a:p>
        </p:txBody>
      </p:sp>
      <p:sp>
        <p:nvSpPr>
          <p:cNvPr id="5" name="内容占位符 4"/>
          <p:cNvSpPr>
            <a:spLocks noGrp="1"/>
          </p:cNvSpPr>
          <p:nvPr>
            <p:ph sz="quarter" idx="13"/>
          </p:nvPr>
        </p:nvSpPr>
        <p:spPr/>
        <p:txBody>
          <a:bodyPr/>
          <a:lstStyle/>
          <a:p>
            <a:endParaRPr lang="zh-CN" altLang="en-US"/>
          </a:p>
        </p:txBody>
      </p:sp>
      <p:pic>
        <p:nvPicPr>
          <p:cNvPr id="6" name="图片 5"/>
          <p:cNvPicPr>
            <a:picLocks noChangeAspect="1"/>
          </p:cNvPicPr>
          <p:nvPr/>
        </p:nvPicPr>
        <p:blipFill>
          <a:blip r:embed="rId2"/>
          <a:stretch>
            <a:fillRect/>
          </a:stretch>
        </p:blipFill>
        <p:spPr>
          <a:xfrm>
            <a:off x="1763688" y="-17068"/>
            <a:ext cx="5536325" cy="6793602"/>
          </a:xfrm>
          <a:prstGeom prst="rect">
            <a:avLst/>
          </a:prstGeom>
        </p:spPr>
      </p:pic>
    </p:spTree>
    <p:extLst>
      <p:ext uri="{BB962C8B-B14F-4D97-AF65-F5344CB8AC3E}">
        <p14:creationId xmlns:p14="http://schemas.microsoft.com/office/powerpoint/2010/main" val="373282872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28730</TotalTime>
  <Words>54425</Words>
  <Application>Microsoft Office PowerPoint</Application>
  <PresentationFormat>全屏显示(4:3)</PresentationFormat>
  <Paragraphs>5005</Paragraphs>
  <Slides>140</Slides>
  <Notes>132</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1</vt:i4>
      </vt:variant>
      <vt:variant>
        <vt:lpstr>幻灯片标题</vt:lpstr>
      </vt:variant>
      <vt:variant>
        <vt:i4>140</vt:i4>
      </vt:variant>
    </vt:vector>
  </HeadingPairs>
  <TitlesOfParts>
    <vt:vector size="157" baseType="lpstr">
      <vt:lpstr>Arial Unicode MS</vt:lpstr>
      <vt:lpstr>Courier-Oblique</vt:lpstr>
      <vt:lpstr>ＭＳ Ｐゴシック</vt:lpstr>
      <vt:lpstr>Palatino Linotype (Body)</vt:lpstr>
      <vt:lpstr>方正舒体</vt:lpstr>
      <vt:lpstr>宋体</vt:lpstr>
      <vt:lpstr>微软雅黑</vt:lpstr>
      <vt:lpstr>Arial</vt:lpstr>
      <vt:lpstr>Century Gothic</vt:lpstr>
      <vt:lpstr>Courier</vt:lpstr>
      <vt:lpstr>Courier New</vt:lpstr>
      <vt:lpstr>Palatino Linotype</vt:lpstr>
      <vt:lpstr>Times</vt:lpstr>
      <vt:lpstr>Times New Roman</vt:lpstr>
      <vt:lpstr>Wingdings</vt:lpstr>
      <vt:lpstr>Executive</vt:lpstr>
      <vt:lpstr>Document</vt:lpstr>
      <vt:lpstr>Chapter 1</vt:lpstr>
      <vt:lpstr>The CIA Triad</vt:lpstr>
      <vt:lpstr>Key Security Concepts</vt:lpstr>
      <vt:lpstr>Passive and Active Attacks</vt:lpstr>
      <vt:lpstr>Attack Surfaces</vt:lpstr>
      <vt:lpstr>Attack Surface Categories</vt:lpstr>
      <vt:lpstr>Chapter 2</vt:lpstr>
      <vt:lpstr>Symmetric Encryption</vt:lpstr>
      <vt:lpstr>Attacking Symmetric Encryption</vt:lpstr>
      <vt:lpstr>Block &amp; Stream Ciphers</vt:lpstr>
      <vt:lpstr>ECB Mode of Block Ciphers </vt:lpstr>
      <vt:lpstr>PowerPoint 演示文稿</vt:lpstr>
      <vt:lpstr>Comparison of 3 Symmetric Encryption Popular Block Cyphers</vt:lpstr>
      <vt:lpstr>Data Encryption Standard (DES)</vt:lpstr>
      <vt:lpstr>Triple DES (3DES)</vt:lpstr>
      <vt:lpstr>Advanced Encryption Standard (AES)</vt:lpstr>
      <vt:lpstr>Public-Key Encryption</vt:lpstr>
      <vt:lpstr>PowerPoint 演示文稿</vt:lpstr>
      <vt:lpstr>PowerPoint 演示文稿</vt:lpstr>
      <vt:lpstr>PowerPoint 演示文稿</vt:lpstr>
      <vt:lpstr>Requirements for Public-Key Cryptosystems</vt:lpstr>
      <vt:lpstr>Asymmetric Encryption Algorithms</vt:lpstr>
      <vt:lpstr>Message Authentication</vt:lpstr>
      <vt:lpstr>PowerPoint 演示文稿</vt:lpstr>
      <vt:lpstr>Chapter 3</vt:lpstr>
      <vt:lpstr>PowerPoint 演示文稿</vt:lpstr>
      <vt:lpstr>Biometric Authentication</vt:lpstr>
      <vt:lpstr>PowerPoint 演示文稿</vt:lpstr>
      <vt:lpstr>Chapter 4</vt:lpstr>
      <vt:lpstr>   Access Control Policies</vt:lpstr>
      <vt:lpstr>Subjects, Objects, and Access Rights</vt:lpstr>
      <vt:lpstr>Discretionary Access Control (DAC) </vt:lpstr>
      <vt:lpstr>PowerPoint 演示文稿</vt:lpstr>
      <vt:lpstr>PowerPoint 演示文稿</vt:lpstr>
      <vt:lpstr>PowerPoint 演示文稿</vt:lpstr>
      <vt:lpstr>Table 4.2 Explanations</vt:lpstr>
      <vt:lpstr>PowerPoint 演示文稿</vt:lpstr>
      <vt:lpstr>PowerPoint 演示文稿</vt:lpstr>
      <vt:lpstr>PowerPoint 演示文稿</vt:lpstr>
      <vt:lpstr>Attribute-Based Access Control (ABAC)</vt:lpstr>
      <vt:lpstr>Chapter 5</vt:lpstr>
      <vt:lpstr>SQL Injection Attacks (SQLi)</vt:lpstr>
      <vt:lpstr>PowerPoint 演示文稿</vt:lpstr>
      <vt:lpstr>PowerPoint 演示文稿</vt:lpstr>
      <vt:lpstr>SQLi is Application-Level Attack</vt:lpstr>
      <vt:lpstr>SQLi Countermeasures</vt:lpstr>
      <vt:lpstr>Database Access Control</vt:lpstr>
      <vt:lpstr>SQL Access Controls</vt:lpstr>
      <vt:lpstr>PowerPoint 演示文稿</vt:lpstr>
      <vt:lpstr>Role-Based Access Control  (RBAC)</vt:lpstr>
      <vt:lpstr>Chapter 6</vt:lpstr>
      <vt:lpstr>Attack Sources</vt:lpstr>
      <vt:lpstr>Viruses</vt:lpstr>
      <vt:lpstr>Virus Components</vt:lpstr>
      <vt:lpstr>Virus Phases</vt:lpstr>
      <vt:lpstr>Virus Structure</vt:lpstr>
      <vt:lpstr>PowerPoint 演示文稿</vt:lpstr>
      <vt:lpstr>Virus Classifications</vt:lpstr>
      <vt:lpstr>Chapter 7</vt:lpstr>
      <vt:lpstr>Denial-of-Service (DoS)</vt:lpstr>
      <vt:lpstr>Classic DoS Attacks</vt:lpstr>
      <vt:lpstr>Source Address Spoofing</vt:lpstr>
      <vt:lpstr>SYN Spoofing</vt:lpstr>
      <vt:lpstr>PowerPoint 演示文稿</vt:lpstr>
      <vt:lpstr>PowerPoint 演示文稿</vt:lpstr>
      <vt:lpstr>Flooding Attacks</vt:lpstr>
      <vt:lpstr>Distributed Denial of Service DDoS Attacks</vt:lpstr>
      <vt:lpstr>PowerPoint 演示文稿</vt:lpstr>
      <vt:lpstr>PowerPoint 演示文稿</vt:lpstr>
      <vt:lpstr>Reflection Attacks</vt:lpstr>
      <vt:lpstr>PowerPoint 演示文稿</vt:lpstr>
      <vt:lpstr>PowerPoint 演示文稿</vt:lpstr>
      <vt:lpstr>DNS Amplification Attacks</vt:lpstr>
      <vt:lpstr>DoS Attack Defenses</vt:lpstr>
      <vt:lpstr>Chapter 8</vt:lpstr>
      <vt:lpstr>Intrusion Detection System (IDS)</vt:lpstr>
      <vt:lpstr>PowerPoint 演示文稿</vt:lpstr>
      <vt:lpstr>IDS Requirements</vt:lpstr>
      <vt:lpstr>Analysis Approaches</vt:lpstr>
      <vt:lpstr>Anomaly Detection</vt:lpstr>
      <vt:lpstr>Signature or Heuristic Detection</vt:lpstr>
      <vt:lpstr>PowerPoint 演示文稿</vt:lpstr>
      <vt:lpstr>PowerPoint 演示文稿</vt:lpstr>
      <vt:lpstr>PowerPoint 演示文稿</vt:lpstr>
      <vt:lpstr>Snort IDS</vt:lpstr>
      <vt:lpstr>Chapter 9</vt:lpstr>
      <vt:lpstr>PowerPoint 演示文稿</vt:lpstr>
      <vt:lpstr>Packet Filtering Firewall</vt:lpstr>
      <vt:lpstr>Stateful Inspection Firewall</vt:lpstr>
      <vt:lpstr>PowerPoint 演示文稿</vt:lpstr>
      <vt:lpstr>External &amp; Internal Firewalls</vt:lpstr>
      <vt:lpstr>PowerPoint 演示文稿</vt:lpstr>
      <vt:lpstr>PowerPoint 演示文稿</vt:lpstr>
      <vt:lpstr>Snort Inline</vt:lpstr>
      <vt:lpstr>Chapter 10</vt:lpstr>
      <vt:lpstr>Buffer Overflow</vt:lpstr>
      <vt:lpstr>Buffer Overflow/Buffer Overrun</vt:lpstr>
      <vt:lpstr>Buffer Overflow Basics</vt:lpstr>
      <vt:lpstr>PowerPoint 演示文稿</vt:lpstr>
      <vt:lpstr>Stack Buffer Overflows</vt:lpstr>
      <vt:lpstr>A Buggy Procedure</vt:lpstr>
      <vt:lpstr>Stack Buffer Overflow Attack</vt:lpstr>
      <vt:lpstr>Integer Overflow Attack</vt:lpstr>
      <vt:lpstr>Chapter 11</vt:lpstr>
      <vt:lpstr>OpenSSL Heartbleed bug</vt:lpstr>
      <vt:lpstr>PowerPoint 演示文稿</vt:lpstr>
      <vt:lpstr>Injection Attacks</vt:lpstr>
      <vt:lpstr>PowerPoint 演示文稿</vt:lpstr>
      <vt:lpstr>PowerPoint 演示文稿</vt:lpstr>
      <vt:lpstr>A Cartoon</vt:lpstr>
      <vt:lpstr>Another SQLi Attack</vt:lpstr>
      <vt:lpstr>Input Fuzzing</vt:lpstr>
      <vt:lpstr>Ensuring Machine Language Corresponds to Algorithm</vt:lpstr>
      <vt:lpstr>Environment Variables</vt:lpstr>
      <vt:lpstr>PowerPoint 演示文稿</vt:lpstr>
      <vt:lpstr>Dynamically Linked Libraries </vt:lpstr>
      <vt:lpstr>Safe Temporary Files</vt:lpstr>
      <vt:lpstr>PowerPoint 演示文稿</vt:lpstr>
      <vt:lpstr>Chapter 13</vt:lpstr>
      <vt:lpstr>BLP Model</vt:lpstr>
      <vt:lpstr>Bell-La Padula multilevel security model</vt:lpstr>
      <vt:lpstr>PowerPoint 演示文稿</vt:lpstr>
      <vt:lpstr>BLP Example</vt:lpstr>
      <vt:lpstr>PowerPoint 演示文稿</vt:lpstr>
      <vt:lpstr>PowerPoint 演示文稿</vt:lpstr>
      <vt:lpstr>PowerPoint 演示文稿</vt:lpstr>
      <vt:lpstr>PowerPoint 演示文稿</vt:lpstr>
      <vt:lpstr>Biba Integrity Model</vt:lpstr>
      <vt:lpstr>Chinese Wall Model</vt:lpstr>
      <vt:lpstr>PowerPoint 演示文稿</vt:lpstr>
      <vt:lpstr>PowerPoint 演示文稿</vt:lpstr>
      <vt:lpstr>PowerPoint 演示文稿</vt:lpstr>
      <vt:lpstr>Multilevel Security (MLS)</vt:lpstr>
      <vt:lpstr>PowerPoint 演示文稿</vt:lpstr>
      <vt:lpstr>PowerPoint 演示文稿</vt:lpstr>
      <vt:lpstr>Database Security  Read Access</vt:lpstr>
      <vt:lpstr>Database Security Write Access</vt:lpstr>
      <vt:lpstr>PowerPoint 演示文稿</vt:lpstr>
      <vt:lpstr>Trusted Platform Module  (TPM)</vt:lpstr>
      <vt:lpstr>PowerPoint 演示文稿</vt:lpstr>
    </vt:vector>
  </TitlesOfParts>
  <Manager/>
  <Company>Computer Science, UNSW@ADFA</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12 Lecture Overheads</dc:subject>
  <dc:creator>Dr Lawrie Brown</dc:creator>
  <cp:keywords/>
  <dc:description/>
  <cp:lastModifiedBy>Zonghua Gu</cp:lastModifiedBy>
  <cp:revision>159</cp:revision>
  <dcterms:created xsi:type="dcterms:W3CDTF">2014-09-10T15:43:54Z</dcterms:created>
  <dcterms:modified xsi:type="dcterms:W3CDTF">2016-01-05T09:29:49Z</dcterms:modified>
  <cp:category/>
</cp:coreProperties>
</file>